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3" r:id="rId4"/>
    <p:sldId id="259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333" autoAdjust="0"/>
  </p:normalViewPr>
  <p:slideViewPr>
    <p:cSldViewPr snapToGrid="0">
      <p:cViewPr varScale="1">
        <p:scale>
          <a:sx n="66" d="100"/>
          <a:sy n="66" d="100"/>
        </p:scale>
        <p:origin x="8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3A4C3-445D-424A-9DCF-3C20F36BAB86}" type="datetimeFigureOut">
              <a:rPr kumimoji="1" lang="ja-JP" altLang="en-US" smtClean="0"/>
              <a:t>2021/12/16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68EB4-41C4-4241-92FF-7358EF163C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5665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3A4C3-445D-424A-9DCF-3C20F36BAB86}" type="datetimeFigureOut">
              <a:rPr kumimoji="1" lang="ja-JP" altLang="en-US" smtClean="0"/>
              <a:t>2021/12/16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68EB4-41C4-4241-92FF-7358EF163C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2585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3A4C3-445D-424A-9DCF-3C20F36BAB86}" type="datetimeFigureOut">
              <a:rPr kumimoji="1" lang="ja-JP" altLang="en-US" smtClean="0"/>
              <a:t>2021/12/16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68EB4-41C4-4241-92FF-7358EF163C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413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3A4C3-445D-424A-9DCF-3C20F36BAB86}" type="datetimeFigureOut">
              <a:rPr kumimoji="1" lang="ja-JP" altLang="en-US" smtClean="0"/>
              <a:t>2021/12/16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68EB4-41C4-4241-92FF-7358EF163C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683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3A4C3-445D-424A-9DCF-3C20F36BAB86}" type="datetimeFigureOut">
              <a:rPr kumimoji="1" lang="ja-JP" altLang="en-US" smtClean="0"/>
              <a:t>2021/12/16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68EB4-41C4-4241-92FF-7358EF163C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719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3A4C3-445D-424A-9DCF-3C20F36BAB86}" type="datetimeFigureOut">
              <a:rPr kumimoji="1" lang="ja-JP" altLang="en-US" smtClean="0"/>
              <a:t>2021/12/16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68EB4-41C4-4241-92FF-7358EF163C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6418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3A4C3-445D-424A-9DCF-3C20F36BAB86}" type="datetimeFigureOut">
              <a:rPr kumimoji="1" lang="ja-JP" altLang="en-US" smtClean="0"/>
              <a:t>2021/12/16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68EB4-41C4-4241-92FF-7358EF163C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82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3A4C3-445D-424A-9DCF-3C20F36BAB86}" type="datetimeFigureOut">
              <a:rPr kumimoji="1" lang="ja-JP" altLang="en-US" smtClean="0"/>
              <a:t>2021/12/16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68EB4-41C4-4241-92FF-7358EF163C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391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3A4C3-445D-424A-9DCF-3C20F36BAB86}" type="datetimeFigureOut">
              <a:rPr kumimoji="1" lang="ja-JP" altLang="en-US" smtClean="0"/>
              <a:t>2021/12/16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68EB4-41C4-4241-92FF-7358EF163C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9720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3A4C3-445D-424A-9DCF-3C20F36BAB86}" type="datetimeFigureOut">
              <a:rPr kumimoji="1" lang="ja-JP" altLang="en-US" smtClean="0"/>
              <a:t>2021/12/16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68EB4-41C4-4241-92FF-7358EF163C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66642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3A4C3-445D-424A-9DCF-3C20F36BAB86}" type="datetimeFigureOut">
              <a:rPr kumimoji="1" lang="ja-JP" altLang="en-US" smtClean="0"/>
              <a:t>2021/12/16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68EB4-41C4-4241-92FF-7358EF163C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3589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A3A4C3-445D-424A-9DCF-3C20F36BAB86}" type="datetimeFigureOut">
              <a:rPr kumimoji="1" lang="ja-JP" altLang="en-US" smtClean="0"/>
              <a:t>2021/12/16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D68EB4-41C4-4241-92FF-7358EF163C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6179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8200" y="248195"/>
            <a:ext cx="10515600" cy="1442494"/>
          </a:xfrm>
        </p:spPr>
        <p:txBody>
          <a:bodyPr>
            <a:normAutofit/>
          </a:bodyPr>
          <a:lstStyle/>
          <a:p>
            <a:r>
              <a:rPr kumimoji="1" lang="ja-JP" altLang="en-US" sz="5400" b="1" dirty="0" smtClean="0">
                <a:latin typeface="+mn-ea"/>
                <a:ea typeface="+mn-ea"/>
              </a:rPr>
              <a:t>これまでの学習　～慣用句～</a:t>
            </a:r>
            <a:endParaRPr kumimoji="1" lang="ja-JP" altLang="en-US" sz="5400" b="1" dirty="0">
              <a:latin typeface="+mn-ea"/>
              <a:ea typeface="+mn-ea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2697" y="1690688"/>
            <a:ext cx="11665132" cy="44862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4400" b="1" dirty="0" smtClean="0">
                <a:latin typeface="+mn-ea"/>
              </a:rPr>
              <a:t>１．慣用句を知る</a:t>
            </a:r>
            <a:endParaRPr kumimoji="1" lang="en-US" altLang="ja-JP" sz="4400" b="1" dirty="0" smtClean="0">
              <a:latin typeface="+mn-ea"/>
            </a:endParaRPr>
          </a:p>
          <a:p>
            <a:pPr marL="0" indent="0">
              <a:buNone/>
            </a:pPr>
            <a:endParaRPr lang="en-US" altLang="ja-JP" sz="4400" b="1" dirty="0">
              <a:latin typeface="+mn-ea"/>
            </a:endParaRPr>
          </a:p>
          <a:p>
            <a:pPr marL="0" indent="0">
              <a:buNone/>
            </a:pPr>
            <a:r>
              <a:rPr kumimoji="1" lang="ja-JP" altLang="en-US" sz="4400" b="1" dirty="0" smtClean="0">
                <a:latin typeface="+mn-ea"/>
              </a:rPr>
              <a:t>２．慣用句の意味を調べる</a:t>
            </a:r>
            <a:r>
              <a:rPr lang="ja-JP" altLang="en-US" sz="4400" b="1" dirty="0" smtClean="0">
                <a:latin typeface="+mn-ea"/>
              </a:rPr>
              <a:t>・慣用句を集める</a:t>
            </a:r>
            <a:endParaRPr lang="en-US" altLang="ja-JP" sz="4400" b="1" dirty="0" smtClean="0">
              <a:latin typeface="+mn-ea"/>
            </a:endParaRPr>
          </a:p>
          <a:p>
            <a:pPr marL="0" indent="0">
              <a:buNone/>
            </a:pPr>
            <a:endParaRPr kumimoji="1" lang="en-US" altLang="ja-JP" sz="4400" b="1" dirty="0">
              <a:latin typeface="+mn-ea"/>
            </a:endParaRPr>
          </a:p>
          <a:p>
            <a:pPr marL="0" indent="0">
              <a:buNone/>
            </a:pPr>
            <a:r>
              <a:rPr kumimoji="1" lang="ja-JP" altLang="en-US" sz="4400" b="1" dirty="0" smtClean="0">
                <a:latin typeface="+mn-ea"/>
              </a:rPr>
              <a:t>３．慣用句を使った例文を作る</a:t>
            </a:r>
            <a:endParaRPr kumimoji="1" lang="en-US" altLang="ja-JP" sz="4400" b="1" dirty="0" smtClean="0">
              <a:latin typeface="+mn-ea"/>
            </a:endParaRPr>
          </a:p>
        </p:txBody>
      </p:sp>
      <p:sp>
        <p:nvSpPr>
          <p:cNvPr id="5" name="雲形吹き出し 4"/>
          <p:cNvSpPr/>
          <p:nvPr/>
        </p:nvSpPr>
        <p:spPr>
          <a:xfrm>
            <a:off x="8347166" y="4005646"/>
            <a:ext cx="3670663" cy="2595748"/>
          </a:xfrm>
          <a:prstGeom prst="cloudCallout">
            <a:avLst>
              <a:gd name="adj1" fmla="val -89015"/>
              <a:gd name="adj2" fmla="val 11944"/>
            </a:avLst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600" b="1" dirty="0" smtClean="0">
                <a:solidFill>
                  <a:schemeClr val="tx1"/>
                </a:solidFill>
              </a:rPr>
              <a:t>使える</a:t>
            </a:r>
            <a:endParaRPr kumimoji="1" lang="en-US" altLang="ja-JP" sz="3600" b="1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3600" b="1" dirty="0" smtClean="0">
                <a:solidFill>
                  <a:schemeClr val="tx1"/>
                </a:solidFill>
              </a:rPr>
              <a:t>ように</a:t>
            </a:r>
            <a:endParaRPr kumimoji="1" lang="en-US" altLang="ja-JP" sz="3600" b="1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3600" b="1" dirty="0" smtClean="0">
                <a:solidFill>
                  <a:schemeClr val="tx1"/>
                </a:solidFill>
              </a:rPr>
              <a:t>なった？</a:t>
            </a:r>
            <a:endParaRPr kumimoji="1" lang="ja-JP" altLang="en-US" sz="3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0798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0836" y="226577"/>
            <a:ext cx="11859490" cy="992624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kumimoji="1" lang="ja-JP" altLang="en-US" sz="6000" b="1" u="sng" dirty="0" smtClean="0">
                <a:latin typeface="+mn-ea"/>
                <a:ea typeface="+mn-ea"/>
              </a:rPr>
              <a:t>慣用句を正しく使った例文を作ろう</a:t>
            </a:r>
            <a:endParaRPr kumimoji="1" lang="ja-JP" altLang="en-US" sz="6000" b="1" u="sng" dirty="0">
              <a:latin typeface="+mn-ea"/>
              <a:ea typeface="+mn-ea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14325" y="1690255"/>
            <a:ext cx="11039475" cy="4821384"/>
          </a:xfrm>
        </p:spPr>
        <p:txBody>
          <a:bodyPr>
            <a:noAutofit/>
          </a:bodyPr>
          <a:lstStyle/>
          <a:p>
            <a:r>
              <a:rPr lang="ja-JP" altLang="en-US" sz="4400" b="1" dirty="0" smtClean="0"/>
              <a:t>慣用句を使った例文を作る。</a:t>
            </a:r>
            <a:endParaRPr lang="en-US" altLang="ja-JP" sz="4400" b="1" dirty="0" smtClean="0"/>
          </a:p>
          <a:p>
            <a:pPr marL="0" indent="0">
              <a:buNone/>
            </a:pPr>
            <a:endParaRPr kumimoji="1" lang="en-US" altLang="ja-JP" sz="4400" b="1" dirty="0" smtClean="0"/>
          </a:p>
          <a:p>
            <a:pPr marL="0" indent="0">
              <a:buNone/>
            </a:pPr>
            <a:endParaRPr kumimoji="1" lang="en-US" altLang="ja-JP" sz="4400" b="1" dirty="0"/>
          </a:p>
          <a:p>
            <a:r>
              <a:rPr kumimoji="1" lang="ja-JP" altLang="en-US" sz="4400" b="1" dirty="0" smtClean="0"/>
              <a:t>例文を読みあう。</a:t>
            </a:r>
            <a:r>
              <a:rPr kumimoji="1" lang="en-US" altLang="ja-JP" sz="4400" b="1" dirty="0" smtClean="0"/>
              <a:t>(</a:t>
            </a:r>
            <a:r>
              <a:rPr lang="ja-JP" altLang="en-US" sz="4400" b="1" dirty="0" smtClean="0"/>
              <a:t>班</a:t>
            </a:r>
            <a:r>
              <a:rPr lang="en-US" altLang="ja-JP" sz="4400" b="1" dirty="0" smtClean="0"/>
              <a:t>)</a:t>
            </a:r>
            <a:endParaRPr kumimoji="1" lang="en-US" altLang="ja-JP" sz="4400" b="1" dirty="0" smtClean="0"/>
          </a:p>
          <a:p>
            <a:endParaRPr lang="en-US" altLang="ja-JP" sz="4400" b="1" dirty="0" smtClean="0"/>
          </a:p>
          <a:p>
            <a:endParaRPr lang="en-US" altLang="ja-JP" sz="4400" b="1" dirty="0"/>
          </a:p>
          <a:p>
            <a:r>
              <a:rPr lang="ja-JP" altLang="en-US" sz="4400" b="1" dirty="0" smtClean="0"/>
              <a:t>発表する</a:t>
            </a:r>
            <a:r>
              <a:rPr lang="en-US" altLang="ja-JP" sz="4400" b="1" dirty="0" smtClean="0"/>
              <a:t>(</a:t>
            </a:r>
            <a:r>
              <a:rPr lang="ja-JP" altLang="en-US" sz="4400" b="1" dirty="0" smtClean="0"/>
              <a:t>全体</a:t>
            </a:r>
            <a:r>
              <a:rPr lang="en-US" altLang="ja-JP" sz="4400" b="1" dirty="0" smtClean="0"/>
              <a:t>)</a:t>
            </a:r>
            <a:endParaRPr kumimoji="1" lang="ja-JP" altLang="en-US" sz="4400" b="1" dirty="0"/>
          </a:p>
        </p:txBody>
      </p:sp>
      <p:sp>
        <p:nvSpPr>
          <p:cNvPr id="6" name="下矢印 5"/>
          <p:cNvSpPr/>
          <p:nvPr/>
        </p:nvSpPr>
        <p:spPr>
          <a:xfrm>
            <a:off x="2171700" y="2514603"/>
            <a:ext cx="609600" cy="845126"/>
          </a:xfrm>
          <a:prstGeom prst="downArrow">
            <a:avLst>
              <a:gd name="adj1" fmla="val 36364"/>
              <a:gd name="adj2" fmla="val 50000"/>
            </a:avLst>
          </a:prstGeom>
          <a:solidFill>
            <a:srgbClr val="00206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下矢印 6"/>
          <p:cNvSpPr/>
          <p:nvPr/>
        </p:nvSpPr>
        <p:spPr>
          <a:xfrm>
            <a:off x="2171700" y="4582393"/>
            <a:ext cx="609600" cy="845126"/>
          </a:xfrm>
          <a:prstGeom prst="downArrow">
            <a:avLst>
              <a:gd name="adj1" fmla="val 36364"/>
              <a:gd name="adj2" fmla="val 50000"/>
            </a:avLst>
          </a:prstGeom>
          <a:solidFill>
            <a:srgbClr val="00206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4" name="グループ化 13"/>
          <p:cNvGrpSpPr/>
          <p:nvPr/>
        </p:nvGrpSpPr>
        <p:grpSpPr>
          <a:xfrm>
            <a:off x="6192988" y="3241963"/>
            <a:ext cx="5652653" cy="2895601"/>
            <a:chOff x="6192988" y="3241963"/>
            <a:chExt cx="5652653" cy="2895601"/>
          </a:xfrm>
        </p:grpSpPr>
        <p:sp>
          <p:nvSpPr>
            <p:cNvPr id="8" name="角丸四角形 7"/>
            <p:cNvSpPr/>
            <p:nvPr/>
          </p:nvSpPr>
          <p:spPr>
            <a:xfrm>
              <a:off x="6192988" y="3241963"/>
              <a:ext cx="5652653" cy="2895601"/>
            </a:xfrm>
            <a:prstGeom prst="roundRect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ja-JP" altLang="en-US" sz="3200" b="1" dirty="0" smtClean="0">
                  <a:solidFill>
                    <a:schemeClr val="tx1"/>
                  </a:solidFill>
                </a:rPr>
                <a:t>・慣用句の</a:t>
              </a:r>
              <a:r>
                <a:rPr kumimoji="1" lang="ja-JP" altLang="en-US" sz="3200" b="1" u="sng" dirty="0" smtClean="0">
                  <a:solidFill>
                    <a:schemeClr val="tx1"/>
                  </a:solidFill>
                </a:rPr>
                <a:t>意味に</a:t>
              </a:r>
              <a:endParaRPr kumimoji="1" lang="en-US" altLang="ja-JP" sz="3200" b="1" u="sng" dirty="0" smtClean="0">
                <a:solidFill>
                  <a:schemeClr val="tx1"/>
                </a:solidFill>
              </a:endParaRPr>
            </a:p>
            <a:p>
              <a:pPr algn="r"/>
              <a:r>
                <a:rPr kumimoji="1" lang="ja-JP" altLang="en-US" sz="3200" b="1" u="sng" dirty="0" smtClean="0">
                  <a:solidFill>
                    <a:schemeClr val="tx1"/>
                  </a:solidFill>
                </a:rPr>
                <a:t>合った使い方</a:t>
              </a:r>
              <a:r>
                <a:rPr kumimoji="1" lang="ja-JP" altLang="en-US" sz="3200" b="1" dirty="0" smtClean="0">
                  <a:solidFill>
                    <a:schemeClr val="tx1"/>
                  </a:solidFill>
                </a:rPr>
                <a:t>か</a:t>
              </a:r>
              <a:endParaRPr kumimoji="1" lang="en-US" altLang="ja-JP" sz="3200" b="1" dirty="0" smtClean="0">
                <a:solidFill>
                  <a:schemeClr val="tx1"/>
                </a:solidFill>
              </a:endParaRPr>
            </a:p>
            <a:p>
              <a:pPr algn="r"/>
              <a:endParaRPr lang="en-US" altLang="ja-JP" sz="3200" b="1" dirty="0">
                <a:solidFill>
                  <a:schemeClr val="tx1"/>
                </a:solidFill>
              </a:endParaRPr>
            </a:p>
            <a:p>
              <a:pPr algn="r"/>
              <a:r>
                <a:rPr kumimoji="1" lang="ja-JP" altLang="en-US" sz="3200" b="1" dirty="0" smtClean="0">
                  <a:solidFill>
                    <a:schemeClr val="tx1"/>
                  </a:solidFill>
                </a:rPr>
                <a:t>・</a:t>
              </a:r>
              <a:r>
                <a:rPr kumimoji="1" lang="ja-JP" altLang="en-US" sz="3200" b="1" u="sng" dirty="0" smtClean="0">
                  <a:solidFill>
                    <a:schemeClr val="tx1"/>
                  </a:solidFill>
                </a:rPr>
                <a:t>状況が伝わる</a:t>
              </a:r>
              <a:r>
                <a:rPr kumimoji="1" lang="ja-JP" altLang="en-US" sz="3200" b="1" dirty="0" smtClean="0">
                  <a:solidFill>
                    <a:schemeClr val="tx1"/>
                  </a:solidFill>
                </a:rPr>
                <a:t>か</a:t>
              </a:r>
              <a:endParaRPr kumimoji="1" lang="ja-JP" altLang="en-US" sz="3200" b="1" dirty="0">
                <a:solidFill>
                  <a:schemeClr val="tx1"/>
                </a:solidFill>
              </a:endParaRPr>
            </a:p>
          </p:txBody>
        </p:sp>
        <p:pic>
          <p:nvPicPr>
            <p:cNvPr id="13" name="図 1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34548" y="3525981"/>
              <a:ext cx="2175165" cy="2175165"/>
            </a:xfrm>
            <a:prstGeom prst="rect">
              <a:avLst/>
            </a:prstGeom>
          </p:spPr>
        </p:pic>
      </p:grpSp>
      <p:sp>
        <p:nvSpPr>
          <p:cNvPr id="15" name="下矢印 14"/>
          <p:cNvSpPr/>
          <p:nvPr/>
        </p:nvSpPr>
        <p:spPr>
          <a:xfrm rot="16200000">
            <a:off x="4707082" y="6019801"/>
            <a:ext cx="609600" cy="845126"/>
          </a:xfrm>
          <a:prstGeom prst="downArrow">
            <a:avLst>
              <a:gd name="adj1" fmla="val 36364"/>
              <a:gd name="adj2" fmla="val 50000"/>
            </a:avLst>
          </a:prstGeom>
          <a:solidFill>
            <a:srgbClr val="00206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タイトル 1"/>
          <p:cNvSpPr txBox="1">
            <a:spLocks/>
          </p:cNvSpPr>
          <p:nvPr/>
        </p:nvSpPr>
        <p:spPr>
          <a:xfrm>
            <a:off x="4888476" y="5959477"/>
            <a:ext cx="3560175" cy="9926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b="1" u="sng" dirty="0" smtClean="0">
                <a:latin typeface="+mn-ea"/>
                <a:ea typeface="+mn-ea"/>
              </a:rPr>
              <a:t>ふり</a:t>
            </a:r>
            <a:r>
              <a:rPr lang="ja-JP" altLang="en-US" b="1" u="sng" dirty="0">
                <a:latin typeface="+mn-ea"/>
                <a:ea typeface="+mn-ea"/>
              </a:rPr>
              <a:t>返</a:t>
            </a:r>
            <a:r>
              <a:rPr lang="ja-JP" altLang="en-US" b="1" u="sng" dirty="0" smtClean="0">
                <a:latin typeface="+mn-ea"/>
                <a:ea typeface="+mn-ea"/>
              </a:rPr>
              <a:t>り</a:t>
            </a:r>
            <a:endParaRPr lang="ja-JP" altLang="en-US" b="1" u="sng" dirty="0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91231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15" grpId="0" animBg="1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 rotWithShape="1">
          <a:blip r:embed="rId2"/>
          <a:srcRect l="22365" t="18165" r="45132" b="37571"/>
          <a:stretch/>
        </p:blipFill>
        <p:spPr>
          <a:xfrm>
            <a:off x="1314449" y="111595"/>
            <a:ext cx="8624787" cy="6603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8206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476510" y="378979"/>
            <a:ext cx="2189019" cy="6104947"/>
          </a:xfrm>
          <a:solidFill>
            <a:schemeClr val="accent1">
              <a:lumMod val="40000"/>
              <a:lumOff val="60000"/>
            </a:schemeClr>
          </a:solidFill>
        </p:spPr>
        <p:txBody>
          <a:bodyPr vert="eaVert"/>
          <a:lstStyle/>
          <a:p>
            <a:r>
              <a:rPr lang="ja-JP" altLang="en-US" b="1" dirty="0" smtClean="0">
                <a:latin typeface="+mn-ea"/>
                <a:ea typeface="+mn-ea"/>
              </a:rPr>
              <a:t>　わたしは、まいにち頭をひねっている。</a:t>
            </a:r>
            <a:endParaRPr kumimoji="1" lang="ja-JP" altLang="en-US" b="1" dirty="0">
              <a:latin typeface="+mn-ea"/>
              <a:ea typeface="+mn-ea"/>
            </a:endParaRPr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5846628" y="503670"/>
            <a:ext cx="2189019" cy="610494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eaVert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b="1" dirty="0" smtClean="0">
                <a:latin typeface="+mn-ea"/>
                <a:ea typeface="+mn-ea"/>
              </a:rPr>
              <a:t>　わたしは、まいにち頭をひねって</a:t>
            </a:r>
            <a:r>
              <a:rPr lang="ja-JP" altLang="en-US" b="1" dirty="0">
                <a:latin typeface="+mn-ea"/>
                <a:ea typeface="+mn-ea"/>
              </a:rPr>
              <a:t>、</a:t>
            </a:r>
            <a:r>
              <a:rPr lang="ja-JP" altLang="en-US" b="1" u="sng" dirty="0" smtClean="0">
                <a:latin typeface="+mn-ea"/>
                <a:ea typeface="+mn-ea"/>
              </a:rPr>
              <a:t>難しい問題を解いている</a:t>
            </a:r>
            <a:r>
              <a:rPr lang="ja-JP" altLang="en-US" b="1" dirty="0" smtClean="0">
                <a:latin typeface="+mn-ea"/>
                <a:ea typeface="+mn-ea"/>
              </a:rPr>
              <a:t>。</a:t>
            </a:r>
            <a:endParaRPr lang="ja-JP" altLang="en-US" b="1" dirty="0">
              <a:latin typeface="+mn-ea"/>
              <a:ea typeface="+mn-ea"/>
            </a:endParaRPr>
          </a:p>
        </p:txBody>
      </p:sp>
      <p:sp>
        <p:nvSpPr>
          <p:cNvPr id="6" name="左矢印 5"/>
          <p:cNvSpPr/>
          <p:nvPr/>
        </p:nvSpPr>
        <p:spPr>
          <a:xfrm>
            <a:off x="8146477" y="2964875"/>
            <a:ext cx="1191491" cy="715961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タイトル 1"/>
          <p:cNvSpPr txBox="1">
            <a:spLocks/>
          </p:cNvSpPr>
          <p:nvPr/>
        </p:nvSpPr>
        <p:spPr>
          <a:xfrm>
            <a:off x="3380509" y="503670"/>
            <a:ext cx="1745687" cy="610494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vert="eaVert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b="1" dirty="0" smtClean="0">
                <a:latin typeface="+mn-ea"/>
                <a:ea typeface="+mn-ea"/>
              </a:rPr>
              <a:t>　ぼくは、歯をくいしばった。</a:t>
            </a:r>
            <a:endParaRPr lang="ja-JP" altLang="en-US" b="1" dirty="0">
              <a:latin typeface="+mn-ea"/>
              <a:ea typeface="+mn-ea"/>
            </a:endParaRPr>
          </a:p>
        </p:txBody>
      </p:sp>
      <p:sp>
        <p:nvSpPr>
          <p:cNvPr id="8" name="左矢印 7"/>
          <p:cNvSpPr/>
          <p:nvPr/>
        </p:nvSpPr>
        <p:spPr>
          <a:xfrm>
            <a:off x="1939658" y="2964874"/>
            <a:ext cx="1191491" cy="715961"/>
          </a:xfrm>
          <a:prstGeom prst="leftArrow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タイトル 1"/>
          <p:cNvSpPr txBox="1">
            <a:spLocks/>
          </p:cNvSpPr>
          <p:nvPr/>
        </p:nvSpPr>
        <p:spPr>
          <a:xfrm>
            <a:off x="96991" y="475965"/>
            <a:ext cx="1745687" cy="610494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vert="eaVert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b="1" dirty="0" smtClean="0">
                <a:latin typeface="+mn-ea"/>
                <a:ea typeface="+mn-ea"/>
              </a:rPr>
              <a:t>　ぼくは、</a:t>
            </a:r>
            <a:r>
              <a:rPr lang="ja-JP" altLang="en-US" b="1" u="sng" dirty="0" smtClean="0">
                <a:latin typeface="+mn-ea"/>
                <a:ea typeface="+mn-ea"/>
              </a:rPr>
              <a:t>けわしい山を</a:t>
            </a:r>
            <a:r>
              <a:rPr lang="ja-JP" altLang="en-US" b="1" dirty="0" smtClean="0">
                <a:latin typeface="+mn-ea"/>
                <a:ea typeface="+mn-ea"/>
              </a:rPr>
              <a:t>歯をくいしばって</a:t>
            </a:r>
            <a:r>
              <a:rPr lang="ja-JP" altLang="en-US" b="1" u="sng" dirty="0" smtClean="0">
                <a:latin typeface="+mn-ea"/>
                <a:ea typeface="+mn-ea"/>
              </a:rPr>
              <a:t>登った</a:t>
            </a:r>
            <a:r>
              <a:rPr lang="ja-JP" altLang="en-US" b="1" dirty="0" smtClean="0">
                <a:latin typeface="+mn-ea"/>
                <a:ea typeface="+mn-ea"/>
              </a:rPr>
              <a:t>。</a:t>
            </a:r>
            <a:endParaRPr lang="ja-JP" altLang="en-US" b="1" dirty="0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587041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角丸四角形 5"/>
          <p:cNvSpPr/>
          <p:nvPr/>
        </p:nvSpPr>
        <p:spPr>
          <a:xfrm>
            <a:off x="881062" y="1690689"/>
            <a:ext cx="4948238" cy="439579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800" b="1" dirty="0" smtClean="0">
                <a:solidFill>
                  <a:schemeClr val="tx1"/>
                </a:solidFill>
              </a:rPr>
              <a:t>わたし・ぼく</a:t>
            </a:r>
            <a:endParaRPr kumimoji="1" lang="en-US" altLang="ja-JP" sz="4800" b="1" dirty="0" smtClean="0">
              <a:solidFill>
                <a:schemeClr val="tx1"/>
              </a:solidFill>
            </a:endParaRPr>
          </a:p>
          <a:p>
            <a:pPr algn="ctr"/>
            <a:r>
              <a:rPr lang="ja-JP" altLang="en-US" sz="4800" b="1" dirty="0" smtClean="0">
                <a:solidFill>
                  <a:schemeClr val="tx1"/>
                </a:solidFill>
              </a:rPr>
              <a:t>父</a:t>
            </a:r>
            <a:r>
              <a:rPr lang="ja-JP" altLang="en-US" sz="4800" b="1" dirty="0">
                <a:solidFill>
                  <a:schemeClr val="tx1"/>
                </a:solidFill>
              </a:rPr>
              <a:t>・</a:t>
            </a:r>
            <a:r>
              <a:rPr lang="ja-JP" altLang="en-US" sz="4800" b="1" dirty="0" smtClean="0">
                <a:solidFill>
                  <a:schemeClr val="tx1"/>
                </a:solidFill>
              </a:rPr>
              <a:t>母</a:t>
            </a:r>
            <a:endParaRPr lang="en-US" altLang="ja-JP" sz="4800" b="1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4800" b="1" dirty="0" smtClean="0">
                <a:solidFill>
                  <a:schemeClr val="tx1"/>
                </a:solidFill>
              </a:rPr>
              <a:t>兄・姉</a:t>
            </a:r>
            <a:endParaRPr kumimoji="1" lang="en-US" altLang="ja-JP" sz="4800" b="1" dirty="0" smtClean="0">
              <a:solidFill>
                <a:schemeClr val="tx1"/>
              </a:solidFill>
            </a:endParaRPr>
          </a:p>
        </p:txBody>
      </p:sp>
      <p:sp>
        <p:nvSpPr>
          <p:cNvPr id="8" name="角丸四角形 7"/>
          <p:cNvSpPr/>
          <p:nvPr/>
        </p:nvSpPr>
        <p:spPr>
          <a:xfrm>
            <a:off x="6448424" y="1690689"/>
            <a:ext cx="4948238" cy="439579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4800" b="1" u="sng" dirty="0" smtClean="0">
                <a:solidFill>
                  <a:schemeClr val="tx1"/>
                </a:solidFill>
              </a:rPr>
              <a:t>〇〇</a:t>
            </a:r>
            <a:r>
              <a:rPr lang="ja-JP" altLang="en-US" sz="4800" b="1" dirty="0" smtClean="0">
                <a:solidFill>
                  <a:schemeClr val="tx1"/>
                </a:solidFill>
              </a:rPr>
              <a:t>君</a:t>
            </a:r>
            <a:endParaRPr lang="en-US" altLang="ja-JP" sz="4800" b="1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4800" b="1" u="sng" dirty="0" smtClean="0">
                <a:solidFill>
                  <a:schemeClr val="tx1"/>
                </a:solidFill>
              </a:rPr>
              <a:t>〇〇</a:t>
            </a:r>
            <a:r>
              <a:rPr kumimoji="1" lang="ja-JP" altLang="en-US" sz="4800" b="1" dirty="0" smtClean="0">
                <a:solidFill>
                  <a:schemeClr val="tx1"/>
                </a:solidFill>
              </a:rPr>
              <a:t>さん</a:t>
            </a:r>
            <a:endParaRPr kumimoji="1" lang="en-US" altLang="ja-JP" sz="4800" b="1" dirty="0" smtClean="0">
              <a:solidFill>
                <a:schemeClr val="tx1"/>
              </a:solidFill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7315201" y="4786313"/>
            <a:ext cx="3657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0" b="1" dirty="0" smtClean="0">
                <a:latin typeface="+mn-ea"/>
              </a:rPr>
              <a:t>名前　</a:t>
            </a:r>
            <a:r>
              <a:rPr kumimoji="1" lang="en-US" altLang="ja-JP" sz="6000" b="1" dirty="0" smtClean="0">
                <a:latin typeface="+mn-ea"/>
              </a:rPr>
              <a:t>×</a:t>
            </a:r>
            <a:endParaRPr kumimoji="1" lang="ja-JP" altLang="en-US" sz="6000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125941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8200" y="252583"/>
            <a:ext cx="10515600" cy="1325563"/>
          </a:xfrm>
        </p:spPr>
        <p:txBody>
          <a:bodyPr/>
          <a:lstStyle/>
          <a:p>
            <a:r>
              <a:rPr kumimoji="1" lang="ja-JP" altLang="en-US" b="1" dirty="0" smtClean="0">
                <a:latin typeface="+mn-ea"/>
                <a:ea typeface="+mn-ea"/>
              </a:rPr>
              <a:t>使い方に気をつけて！</a:t>
            </a:r>
            <a:endParaRPr kumimoji="1" lang="ja-JP" altLang="en-US" b="1" dirty="0">
              <a:latin typeface="+mn-ea"/>
              <a:ea typeface="+mn-ea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699048" y="2289859"/>
            <a:ext cx="727364" cy="4351338"/>
          </a:xfrm>
        </p:spPr>
        <p:txBody>
          <a:bodyPr vert="eaVert"/>
          <a:lstStyle/>
          <a:p>
            <a:pPr marL="0" indent="0">
              <a:buNone/>
            </a:pPr>
            <a:r>
              <a:rPr kumimoji="1" lang="ja-JP" altLang="en-US" dirty="0" smtClean="0"/>
              <a:t>　　　教科書Ｐ５９より</a:t>
            </a:r>
            <a:endParaRPr kumimoji="1" lang="ja-JP" altLang="en-US" dirty="0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 rotWithShape="1">
          <a:blip r:embed="rId2"/>
          <a:srcRect l="21356" t="28503" r="40417" b="16762"/>
          <a:stretch/>
        </p:blipFill>
        <p:spPr>
          <a:xfrm>
            <a:off x="2545826" y="1282345"/>
            <a:ext cx="6781054" cy="5458845"/>
          </a:xfrm>
          <a:prstGeom prst="rect">
            <a:avLst/>
          </a:prstGeom>
          <a:ln>
            <a:solidFill>
              <a:schemeClr val="tx1"/>
            </a:solidFill>
          </a:ln>
        </p:spPr>
      </p:pic>
      <p:grpSp>
        <p:nvGrpSpPr>
          <p:cNvPr id="12" name="グループ化 11"/>
          <p:cNvGrpSpPr/>
          <p:nvPr/>
        </p:nvGrpSpPr>
        <p:grpSpPr>
          <a:xfrm>
            <a:off x="5511818" y="1701567"/>
            <a:ext cx="874914" cy="4475396"/>
            <a:chOff x="5511818" y="1701567"/>
            <a:chExt cx="874914" cy="4475396"/>
          </a:xfrm>
        </p:grpSpPr>
        <p:cxnSp>
          <p:nvCxnSpPr>
            <p:cNvPr id="8" name="直線コネクタ 7"/>
            <p:cNvCxnSpPr/>
            <p:nvPr/>
          </p:nvCxnSpPr>
          <p:spPr>
            <a:xfrm flipH="1">
              <a:off x="6372665" y="3193366"/>
              <a:ext cx="14067" cy="2983597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線コネクタ 9"/>
            <p:cNvCxnSpPr/>
            <p:nvPr/>
          </p:nvCxnSpPr>
          <p:spPr>
            <a:xfrm flipH="1">
              <a:off x="5511818" y="1701567"/>
              <a:ext cx="14069" cy="4475396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022086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8200" y="226577"/>
            <a:ext cx="10515600" cy="992624"/>
          </a:xfrm>
        </p:spPr>
        <p:txBody>
          <a:bodyPr>
            <a:normAutofit/>
          </a:bodyPr>
          <a:lstStyle/>
          <a:p>
            <a:pPr algn="ctr"/>
            <a:r>
              <a:rPr kumimoji="1" lang="ja-JP" altLang="en-US" sz="6000" b="1" u="sng" dirty="0" smtClean="0">
                <a:latin typeface="+mn-ea"/>
                <a:ea typeface="+mn-ea"/>
              </a:rPr>
              <a:t>学習の流れ</a:t>
            </a:r>
            <a:endParaRPr kumimoji="1" lang="ja-JP" altLang="en-US" sz="6000" b="1" u="sng" dirty="0">
              <a:latin typeface="+mn-ea"/>
              <a:ea typeface="+mn-ea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14325" y="1690255"/>
            <a:ext cx="11039475" cy="4821384"/>
          </a:xfrm>
        </p:spPr>
        <p:txBody>
          <a:bodyPr>
            <a:noAutofit/>
          </a:bodyPr>
          <a:lstStyle/>
          <a:p>
            <a:r>
              <a:rPr lang="ja-JP" altLang="en-US" sz="4400" b="1" dirty="0" smtClean="0"/>
              <a:t>慣用句を使った例文を作る。</a:t>
            </a:r>
            <a:endParaRPr lang="en-US" altLang="ja-JP" sz="4400" b="1" dirty="0" smtClean="0"/>
          </a:p>
          <a:p>
            <a:pPr marL="0" indent="0">
              <a:buNone/>
            </a:pPr>
            <a:endParaRPr kumimoji="1" lang="en-US" altLang="ja-JP" sz="4400" b="1" dirty="0" smtClean="0"/>
          </a:p>
          <a:p>
            <a:pPr marL="0" indent="0">
              <a:buNone/>
            </a:pPr>
            <a:endParaRPr kumimoji="1" lang="en-US" altLang="ja-JP" sz="4400" b="1" dirty="0"/>
          </a:p>
          <a:p>
            <a:r>
              <a:rPr kumimoji="1" lang="ja-JP" altLang="en-US" sz="4400" b="1" dirty="0" smtClean="0"/>
              <a:t>例文を読みあう。</a:t>
            </a:r>
            <a:r>
              <a:rPr kumimoji="1" lang="en-US" altLang="ja-JP" sz="4400" b="1" dirty="0" smtClean="0"/>
              <a:t>(</a:t>
            </a:r>
            <a:r>
              <a:rPr lang="ja-JP" altLang="en-US" sz="4400" b="1" dirty="0" smtClean="0"/>
              <a:t>班</a:t>
            </a:r>
            <a:r>
              <a:rPr lang="en-US" altLang="ja-JP" sz="4400" b="1" dirty="0" smtClean="0"/>
              <a:t>)</a:t>
            </a:r>
            <a:endParaRPr kumimoji="1" lang="en-US" altLang="ja-JP" sz="4400" b="1" dirty="0" smtClean="0"/>
          </a:p>
          <a:p>
            <a:endParaRPr lang="en-US" altLang="ja-JP" sz="4400" b="1" dirty="0" smtClean="0"/>
          </a:p>
          <a:p>
            <a:endParaRPr lang="en-US" altLang="ja-JP" sz="4400" b="1" dirty="0"/>
          </a:p>
          <a:p>
            <a:r>
              <a:rPr lang="ja-JP" altLang="en-US" sz="4400" b="1" dirty="0" smtClean="0"/>
              <a:t>発表する</a:t>
            </a:r>
            <a:r>
              <a:rPr lang="en-US" altLang="ja-JP" sz="4400" b="1" dirty="0" smtClean="0"/>
              <a:t>(</a:t>
            </a:r>
            <a:r>
              <a:rPr lang="ja-JP" altLang="en-US" sz="4400" b="1" dirty="0" smtClean="0"/>
              <a:t>全体</a:t>
            </a:r>
            <a:r>
              <a:rPr lang="en-US" altLang="ja-JP" sz="4400" b="1" dirty="0" smtClean="0"/>
              <a:t>)</a:t>
            </a:r>
            <a:endParaRPr kumimoji="1" lang="ja-JP" altLang="en-US" sz="4400" b="1" dirty="0"/>
          </a:p>
        </p:txBody>
      </p:sp>
      <p:sp>
        <p:nvSpPr>
          <p:cNvPr id="6" name="下矢印 5"/>
          <p:cNvSpPr/>
          <p:nvPr/>
        </p:nvSpPr>
        <p:spPr>
          <a:xfrm>
            <a:off x="2171700" y="2514603"/>
            <a:ext cx="609600" cy="845126"/>
          </a:xfrm>
          <a:prstGeom prst="downArrow">
            <a:avLst>
              <a:gd name="adj1" fmla="val 36364"/>
              <a:gd name="adj2" fmla="val 50000"/>
            </a:avLst>
          </a:prstGeom>
          <a:solidFill>
            <a:srgbClr val="00206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下矢印 6"/>
          <p:cNvSpPr/>
          <p:nvPr/>
        </p:nvSpPr>
        <p:spPr>
          <a:xfrm>
            <a:off x="2171700" y="4582393"/>
            <a:ext cx="609600" cy="845126"/>
          </a:xfrm>
          <a:prstGeom prst="downArrow">
            <a:avLst>
              <a:gd name="adj1" fmla="val 36364"/>
              <a:gd name="adj2" fmla="val 50000"/>
            </a:avLst>
          </a:prstGeom>
          <a:solidFill>
            <a:srgbClr val="00206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4" name="グループ化 13"/>
          <p:cNvGrpSpPr/>
          <p:nvPr/>
        </p:nvGrpSpPr>
        <p:grpSpPr>
          <a:xfrm>
            <a:off x="6192988" y="3241963"/>
            <a:ext cx="5652653" cy="2895601"/>
            <a:chOff x="6192988" y="3241963"/>
            <a:chExt cx="5652653" cy="2895601"/>
          </a:xfrm>
        </p:grpSpPr>
        <p:sp>
          <p:nvSpPr>
            <p:cNvPr id="8" name="角丸四角形 7"/>
            <p:cNvSpPr/>
            <p:nvPr/>
          </p:nvSpPr>
          <p:spPr>
            <a:xfrm>
              <a:off x="6192988" y="3241963"/>
              <a:ext cx="5652653" cy="2895601"/>
            </a:xfrm>
            <a:prstGeom prst="roundRect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ja-JP" altLang="en-US" sz="3200" b="1" dirty="0" smtClean="0">
                  <a:solidFill>
                    <a:schemeClr val="tx1"/>
                  </a:solidFill>
                </a:rPr>
                <a:t>・慣用句の</a:t>
              </a:r>
              <a:r>
                <a:rPr kumimoji="1" lang="ja-JP" altLang="en-US" sz="3200" b="1" u="sng" dirty="0" smtClean="0">
                  <a:solidFill>
                    <a:schemeClr val="tx1"/>
                  </a:solidFill>
                </a:rPr>
                <a:t>意味に</a:t>
              </a:r>
              <a:endParaRPr kumimoji="1" lang="en-US" altLang="ja-JP" sz="3200" b="1" u="sng" dirty="0" smtClean="0">
                <a:solidFill>
                  <a:schemeClr val="tx1"/>
                </a:solidFill>
              </a:endParaRPr>
            </a:p>
            <a:p>
              <a:pPr algn="r"/>
              <a:r>
                <a:rPr kumimoji="1" lang="ja-JP" altLang="en-US" sz="3200" b="1" u="sng" dirty="0" smtClean="0">
                  <a:solidFill>
                    <a:schemeClr val="tx1"/>
                  </a:solidFill>
                </a:rPr>
                <a:t>合った使い方</a:t>
              </a:r>
              <a:r>
                <a:rPr kumimoji="1" lang="ja-JP" altLang="en-US" sz="3200" b="1" dirty="0" smtClean="0">
                  <a:solidFill>
                    <a:schemeClr val="tx1"/>
                  </a:solidFill>
                </a:rPr>
                <a:t>か</a:t>
              </a:r>
              <a:endParaRPr kumimoji="1" lang="en-US" altLang="ja-JP" sz="3200" b="1" dirty="0" smtClean="0">
                <a:solidFill>
                  <a:schemeClr val="tx1"/>
                </a:solidFill>
              </a:endParaRPr>
            </a:p>
            <a:p>
              <a:pPr algn="r"/>
              <a:endParaRPr lang="en-US" altLang="ja-JP" sz="3200" b="1" dirty="0">
                <a:solidFill>
                  <a:schemeClr val="tx1"/>
                </a:solidFill>
              </a:endParaRPr>
            </a:p>
            <a:p>
              <a:pPr algn="r"/>
              <a:r>
                <a:rPr kumimoji="1" lang="ja-JP" altLang="en-US" sz="3200" b="1" dirty="0" smtClean="0">
                  <a:solidFill>
                    <a:schemeClr val="tx1"/>
                  </a:solidFill>
                </a:rPr>
                <a:t>・</a:t>
              </a:r>
              <a:r>
                <a:rPr kumimoji="1" lang="ja-JP" altLang="en-US" sz="3200" b="1" u="sng" dirty="0" smtClean="0">
                  <a:solidFill>
                    <a:schemeClr val="tx1"/>
                  </a:solidFill>
                </a:rPr>
                <a:t>状況が伝わる</a:t>
              </a:r>
              <a:r>
                <a:rPr kumimoji="1" lang="ja-JP" altLang="en-US" sz="3200" b="1" dirty="0" smtClean="0">
                  <a:solidFill>
                    <a:schemeClr val="tx1"/>
                  </a:solidFill>
                </a:rPr>
                <a:t>か</a:t>
              </a:r>
              <a:endParaRPr kumimoji="1" lang="ja-JP" altLang="en-US" sz="3200" b="1" dirty="0">
                <a:solidFill>
                  <a:schemeClr val="tx1"/>
                </a:solidFill>
              </a:endParaRPr>
            </a:p>
          </p:txBody>
        </p:sp>
        <p:pic>
          <p:nvPicPr>
            <p:cNvPr id="13" name="図 1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34548" y="3525981"/>
              <a:ext cx="2175165" cy="2175165"/>
            </a:xfrm>
            <a:prstGeom prst="rect">
              <a:avLst/>
            </a:prstGeom>
          </p:spPr>
        </p:pic>
      </p:grpSp>
      <p:sp>
        <p:nvSpPr>
          <p:cNvPr id="15" name="下矢印 14"/>
          <p:cNvSpPr/>
          <p:nvPr/>
        </p:nvSpPr>
        <p:spPr>
          <a:xfrm rot="16200000">
            <a:off x="4707082" y="6019801"/>
            <a:ext cx="609600" cy="845126"/>
          </a:xfrm>
          <a:prstGeom prst="downArrow">
            <a:avLst>
              <a:gd name="adj1" fmla="val 36364"/>
              <a:gd name="adj2" fmla="val 50000"/>
            </a:avLst>
          </a:prstGeom>
          <a:solidFill>
            <a:srgbClr val="00206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タイトル 1"/>
          <p:cNvSpPr txBox="1">
            <a:spLocks/>
          </p:cNvSpPr>
          <p:nvPr/>
        </p:nvSpPr>
        <p:spPr>
          <a:xfrm>
            <a:off x="4888476" y="5959477"/>
            <a:ext cx="3560175" cy="9926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b="1" u="sng" dirty="0" smtClean="0">
                <a:latin typeface="+mn-ea"/>
                <a:ea typeface="+mn-ea"/>
              </a:rPr>
              <a:t>ふり</a:t>
            </a:r>
            <a:r>
              <a:rPr lang="ja-JP" altLang="en-US" b="1" u="sng" dirty="0">
                <a:latin typeface="+mn-ea"/>
                <a:ea typeface="+mn-ea"/>
              </a:rPr>
              <a:t>返</a:t>
            </a:r>
            <a:r>
              <a:rPr lang="ja-JP" altLang="en-US" b="1" u="sng" dirty="0" smtClean="0">
                <a:latin typeface="+mn-ea"/>
                <a:ea typeface="+mn-ea"/>
              </a:rPr>
              <a:t>り</a:t>
            </a:r>
            <a:endParaRPr lang="ja-JP" altLang="en-US" b="1" u="sng" dirty="0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208913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</TotalTime>
  <Words>188</Words>
  <Application>Microsoft Office PowerPoint</Application>
  <PresentationFormat>ワイド画面</PresentationFormat>
  <Paragraphs>47</Paragraphs>
  <Slides>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1" baseType="lpstr">
      <vt:lpstr>游ゴシック</vt:lpstr>
      <vt:lpstr>游ゴシック Light</vt:lpstr>
      <vt:lpstr>Arial</vt:lpstr>
      <vt:lpstr>Office テーマ</vt:lpstr>
      <vt:lpstr>これまでの学習　～慣用句～</vt:lpstr>
      <vt:lpstr>慣用句を正しく使った例文を作ろう</vt:lpstr>
      <vt:lpstr>PowerPoint プレゼンテーション</vt:lpstr>
      <vt:lpstr>　わたしは、まいにち頭をひねっている。</vt:lpstr>
      <vt:lpstr>PowerPoint プレゼンテーション</vt:lpstr>
      <vt:lpstr>使い方に気をつけて！</vt:lpstr>
      <vt:lpstr>学習の流れ</vt:lpstr>
    </vt:vector>
  </TitlesOfParts>
  <Company>荒川区教育委員会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荒川区教育委員会</dc:creator>
  <cp:lastModifiedBy>川上 晋</cp:lastModifiedBy>
  <cp:revision>20</cp:revision>
  <dcterms:created xsi:type="dcterms:W3CDTF">2021-12-08T06:16:57Z</dcterms:created>
  <dcterms:modified xsi:type="dcterms:W3CDTF">2021-12-16T03:54:34Z</dcterms:modified>
</cp:coreProperties>
</file>