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80" r:id="rId4"/>
    <p:sldId id="320" r:id="rId5"/>
    <p:sldId id="306" r:id="rId6"/>
    <p:sldId id="321" r:id="rId7"/>
    <p:sldId id="278" r:id="rId8"/>
    <p:sldId id="322" r:id="rId9"/>
    <p:sldId id="312" r:id="rId10"/>
    <p:sldId id="265" r:id="rId11"/>
    <p:sldId id="266" r:id="rId12"/>
    <p:sldId id="296" r:id="rId13"/>
    <p:sldId id="295" r:id="rId14"/>
    <p:sldId id="302" r:id="rId15"/>
    <p:sldId id="308" r:id="rId16"/>
    <p:sldId id="277" r:id="rId17"/>
    <p:sldId id="279" r:id="rId18"/>
  </p:sldIdLst>
  <p:sldSz cx="12192000" cy="6858000"/>
  <p:notesSz cx="6805613" cy="9939338"/>
  <p:custShowLst>
    <p:custShow name="【説明】役割分担" id="0">
      <p:sldLst>
        <p:sld r:id="rId11"/>
      </p:sldLst>
    </p:custShow>
    <p:custShow name="【説明】準備" id="1">
      <p:sldLst>
        <p:sld r:id="rId12"/>
      </p:sldLst>
    </p:custShow>
    <p:custShow name="【説明】アプリ（初期）" id="2">
      <p:sldLst>
        <p:sld r:id="rId13"/>
      </p:sldLst>
    </p:custShow>
    <p:custShow name="【説明】モーションセンサー" id="3">
      <p:sldLst>
        <p:sld r:id="rId14"/>
      </p:sldLst>
    </p:custShow>
    <p:custShow name="【説明】今日のふりかえり" id="4">
      <p:sldLst>
        <p:sld r:id="rId17"/>
      </p:sldLst>
    </p:custShow>
    <p:custShow name="【説明】片付け" id="5">
      <p:sldLst>
        <p:sld r:id="rId18"/>
      </p:sldLst>
    </p:custShow>
    <p:custShow name="【説明】チルトセンサー" id="6">
      <p:sldLst>
        <p:sld r:id="rId15"/>
      </p:sldLst>
    </p:custShow>
    <p:custShow name="【説明】学習サイクル" id="7">
      <p:sldLst>
        <p:sld r:id="rId16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n Kw" initials="SK" lastIdx="1" clrIdx="0">
    <p:extLst>
      <p:ext uri="{19B8F6BF-5375-455C-9EA6-DF929625EA0E}">
        <p15:presenceInfo xmlns:p15="http://schemas.microsoft.com/office/powerpoint/2012/main" userId="1b17b91ac5833ee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1FFFF"/>
    <a:srgbClr val="CCFFCC"/>
    <a:srgbClr val="CCFFFF"/>
    <a:srgbClr val="0000FF"/>
    <a:srgbClr val="FFFF99"/>
    <a:srgbClr val="99CCFF"/>
    <a:srgbClr val="339933"/>
    <a:srgbClr val="FFE1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45872" autoAdjust="0"/>
  </p:normalViewPr>
  <p:slideViewPr>
    <p:cSldViewPr snapToGrid="0">
      <p:cViewPr varScale="1">
        <p:scale>
          <a:sx n="48" d="100"/>
          <a:sy n="48" d="100"/>
        </p:scale>
        <p:origin x="272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291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D531F-6A04-4257-BA70-825082353505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2BB0E-09BA-4802-9BCB-D81D3D1A8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18932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44625" y="795338"/>
            <a:ext cx="4246563" cy="23891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9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880" y="3481827"/>
            <a:ext cx="5413700" cy="59590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80879" y="9550400"/>
            <a:ext cx="3013959" cy="292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r>
              <a:rPr lang="ja-JP" altLang="en-US" dirty="0"/>
              <a:t>荒川区立第二日暮里小学校</a:t>
            </a:r>
          </a:p>
        </p:txBody>
      </p:sp>
      <p:sp>
        <p:nvSpPr>
          <p:cNvPr id="11" name="ヘッダー プレースホルダー 7"/>
          <p:cNvSpPr>
            <a:spLocks noGrp="1"/>
          </p:cNvSpPr>
          <p:nvPr>
            <p:ph type="hdr" sz="quarter"/>
          </p:nvPr>
        </p:nvSpPr>
        <p:spPr>
          <a:xfrm>
            <a:off x="556543" y="242297"/>
            <a:ext cx="30113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4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r>
              <a:rPr lang="ja-JP" altLang="en-US" dirty="0"/>
              <a:t>レッツ トライ！プログラミング（</a:t>
            </a:r>
            <a:r>
              <a:rPr lang="en-US" altLang="ja-JP" dirty="0"/>
              <a:t>3</a:t>
            </a:r>
            <a:r>
              <a:rPr lang="ja-JP" altLang="en-US" dirty="0"/>
              <a:t>年）</a:t>
            </a:r>
          </a:p>
          <a:p>
            <a:endParaRPr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5"/>
          </p:nvPr>
        </p:nvSpPr>
        <p:spPr>
          <a:xfrm>
            <a:off x="3855139" y="476056"/>
            <a:ext cx="2239441" cy="292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fld id="{4400B3DE-D6EE-4187-BB99-A4871C3639F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779295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（準備は、グループごとに自分たちで用意させておく。）</a:t>
            </a:r>
            <a:endParaRPr lang="en-US" altLang="ja-JP" dirty="0"/>
          </a:p>
          <a:p>
            <a:r>
              <a:rPr lang="ja-JP" altLang="en-US" dirty="0"/>
              <a:t>（ワークシート、グループワークシートは配っておく。）</a:t>
            </a:r>
            <a:endParaRPr lang="en-US" altLang="ja-JP" dirty="0"/>
          </a:p>
          <a:p>
            <a:r>
              <a:rPr lang="ja-JP" altLang="en-US" dirty="0"/>
              <a:t>では、授業を始めます。</a:t>
            </a:r>
            <a:endParaRPr lang="en-US" altLang="ja-JP" dirty="0"/>
          </a:p>
          <a:p>
            <a:r>
              <a:rPr lang="ja-JP" altLang="en-US" dirty="0"/>
              <a:t>★今日も、「プログラミングのヒミツをさぐろう」の続きです。</a:t>
            </a:r>
            <a:endParaRPr lang="en-US" altLang="ja-JP" dirty="0"/>
          </a:p>
          <a:p>
            <a:r>
              <a:rPr lang="en-US" altLang="ja-JP" dirty="0"/>
              <a:t>1</a:t>
            </a:r>
            <a:r>
              <a:rPr lang="ja-JP" altLang="en-US" dirty="0"/>
              <a:t>時間しかないので、お話は短く済ませてすぐに始めましょう。</a:t>
            </a:r>
            <a:endParaRPr lang="en-US" altLang="ja-JP" dirty="0"/>
          </a:p>
          <a:p>
            <a:r>
              <a:rPr lang="ja-JP" altLang="en-US" dirty="0"/>
              <a:t>では、今日もみんなで協力して進めましょう。★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>
          <a:xfrm>
            <a:off x="1444625" y="795338"/>
            <a:ext cx="4246563" cy="2389187"/>
          </a:xfrm>
        </p:spPr>
      </p:sp>
    </p:spTree>
    <p:extLst>
      <p:ext uri="{BB962C8B-B14F-4D97-AF65-F5344CB8AC3E}">
        <p14:creationId xmlns:p14="http://schemas.microsoft.com/office/powerpoint/2010/main" val="2230620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「部品</a:t>
            </a:r>
            <a:r>
              <a:rPr lang="ja-JP" altLang="en-US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・記録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係」</a:t>
            </a:r>
            <a:r>
              <a:rPr lang="ja-JP" altLang="en-US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は、部品を探したりすることと、グループのワークシートに記録をとる係です。</a:t>
            </a:r>
            <a:endParaRPr lang="en-US" altLang="ja-JP" sz="14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「タブレット係」</a:t>
            </a:r>
            <a:r>
              <a:rPr lang="ja-JP" altLang="en-US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は、プログラミング。アプリを操作する係です。</a:t>
            </a:r>
            <a:endParaRPr lang="en-US" altLang="ja-JP" sz="14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「組み立て</a:t>
            </a:r>
            <a:r>
              <a:rPr lang="ja-JP" altLang="en-US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・操作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係」</a:t>
            </a:r>
            <a:r>
              <a:rPr lang="ja-JP" altLang="en-US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は、ロボットを組み立てたり、ロボットの位置を確認したり、ロボットを調整したりします。★</a:t>
            </a:r>
            <a:endParaRPr lang="ja-JP" altLang="ja-JP" sz="14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7" name="スライド イメージ プレースホルダー 6"/>
          <p:cNvSpPr>
            <a:spLocks noGrp="1" noRot="1" noChangeAspect="1"/>
          </p:cNvSpPr>
          <p:nvPr>
            <p:ph type="sldImg"/>
          </p:nvPr>
        </p:nvSpPr>
        <p:spPr>
          <a:xfrm>
            <a:off x="1444625" y="795338"/>
            <a:ext cx="4246563" cy="2389187"/>
          </a:xfrm>
        </p:spPr>
      </p:sp>
      <p:sp>
        <p:nvSpPr>
          <p:cNvPr id="8" name="フッター プレースホルダー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9" name="ヘッダー プレースホルダー 8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3814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ja-JP"/>
              <a:t>準備の時、タブレット係は、</a:t>
            </a:r>
            <a:r>
              <a:rPr lang="en-US" altLang="ja-JP"/>
              <a:t>WeDo2.0</a:t>
            </a:r>
            <a:r>
              <a:rPr lang="ja-JP" altLang="ja-JP"/>
              <a:t>のアプリを起動するところまでやってください。それから、机の上を整理しておきましょう。</a:t>
            </a:r>
            <a:r>
              <a:rPr lang="ja-JP" altLang="en-US"/>
              <a:t>★</a:t>
            </a:r>
            <a:endParaRPr lang="ja-JP" altLang="ja-JP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275110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これは、「はじめてのプロジェクト」を例にしていますが、「教室用プロジェクト」も基本的には同じです。★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0841512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（必要に応じて、以下の内容を説明する）</a:t>
            </a:r>
            <a:endParaRPr lang="en-US" altLang="ja-JP"/>
          </a:p>
          <a:p>
            <a:r>
              <a:rPr lang="ja-JP" altLang="en-US"/>
              <a:t>モーションというのは、「動き」というこことですから、「動きを感知するセンサー」ということです。</a:t>
            </a:r>
            <a:endParaRPr lang="en-US" altLang="ja-JP"/>
          </a:p>
          <a:p>
            <a:r>
              <a:rPr lang="ja-JP" altLang="en-US"/>
              <a:t>自動ドアや駅の改札機、トイレの自動点灯などにも使われます</a:t>
            </a:r>
            <a:endParaRPr lang="en-US" altLang="ja-JP"/>
          </a:p>
          <a:p>
            <a:r>
              <a:rPr lang="en-US" altLang="ja-JP"/>
              <a:t>【</a:t>
            </a:r>
            <a:r>
              <a:rPr lang="ja-JP" altLang="en-US"/>
              <a:t>距離の変化</a:t>
            </a:r>
            <a:r>
              <a:rPr lang="en-US" altLang="ja-JP"/>
              <a:t>】</a:t>
            </a:r>
          </a:p>
          <a:p>
            <a:r>
              <a:rPr lang="ja-JP" altLang="en-US"/>
              <a:t>センサーまでの距離が「変わった」という情報を、組み合わせたプログラミングブロックに渡す。</a:t>
            </a:r>
            <a:endParaRPr lang="en-US" altLang="ja-JP"/>
          </a:p>
          <a:p>
            <a:pPr lvl="0"/>
            <a:r>
              <a:rPr lang="en-US" altLang="ja-JP"/>
              <a:t>【</a:t>
            </a:r>
            <a:r>
              <a:rPr lang="ja-JP" altLang="en-US"/>
              <a:t>遠くなる</a:t>
            </a:r>
            <a:r>
              <a:rPr lang="en-US" altLang="ja-JP"/>
              <a:t>】</a:t>
            </a:r>
          </a:p>
          <a:p>
            <a:pPr lvl="0"/>
            <a:r>
              <a:rPr lang="ja-JP" altLang="en-US"/>
              <a:t>センサーまでの距離が「遠くなった」という情報を、組み合わせたプログラミングブロックに渡す。</a:t>
            </a:r>
            <a:endParaRPr lang="en-US" altLang="ja-JP"/>
          </a:p>
          <a:p>
            <a:pPr lvl="0"/>
            <a:r>
              <a:rPr lang="en-US" altLang="ja-JP"/>
              <a:t>【</a:t>
            </a:r>
            <a:r>
              <a:rPr lang="ja-JP" altLang="en-US"/>
              <a:t>近づく</a:t>
            </a:r>
            <a:r>
              <a:rPr lang="en-US" altLang="ja-JP"/>
              <a:t>】</a:t>
            </a:r>
          </a:p>
          <a:p>
            <a:pPr lvl="0"/>
            <a:r>
              <a:rPr lang="ja-JP" altLang="en-US"/>
              <a:t>センサーまでの距離が「近くなった」という情報を、組み合わせたプログラミングブロックに渡す。</a:t>
            </a:r>
            <a:endParaRPr lang="en-US" altLang="ja-JP"/>
          </a:p>
          <a:p>
            <a:pPr lvl="0"/>
            <a:r>
              <a:rPr lang="en-US" altLang="ja-JP"/>
              <a:t>【</a:t>
            </a:r>
            <a:r>
              <a:rPr lang="ja-JP" altLang="en-US"/>
              <a:t>数の入力</a:t>
            </a:r>
            <a:r>
              <a:rPr lang="en-US" altLang="ja-JP"/>
              <a:t>】</a:t>
            </a:r>
          </a:p>
          <a:p>
            <a:pPr lvl="0"/>
            <a:r>
              <a:rPr lang="ja-JP" altLang="en-US"/>
              <a:t>センサーまでの距離をおおまかな数値（</a:t>
            </a:r>
            <a:r>
              <a:rPr lang="en-US" altLang="ja-JP"/>
              <a:t>0~10</a:t>
            </a:r>
            <a:r>
              <a:rPr lang="ja-JP" altLang="en-US"/>
              <a:t>）として、組み合わせたプログラミングブロックに渡す。</a:t>
            </a:r>
            <a:endParaRPr lang="en-US" altLang="ja-JP"/>
          </a:p>
          <a:p>
            <a:pPr lvl="0"/>
            <a:r>
              <a:rPr lang="ja-JP" altLang="en-US"/>
              <a:t>感知した数字は右下のセンサー部分に表示される。</a:t>
            </a:r>
            <a:endParaRPr lang="en-US" altLang="ja-JP"/>
          </a:p>
          <a:p>
            <a:pPr lvl="0"/>
            <a:r>
              <a:rPr lang="en-US" altLang="ja-JP"/>
              <a:t>※cm</a:t>
            </a:r>
            <a:r>
              <a:rPr lang="ja-JP" altLang="en-US"/>
              <a:t>や</a:t>
            </a:r>
            <a:r>
              <a:rPr lang="en-US" altLang="ja-JP"/>
              <a:t>mm</a:t>
            </a:r>
            <a:r>
              <a:rPr lang="ja-JP" altLang="en-US"/>
              <a:t>といった特定の単位ではない。</a:t>
            </a:r>
            <a:endParaRPr lang="en-US" altLang="ja-JP"/>
          </a:p>
          <a:p>
            <a:pPr lvl="0"/>
            <a:r>
              <a:rPr lang="en-US" altLang="ja-JP"/>
              <a:t>※</a:t>
            </a:r>
            <a:r>
              <a:rPr lang="ja-JP" altLang="en-US"/>
              <a:t>部屋の明るさや、対象の色によって精度は変わる。</a:t>
            </a:r>
            <a:endParaRPr lang="en-US" altLang="ja-JP"/>
          </a:p>
          <a:p>
            <a:pPr lvl="0"/>
            <a:r>
              <a:rPr lang="en-US" altLang="ja-JP"/>
              <a:t>※</a:t>
            </a:r>
            <a:r>
              <a:rPr lang="ja-JP" altLang="en-US"/>
              <a:t>真っ暗な部屋で、白い壁にモーションセンサーを向けた場合、有効範囲はおよそ</a:t>
            </a:r>
            <a:r>
              <a:rPr lang="en-US" altLang="ja-JP"/>
              <a:t>0cm~25cm</a:t>
            </a:r>
            <a:r>
              <a:rPr lang="ja-JP" altLang="en-US"/>
              <a:t>。 ★</a:t>
            </a:r>
            <a:endParaRPr lang="en-US" altLang="ja-JP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6" name="スライド イメージ プレースホルダー 15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763634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（必要に応じて、以下の内容を説明する）</a:t>
            </a:r>
            <a:endParaRPr lang="en-US" altLang="ja-JP"/>
          </a:p>
          <a:p>
            <a:r>
              <a:rPr lang="ja-JP" altLang="en-US"/>
              <a:t>チルトというのは、「かたむき」ということですから、「かたむきを感知するセンサー」ということです。</a:t>
            </a:r>
            <a:endParaRPr lang="en-US" altLang="ja-JP"/>
          </a:p>
          <a:p>
            <a:r>
              <a:rPr lang="ja-JP" altLang="en-US"/>
              <a:t>スマホやゲーム機のコントローラー、自動車の盗難防止装置などにも使われます</a:t>
            </a:r>
            <a:endParaRPr lang="en-US" altLang="ja-JP"/>
          </a:p>
          <a:p>
            <a:r>
              <a:rPr lang="en-US" altLang="ja-JP"/>
              <a:t>【</a:t>
            </a:r>
            <a:r>
              <a:rPr lang="ja-JP" altLang="en-US"/>
              <a:t>傾きの変化</a:t>
            </a:r>
            <a:r>
              <a:rPr lang="en-US" altLang="ja-JP"/>
              <a:t>】</a:t>
            </a:r>
          </a:p>
          <a:p>
            <a:pPr lvl="0"/>
            <a:r>
              <a:rPr lang="ja-JP" altLang="en-US"/>
              <a:t>上下、向こう側（右）、こちら側（左）に傾いたという情報を、組み合わせたプログラミングブロックに渡す。</a:t>
            </a:r>
            <a:endParaRPr lang="en-US" altLang="ja-JP"/>
          </a:p>
          <a:p>
            <a:pPr lvl="0"/>
            <a:r>
              <a:rPr lang="en-US" altLang="ja-JP"/>
              <a:t>※</a:t>
            </a:r>
            <a:r>
              <a:rPr lang="ja-JP" altLang="en-US"/>
              <a:t>上・下方向は、およそ</a:t>
            </a:r>
            <a:r>
              <a:rPr lang="en-US" altLang="ja-JP"/>
              <a:t>30</a:t>
            </a:r>
            <a:r>
              <a:rPr lang="ja-JP" altLang="en-US"/>
              <a:t>度</a:t>
            </a:r>
            <a:r>
              <a:rPr lang="en-US" altLang="ja-JP"/>
              <a:t>~90</a:t>
            </a:r>
            <a:r>
              <a:rPr lang="ja-JP" altLang="en-US"/>
              <a:t>度傾いている場合に感知</a:t>
            </a:r>
            <a:endParaRPr lang="en-US" altLang="ja-JP"/>
          </a:p>
          <a:p>
            <a:pPr lvl="0"/>
            <a:r>
              <a:rPr lang="en-US" altLang="ja-JP"/>
              <a:t>※</a:t>
            </a:r>
            <a:r>
              <a:rPr lang="ja-JP" altLang="en-US"/>
              <a:t>右・肥大方向へおよそ</a:t>
            </a:r>
            <a:r>
              <a:rPr lang="en-US" altLang="ja-JP"/>
              <a:t>15</a:t>
            </a:r>
            <a:r>
              <a:rPr lang="ja-JP" altLang="en-US"/>
              <a:t>度</a:t>
            </a:r>
            <a:r>
              <a:rPr lang="en-US" altLang="ja-JP"/>
              <a:t>~90</a:t>
            </a:r>
            <a:r>
              <a:rPr lang="ja-JP" altLang="en-US"/>
              <a:t>度傾いている場合に管理</a:t>
            </a:r>
            <a:endParaRPr lang="en-US" altLang="ja-JP"/>
          </a:p>
          <a:p>
            <a:pPr lvl="0"/>
            <a:r>
              <a:rPr lang="en-US" altLang="ja-JP"/>
              <a:t>【</a:t>
            </a:r>
            <a:r>
              <a:rPr lang="ja-JP" altLang="en-US"/>
              <a:t>かたむいたら</a:t>
            </a:r>
            <a:r>
              <a:rPr lang="en-US" altLang="ja-JP"/>
              <a:t>】</a:t>
            </a:r>
          </a:p>
          <a:p>
            <a:pPr lvl="0"/>
            <a:r>
              <a:rPr lang="ja-JP" altLang="en-US"/>
              <a:t>どの向きにでも傾いたときに、その情報を、組み合わせたプログラミングブロックに渡す。</a:t>
            </a:r>
            <a:endParaRPr lang="en-US" altLang="ja-JP"/>
          </a:p>
          <a:p>
            <a:pPr lvl="0"/>
            <a:r>
              <a:rPr lang="en-US" altLang="ja-JP"/>
              <a:t>【</a:t>
            </a:r>
            <a:r>
              <a:rPr lang="ja-JP" altLang="en-US"/>
              <a:t>数の入力・たいら</a:t>
            </a:r>
            <a:r>
              <a:rPr lang="en-US" altLang="ja-JP"/>
              <a:t>】</a:t>
            </a:r>
          </a:p>
          <a:p>
            <a:pPr lvl="0"/>
            <a:r>
              <a:rPr lang="ja-JP" altLang="en-US"/>
              <a:t>上方向：「</a:t>
            </a:r>
            <a:r>
              <a:rPr lang="en-US" altLang="ja-JP"/>
              <a:t>3</a:t>
            </a:r>
            <a:r>
              <a:rPr lang="ja-JP" altLang="en-US"/>
              <a:t>」　下方向：「</a:t>
            </a:r>
            <a:r>
              <a:rPr lang="en-US" altLang="ja-JP"/>
              <a:t>9</a:t>
            </a:r>
            <a:r>
              <a:rPr lang="ja-JP" altLang="en-US"/>
              <a:t>」</a:t>
            </a:r>
            <a:br>
              <a:rPr lang="ja-JP" altLang="en-US"/>
            </a:br>
            <a:r>
              <a:rPr lang="ja-JP" altLang="en-US"/>
              <a:t>右方向：「</a:t>
            </a:r>
            <a:r>
              <a:rPr lang="en-US" altLang="ja-JP"/>
              <a:t>5</a:t>
            </a:r>
            <a:r>
              <a:rPr lang="ja-JP" altLang="en-US"/>
              <a:t>」　左方向：「</a:t>
            </a:r>
            <a:r>
              <a:rPr lang="en-US" altLang="ja-JP"/>
              <a:t>7</a:t>
            </a:r>
            <a:r>
              <a:rPr lang="ja-JP" altLang="en-US"/>
              <a:t>」</a:t>
            </a:r>
            <a:endParaRPr lang="en-US" altLang="ja-JP"/>
          </a:p>
          <a:p>
            <a:pPr lvl="0"/>
            <a:r>
              <a:rPr lang="ja-JP" altLang="en-US"/>
              <a:t>これ以外は、傾きのない状態：「</a:t>
            </a:r>
            <a:r>
              <a:rPr lang="en-US" altLang="ja-JP"/>
              <a:t>0</a:t>
            </a:r>
            <a:r>
              <a:rPr lang="ja-JP" altLang="en-US"/>
              <a:t>」　が組み合わせたプログラミングブロックに渡される。</a:t>
            </a:r>
            <a:endParaRPr lang="en-US" altLang="ja-JP"/>
          </a:p>
          <a:p>
            <a:endParaRPr lang="en-US" altLang="ja-JP"/>
          </a:p>
          <a:p>
            <a:r>
              <a:rPr lang="en-US" altLang="ja-JP"/>
              <a:t>※</a:t>
            </a:r>
            <a:r>
              <a:rPr lang="ja-JP" altLang="en-US"/>
              <a:t>傾きの方向は、チルトセンサーのケーブルが出ている面を手前側にして見たときの方向を表している。★</a:t>
            </a:r>
            <a:endParaRPr lang="en-US" altLang="ja-JP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7804280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これは解決のための学習サイクルです。</a:t>
            </a:r>
            <a:endParaRPr lang="en-US" altLang="ja-JP"/>
          </a:p>
          <a:p>
            <a:r>
              <a:rPr lang="ja-JP" altLang="en-US"/>
              <a:t>①最初に、「計画」をします。</a:t>
            </a:r>
            <a:endParaRPr lang="en-US" altLang="ja-JP"/>
          </a:p>
          <a:p>
            <a:r>
              <a:rPr lang="ja-JP" altLang="en-US"/>
              <a:t>どんなふうに動かせばよいか話し合いをして、手書きアイコンで書いてみましょう。</a:t>
            </a:r>
            <a:endParaRPr lang="en-US" altLang="ja-JP"/>
          </a:p>
          <a:p>
            <a:r>
              <a:rPr lang="ja-JP" altLang="en-US"/>
              <a:t>②次に、アプリでプログラムを組んで、プログラムを「実行」して、ロボットを動かします。</a:t>
            </a:r>
            <a:endParaRPr lang="en-US" altLang="ja-JP"/>
          </a:p>
          <a:p>
            <a:r>
              <a:rPr lang="ja-JP" altLang="en-US"/>
              <a:t>もし、うまく動けば、この課題はおしまいです。けれど、一度でうまく動くとは限りません。</a:t>
            </a:r>
            <a:endParaRPr lang="en-US" altLang="ja-JP"/>
          </a:p>
          <a:p>
            <a:r>
              <a:rPr lang="ja-JP" altLang="en-US"/>
              <a:t>③思い通りに動かなければ、どこが原因なのかを話し合いましょう。これを難しい言葉で「検証」と言います</a:t>
            </a:r>
            <a:endParaRPr lang="en-US" altLang="ja-JP"/>
          </a:p>
          <a:p>
            <a:r>
              <a:rPr lang="ja-JP" altLang="en-US"/>
              <a:t>④そして、たぶん原因はこれかなと考えたら、プログラムのどこを「改善」すればよいか考えて、次の目標を立てます。 ★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465490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/>
              <a:t>「今日のふりかえり」の一言感想は、ただ「楽しかった」はだめでしたね。学んだことや気づいたこと、感想には、そう思ったわけも書くようにしましょう。</a:t>
            </a:r>
            <a:r>
              <a:rPr lang="ja-JP" altLang="en-US"/>
              <a:t> ★</a:t>
            </a:r>
            <a:r>
              <a:rPr lang="en-US" altLang="ja-JP"/>
              <a:t> </a:t>
            </a:r>
            <a:endParaRPr lang="ja-JP" altLang="ja-JP"/>
          </a:p>
          <a:p>
            <a:r>
              <a:rPr lang="en-US" altLang="ja-JP"/>
              <a:t> </a:t>
            </a:r>
            <a:endParaRPr lang="ja-JP" altLang="ja-JP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318132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ja-JP"/>
              <a:t>片付けは、グループで協力して行ってください。</a:t>
            </a:r>
            <a:endParaRPr lang="en-US" altLang="ja-JP"/>
          </a:p>
          <a:p>
            <a:pPr lvl="0"/>
            <a:r>
              <a:rPr lang="ja-JP" altLang="ja-JP"/>
              <a:t>最後は、一度で先生の「</a:t>
            </a:r>
            <a:r>
              <a:rPr lang="en-US" altLang="ja-JP"/>
              <a:t>OK</a:t>
            </a:r>
            <a:r>
              <a:rPr lang="ja-JP" altLang="ja-JP"/>
              <a:t>」がもらえるよう。よく確認してから、報告に来てください。</a:t>
            </a:r>
            <a:r>
              <a:rPr lang="ja-JP" altLang="en-US"/>
              <a:t> ★</a:t>
            </a:r>
            <a:endParaRPr lang="ja-JP" altLang="ja-JP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081044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今日の学習のめあても、</a:t>
            </a:r>
            <a:endParaRPr lang="en-US" altLang="ja-JP" dirty="0"/>
          </a:p>
          <a:p>
            <a:r>
              <a:rPr lang="ja-JP" altLang="en-US" dirty="0"/>
              <a:t>「</a:t>
            </a:r>
            <a:r>
              <a:rPr lang="ja-JP" altLang="en-US" dirty="0" err="1"/>
              <a:t>め</a:t>
            </a:r>
            <a:r>
              <a:rPr lang="ja-JP" altLang="en-US" dirty="0"/>
              <a:t>あてを考えて、プログラムを改造しよう」です。</a:t>
            </a:r>
            <a:endParaRPr lang="en-US" altLang="ja-JP" dirty="0"/>
          </a:p>
          <a:p>
            <a:r>
              <a:rPr lang="ja-JP" altLang="en-US" dirty="0"/>
              <a:t>自分たちのめあてが実現できるよう、グループで考えましよう。★ </a:t>
            </a:r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45884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今日の進め方も、前回と同じです。</a:t>
            </a:r>
            <a:endParaRPr lang="en-US" altLang="ja-JP" dirty="0"/>
          </a:p>
          <a:p>
            <a:r>
              <a:rPr lang="ja-JP" altLang="en-US" dirty="0"/>
              <a:t>「計画」「実行」「検証」「改善」の学習のサイクルにそって進めましょう。</a:t>
            </a:r>
            <a:endParaRPr lang="en-US" altLang="ja-JP" dirty="0"/>
          </a:p>
          <a:p>
            <a:r>
              <a:rPr lang="ja-JP" altLang="en-US" dirty="0"/>
              <a:t>そして、次回は、発表会ですから、少し発表のことも考えながら進めてください。★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671218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これが発表用のグループワークシートです。</a:t>
            </a:r>
            <a:endParaRPr lang="en-US" altLang="ja-JP" dirty="0"/>
          </a:p>
          <a:p>
            <a:r>
              <a:rPr lang="ja-JP" altLang="en-US" dirty="0"/>
              <a:t>よく読めば、何を書けばよいか分かるようになっています。</a:t>
            </a:r>
            <a:endParaRPr lang="en-US" altLang="ja-JP" dirty="0"/>
          </a:p>
          <a:p>
            <a:r>
              <a:rPr lang="ja-JP" altLang="en-US" dirty="0"/>
              <a:t>書くところがたくさんありますが、実は★</a:t>
            </a:r>
            <a:endParaRPr lang="en-US" altLang="ja-JP" dirty="0"/>
          </a:p>
          <a:p>
            <a:r>
              <a:rPr lang="ja-JP" altLang="en-US" dirty="0"/>
              <a:t>この青い部分は、すでにグループワークシートに書いてあることを写すだけです。★</a:t>
            </a:r>
            <a:endParaRPr lang="en-US" altLang="ja-JP" dirty="0"/>
          </a:p>
          <a:p>
            <a:r>
              <a:rPr lang="ja-JP" altLang="en-US" dirty="0"/>
              <a:t>赤いところも、今みんなが改造しているプログラムの最終版ができたら、手が</a:t>
            </a:r>
            <a:r>
              <a:rPr lang="ja-JP" altLang="en-US" dirty="0" err="1"/>
              <a:t>き</a:t>
            </a:r>
            <a:r>
              <a:rPr lang="ja-JP" altLang="en-US" dirty="0"/>
              <a:t>アイコンを書くだけです。★</a:t>
            </a:r>
            <a:endParaRPr lang="en-US" altLang="ja-JP" dirty="0"/>
          </a:p>
          <a:p>
            <a:r>
              <a:rPr lang="ja-JP" altLang="en-US" dirty="0"/>
              <a:t>そして、黄色いところは、グループで話し合って感想を書くところです。</a:t>
            </a:r>
            <a:endParaRPr lang="en-US" altLang="ja-JP" dirty="0"/>
          </a:p>
          <a:p>
            <a:r>
              <a:rPr lang="ja-JP" altLang="en-US" dirty="0"/>
              <a:t>でも、このグループワークシートは、別の時間にもかけますので、今日はとにかくプログラムの改造を頑張ってください。★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703871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では、「今日のポイント」です。</a:t>
            </a:r>
            <a:endParaRPr lang="en-US" altLang="ja-JP" dirty="0"/>
          </a:p>
          <a:p>
            <a:r>
              <a:rPr lang="ja-JP" altLang="en-US" dirty="0"/>
              <a:t>プログラムが長くなってくると話し合いの中で、どの部分のことを言っているのか分からなくなることがあります。</a:t>
            </a:r>
            <a:endParaRPr lang="en-US" altLang="ja-JP" dirty="0"/>
          </a:p>
          <a:p>
            <a:r>
              <a:rPr lang="ja-JP" altLang="en-US" dirty="0"/>
              <a:t>この子は、</a:t>
            </a:r>
            <a:endParaRPr lang="en-US" altLang="ja-JP" dirty="0"/>
          </a:p>
          <a:p>
            <a:r>
              <a:rPr lang="ja-JP" altLang="en-US" dirty="0"/>
              <a:t>「え～っと、ライトを光らせたあとのセンサーのつぎに</a:t>
            </a:r>
            <a:r>
              <a:rPr lang="en-US" altLang="ja-JP" dirty="0"/>
              <a:t>…</a:t>
            </a:r>
            <a:r>
              <a:rPr lang="ja-JP" altLang="en-US" dirty="0" err="1"/>
              <a:t>。</a:t>
            </a:r>
            <a:r>
              <a:rPr lang="ja-JP" altLang="en-US" dirty="0"/>
              <a:t>いやいや、そうじゃなくてセンサーの</a:t>
            </a:r>
            <a:r>
              <a:rPr lang="en-US" altLang="ja-JP" dirty="0"/>
              <a:t>2</a:t>
            </a:r>
            <a:r>
              <a:rPr lang="ja-JP" altLang="en-US" dirty="0"/>
              <a:t>回目のときだってば！」と説明するのに困っているみたいですね。★</a:t>
            </a:r>
            <a:endParaRPr lang="en-US" altLang="ja-JP" dirty="0"/>
          </a:p>
          <a:p>
            <a:r>
              <a:rPr lang="ja-JP" altLang="en-US" dirty="0"/>
              <a:t>そんなとき「吹き出し」を使って「名前」をつけておくと便利です。</a:t>
            </a:r>
            <a:endParaRPr lang="en-US" altLang="ja-JP" dirty="0"/>
          </a:p>
          <a:p>
            <a:r>
              <a:rPr lang="ja-JP" altLang="en-US" dirty="0"/>
              <a:t>こうすれば、「センサー２の次のところで」とすぐにみんなが分かりますね。</a:t>
            </a:r>
            <a:endParaRPr lang="en-US" altLang="ja-JP" dirty="0"/>
          </a:p>
          <a:p>
            <a:r>
              <a:rPr lang="ja-JP" altLang="en-US" dirty="0"/>
              <a:t>でも、これは、必ずやらなければいけないことではありません。分かりやすくするための工夫です。★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565161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では、今日の学習の流れは、分かりましたか。</a:t>
            </a:r>
            <a:endParaRPr lang="en-US" altLang="ja-JP"/>
          </a:p>
          <a:p>
            <a:r>
              <a:rPr lang="ja-JP" altLang="en-US"/>
              <a:t>活動は、○時○分までです。その時間になったら、学習のまとめを行います。</a:t>
            </a:r>
            <a:endParaRPr lang="en-US" altLang="ja-JP"/>
          </a:p>
          <a:p>
            <a:r>
              <a:rPr lang="ja-JP" altLang="en-US"/>
              <a:t>では、みなさん、準備はいいですか。では、どうぞ。★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157602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では、時間になりました。活動を途中でもやめて、こちらを向いてください。</a:t>
            </a:r>
            <a:endParaRPr lang="en-US" altLang="ja-JP" dirty="0"/>
          </a:p>
          <a:p>
            <a:r>
              <a:rPr lang="ja-JP" altLang="en-US" dirty="0"/>
              <a:t>今日の学習のまとめは</a:t>
            </a:r>
            <a:r>
              <a:rPr lang="en-US" altLang="ja-JP" dirty="0"/>
              <a:t>…</a:t>
            </a:r>
            <a:r>
              <a:rPr lang="ja-JP" altLang="en-US" dirty="0"/>
              <a:t>★</a:t>
            </a:r>
            <a:endParaRPr lang="en-US" altLang="ja-JP" dirty="0"/>
          </a:p>
          <a:p>
            <a:r>
              <a:rPr lang="ja-JP" altLang="en-US" dirty="0"/>
              <a:t>前回と同じ「どんなロボットにするのか、何のためのプログラムなのか、目的をはっきりさせることが大切」ということです。</a:t>
            </a:r>
            <a:endParaRPr lang="en-US" altLang="ja-JP" dirty="0"/>
          </a:p>
          <a:p>
            <a:r>
              <a:rPr lang="ja-JP" altLang="en-US" dirty="0"/>
              <a:t>どうですか、</a:t>
            </a:r>
            <a:r>
              <a:rPr lang="ja-JP" altLang="en-US" dirty="0" err="1"/>
              <a:t>め</a:t>
            </a:r>
            <a:r>
              <a:rPr lang="ja-JP" altLang="en-US" dirty="0"/>
              <a:t>あてに向かって、プログラムを改造できましたか。</a:t>
            </a:r>
            <a:endParaRPr lang="en-US" altLang="ja-JP" dirty="0"/>
          </a:p>
          <a:p>
            <a:r>
              <a:rPr lang="ja-JP" altLang="en-US" dirty="0"/>
              <a:t>では、</a:t>
            </a:r>
            <a:r>
              <a:rPr lang="ja-JP" altLang="ja-JP" dirty="0"/>
              <a:t>少し時間をとりますので、</a:t>
            </a:r>
            <a:r>
              <a:rPr lang="ja-JP" altLang="en-US" dirty="0"/>
              <a:t>「今日のふりかえり」を書きましょう。★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536683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では、だれか一言感想を発表してくれる人はいませんか。</a:t>
            </a:r>
            <a:endParaRPr lang="en-US" altLang="ja-JP" dirty="0"/>
          </a:p>
          <a:p>
            <a:r>
              <a:rPr lang="ja-JP" altLang="en-US" dirty="0"/>
              <a:t>（</a:t>
            </a:r>
            <a:r>
              <a:rPr lang="ja-JP" altLang="en-US" dirty="0" err="1"/>
              <a:t>め</a:t>
            </a:r>
            <a:r>
              <a:rPr lang="ja-JP" altLang="en-US" dirty="0"/>
              <a:t>あてやまとめに関連する児童を意図的に指名し、を発表させる。）</a:t>
            </a:r>
            <a:endParaRPr lang="en-US" altLang="ja-JP" dirty="0"/>
          </a:p>
          <a:p>
            <a:r>
              <a:rPr lang="ja-JP" altLang="en-US" dirty="0"/>
              <a:t>（児童の発言と、</a:t>
            </a:r>
            <a:r>
              <a:rPr lang="ja-JP" altLang="en-US" dirty="0" err="1"/>
              <a:t>め</a:t>
            </a:r>
            <a:r>
              <a:rPr lang="ja-JP" altLang="en-US" dirty="0"/>
              <a:t>あてやまとめを関連させて、価値付ける）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ありがとうございました。みんな、ずいぶん、</a:t>
            </a:r>
            <a:r>
              <a:rPr lang="ja-JP" altLang="en-US" dirty="0" err="1"/>
              <a:t>め</a:t>
            </a:r>
            <a:r>
              <a:rPr lang="ja-JP" altLang="en-US" dirty="0"/>
              <a:t>あてを意識していたようですね。</a:t>
            </a:r>
            <a:endParaRPr lang="en-US" altLang="ja-JP" dirty="0"/>
          </a:p>
          <a:p>
            <a:r>
              <a:rPr lang="ja-JP" altLang="en-US" dirty="0"/>
              <a:t>いよいよ、次回は、最後の</a:t>
            </a:r>
            <a:r>
              <a:rPr lang="en-US" altLang="ja-JP" dirty="0"/>
              <a:t>2</a:t>
            </a:r>
            <a:r>
              <a:rPr lang="ja-JP" altLang="en-US" dirty="0"/>
              <a:t>時間です。</a:t>
            </a:r>
            <a:endParaRPr lang="en-US" altLang="ja-JP" dirty="0"/>
          </a:p>
          <a:p>
            <a:r>
              <a:rPr lang="ja-JP" altLang="en-US" dirty="0"/>
              <a:t>後半の</a:t>
            </a:r>
            <a:r>
              <a:rPr lang="en-US" altLang="ja-JP" dirty="0"/>
              <a:t>1</a:t>
            </a:r>
            <a:r>
              <a:rPr lang="ja-JP" altLang="en-US" dirty="0"/>
              <a:t>時間で発表会をします。前半の</a:t>
            </a:r>
            <a:r>
              <a:rPr lang="en-US" altLang="ja-JP" dirty="0"/>
              <a:t>1</a:t>
            </a:r>
            <a:r>
              <a:rPr lang="ja-JP" altLang="en-US" dirty="0"/>
              <a:t>時間では、発表用</a:t>
            </a:r>
            <a:r>
              <a:rPr lang="ja-JP" altLang="en-US"/>
              <a:t>のグループワークシートと</a:t>
            </a:r>
            <a:r>
              <a:rPr lang="ja-JP" altLang="en-US" dirty="0"/>
              <a:t>発表の練習をします。</a:t>
            </a:r>
            <a:endParaRPr lang="en-US" altLang="ja-JP" dirty="0"/>
          </a:p>
          <a:p>
            <a:r>
              <a:rPr lang="ja-JP" altLang="en-US" dirty="0"/>
              <a:t>まだ、改造が完成していないグループは、後で先生に相談してください。★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>
          <a:xfrm>
            <a:off x="1444625" y="795338"/>
            <a:ext cx="4246563" cy="2389187"/>
          </a:xfrm>
        </p:spPr>
      </p:sp>
    </p:spTree>
    <p:extLst>
      <p:ext uri="{BB962C8B-B14F-4D97-AF65-F5344CB8AC3E}">
        <p14:creationId xmlns:p14="http://schemas.microsoft.com/office/powerpoint/2010/main" val="4270425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それでは、片付けも、協力して行ってください。</a:t>
            </a:r>
            <a:endParaRPr lang="en-US" altLang="ja-JP"/>
          </a:p>
          <a:p>
            <a:r>
              <a:rPr lang="ja-JP" altLang="en-US"/>
              <a:t>これで、授業を終わります。</a:t>
            </a:r>
            <a:endParaRPr lang="en-US" altLang="ja-JP"/>
          </a:p>
          <a:p>
            <a:r>
              <a:rPr lang="ja-JP" altLang="en-US"/>
              <a:t>（このスライドは、クリックしても次に進まないように設定してある）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/>
              <a:t>荒川区立第二日暮里小学校</a:t>
            </a:r>
            <a:endParaRPr lang="ja-JP" altLang="en-US" dirty="0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ja-JP" altLang="en-US"/>
              <a:t>レッツ トライ！プログラミング（</a:t>
            </a:r>
            <a:r>
              <a:rPr lang="en-US" altLang="ja-JP"/>
              <a:t>3</a:t>
            </a:r>
            <a:r>
              <a:rPr lang="ja-JP" altLang="en-US"/>
              <a:t>年）</a:t>
            </a:r>
          </a:p>
          <a:p>
            <a:endParaRPr lang="ja-JP" altLang="en-US" dirty="0"/>
          </a:p>
        </p:txBody>
      </p:sp>
      <p:sp>
        <p:nvSpPr>
          <p:cNvPr id="11" name="スライド イメージ プレースホルダー 10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52007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B8C8E0-7D04-43C5-A418-7596089DE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D0A310A-6338-4287-8D47-EDF4496F1D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707614-F04F-4F68-9A2E-C8BE51C88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317765-D753-495C-B882-95A829226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644842-6C66-42E0-B4B3-9069E7E2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858035D-5FB3-415D-9748-DE9F85FE8104}"/>
              </a:ext>
            </a:extLst>
          </p:cNvPr>
          <p:cNvSpPr/>
          <p:nvPr userDrawn="1"/>
        </p:nvSpPr>
        <p:spPr>
          <a:xfrm>
            <a:off x="0" y="0"/>
            <a:ext cx="12192000" cy="596900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9B75C431-A99F-4BEA-B03B-6A0201657515}"/>
              </a:ext>
            </a:extLst>
          </p:cNvPr>
          <p:cNvSpPr txBox="1">
            <a:spLocks/>
          </p:cNvSpPr>
          <p:nvPr userDrawn="1"/>
        </p:nvSpPr>
        <p:spPr>
          <a:xfrm>
            <a:off x="8545470" y="0"/>
            <a:ext cx="364653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レッツ トライ！プログラミング（</a:t>
            </a:r>
            <a:r>
              <a:rPr lang="en-US" altLang="ja-JP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</a:t>
            </a:r>
            <a:r>
              <a:rPr lang="ja-JP" altLang="en-US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年）</a:t>
            </a:r>
          </a:p>
        </p:txBody>
      </p:sp>
    </p:spTree>
    <p:extLst>
      <p:ext uri="{BB962C8B-B14F-4D97-AF65-F5344CB8AC3E}">
        <p14:creationId xmlns:p14="http://schemas.microsoft.com/office/powerpoint/2010/main" val="414230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B1961B-A890-4149-9C0F-772766DAE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364677-DFDE-4F75-A2D7-3184C684A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2E6D60-8FCB-4FAE-9DDF-E599E93E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582649-D09A-4DCF-AE29-554492E19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2261EE-78AF-4201-9EDC-2F48C720E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31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4F53B12-547A-4A12-9167-CBF33B2728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6B37C2-F256-45C1-897D-6982616FB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0D1A56-F4B6-4977-9833-D677349F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1BFE6B-30D5-49E0-8EE6-906D64EC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1721F4-EA69-4525-A516-E1710D8C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18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3599CF-43BD-4579-B9E9-F88003002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592193-51F6-4301-9029-410DF74B7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D16140-611C-4B8D-B001-183956B8F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3B69A9-12D8-400D-83C1-66E837B7A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DBF4F-7739-415D-B816-7CF26E7F2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5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EC2CAD-371D-4CEA-A7FD-62F1407D7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629102-7C97-4035-92DA-72FFE2894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193C02-3871-4238-B97A-5DD72BAA8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CE72B9-10A7-48CC-9829-C51A62458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E21B32-05F7-46DC-B5A2-75FD728A8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74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85876-1042-49CB-A5AA-5F891BF10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2469E7-E2E3-411F-BB2C-B07E664E0E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452C14-D2CF-4C9A-84CC-BCFE8FE87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A761FA-FA46-4C5D-98A9-347AA0B31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899EB9-9066-41A7-A7ED-FA13A5845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1D7651-B60F-472F-8AEC-5B52CC1C6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4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0FA9A6-0098-43F3-AB2B-5D822F6A9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6C7C84-D06A-48A4-8E3E-59196F15C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11520A-978B-4529-870D-9ACDF6CA5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33A0EA1-EBB5-4BD7-A2D4-D91A7DBF97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FDEFA1-18E0-4FDC-BACF-45C89C692D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60AF98-BF23-4780-ABE6-627BC120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AC7ADD-06C8-440C-8B50-1CCB32B6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F1BBD3F-5DE0-4185-AD64-AA541E5D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9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DC478B-AA4F-4168-BBCB-99A558EC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E5CCE0-B8E0-475E-8DFB-D3CDD7655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B243CD2-9C4A-42AE-89A6-4A35BA4A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22EB27-82D4-4923-A89C-94759663A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9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1B94674-7862-4578-BF76-25D6587D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6C4A05E-102E-424E-AC5B-22DF3E264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E45DDC-0BB9-4913-B5E2-9550D4D4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A64D21-91C1-46A3-AF7F-C90D9D016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3055ED-D5EE-4035-8751-BC5C4AD0C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06EC20-ABC0-4D57-9E14-2AA8F663CE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CEDE73-A7B3-440E-ACBF-128A31849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D7DCC3-A742-47C8-8B15-7E77AFA9B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E39A80-6E33-4ACA-A1DE-803ED20D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44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6E9C3F-D2FB-4BD1-A1B4-FCE455292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26ADA2-C8F1-42EB-9EA4-FD16744F9B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EDE699-2289-4D28-B57A-259883F48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802D47-86BC-4F67-9DA7-1ED4A4C9E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ED83AD-7009-43E0-93C3-4A50C2C2C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B0D8F5-4863-49DE-9F2C-B585A8CBD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63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6930A3F-80F8-4465-A1E1-56F75B40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4263A3-EF00-4236-86DC-8CF1544AF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8340C6-F715-46AF-9779-004CF9290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226DD-7D12-451C-B53B-0388564C5CE4}" type="datetimeFigureOut">
              <a:rPr kumimoji="1" lang="ja-JP" altLang="en-US" smtClean="0"/>
              <a:t>2019/2/24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1F9EBD-2B98-44E2-B5B8-D50E84694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38D538-B3A6-4489-B440-E3F4F7FD7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65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0.png"/><Relationship Id="rId10" Type="http://schemas.openxmlformats.org/officeDocument/2006/relationships/image" Target="../media/image22.png"/><Relationship Id="rId4" Type="http://schemas.openxmlformats.org/officeDocument/2006/relationships/image" Target="../media/image19.jpe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>
            <a:extLst>
              <a:ext uri="{FF2B5EF4-FFF2-40B4-BE49-F238E27FC236}">
                <a16:creationId xmlns:a16="http://schemas.microsoft.com/office/drawing/2014/main" id="{773CF4F6-660E-4E96-A83F-DBD96ABFBF9B}"/>
              </a:ext>
            </a:extLst>
          </p:cNvPr>
          <p:cNvSpPr txBox="1">
            <a:spLocks/>
          </p:cNvSpPr>
          <p:nvPr/>
        </p:nvSpPr>
        <p:spPr>
          <a:xfrm>
            <a:off x="1600200" y="2480981"/>
            <a:ext cx="8991600" cy="25828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レッツ　トライ！</a:t>
            </a:r>
            <a:br>
              <a:rPr lang="en-US" altLang="ja-JP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プログラミング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445293"/>
            <a:ext cx="3673642" cy="445293"/>
          </a:xfrm>
        </p:spPr>
        <p:txBody>
          <a:bodyPr anchor="t" anchorCtr="0">
            <a:noAutofit/>
          </a:bodyPr>
          <a:lstStyle/>
          <a:p>
            <a:pPr algn="l"/>
            <a:r>
              <a: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タイトル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219C5B-247C-452D-A818-D204CCC64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4197" y="998605"/>
            <a:ext cx="3453375" cy="1482376"/>
          </a:xfrm>
          <a:prstGeom prst="rect">
            <a:avLst/>
          </a:prstGeom>
        </p:spPr>
      </p:pic>
      <p:pic>
        <p:nvPicPr>
          <p:cNvPr id="6" name="図 5" descr="レゴ, おもちゃ, 室内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FDFEC825-0FF4-4320-B02D-D87596D35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822" y="1046971"/>
            <a:ext cx="2972456" cy="1948142"/>
          </a:xfrm>
          <a:prstGeom prst="rect">
            <a:avLst/>
          </a:prstGeom>
        </p:spPr>
      </p:pic>
      <p:pic>
        <p:nvPicPr>
          <p:cNvPr id="9" name="図 8" descr="レゴ, おもちゃ, 室内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69D80547-D0AD-48E4-816C-21C90E1F5B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30" y="2645277"/>
            <a:ext cx="1306191" cy="1868665"/>
          </a:xfrm>
          <a:prstGeom prst="rect">
            <a:avLst/>
          </a:prstGeom>
        </p:spPr>
      </p:pic>
      <p:pic>
        <p:nvPicPr>
          <p:cNvPr id="11" name="図 10" descr="レゴ, ケーキ, おもちゃ, 室内 が含まれている画像&#10;&#10;自動的に生成された説明">
            <a:extLst>
              <a:ext uri="{FF2B5EF4-FFF2-40B4-BE49-F238E27FC236}">
                <a16:creationId xmlns:a16="http://schemas.microsoft.com/office/drawing/2014/main" id="{F8914D8E-DEF0-4075-81E6-EF6A1CE8A2B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38451">
            <a:off x="9783456" y="4583010"/>
            <a:ext cx="2068298" cy="1237738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92E1FE7-FE4D-42DB-AA24-B813ACA91185}"/>
              </a:ext>
            </a:extLst>
          </p:cNvPr>
          <p:cNvSpPr/>
          <p:nvPr/>
        </p:nvSpPr>
        <p:spPr>
          <a:xfrm>
            <a:off x="2721573" y="5092624"/>
            <a:ext cx="713528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ja-JP" sz="10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0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</p:spTree>
    <p:extLst>
      <p:ext uri="{BB962C8B-B14F-4D97-AF65-F5344CB8AC3E}">
        <p14:creationId xmlns:p14="http://schemas.microsoft.com/office/powerpoint/2010/main" val="29131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cw">
                                      <p:cBhvr override="childStyle"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8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2.59259E-6 L 0.08633 0.03334 L 0.1668 -2.59259E-6 L 0.253 0.03334 L 0.3392 -2.59259E-6 L 0.4198 0.03334 L 0.50599 -2.59259E-6 L 0.58659 0.03334 L 0.67292 -2.59259E-6 L 0.75912 0.03334 L 0.83972 -2.59259E-6 L 0.92591 0.03334 L 1.00651 -2.59259E-6 L 1.09271 0.03334 L 1.17891 -2.59259E-6 L 1.25951 0.03334 L 1.34584 -2.59259E-6 " pathEditMode="relative" rAng="0" ptsTypes="AAAAAAAAAAAAAAAAA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292" y="166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16667E-6 4.07407E-6 L -1.27553 0.80532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776" y="4025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603917"/>
          </a:xfrm>
          <a:solidFill>
            <a:srgbClr val="FF3399"/>
          </a:solidFill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やくわりぶんたん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kumimoji="1"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A81FEA9-8745-4DEE-9BC2-32212EA731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700106"/>
              </p:ext>
            </p:extLst>
          </p:nvPr>
        </p:nvGraphicFramePr>
        <p:xfrm>
          <a:off x="369830" y="745643"/>
          <a:ext cx="11452339" cy="5699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7050">
                  <a:extLst>
                    <a:ext uri="{9D8B030D-6E8A-4147-A177-3AD203B41FA5}">
                      <a16:colId xmlns:a16="http://schemas.microsoft.com/office/drawing/2014/main" val="2300844486"/>
                    </a:ext>
                  </a:extLst>
                </a:gridCol>
                <a:gridCol w="3162440">
                  <a:extLst>
                    <a:ext uri="{9D8B030D-6E8A-4147-A177-3AD203B41FA5}">
                      <a16:colId xmlns:a16="http://schemas.microsoft.com/office/drawing/2014/main" val="2202744428"/>
                    </a:ext>
                  </a:extLst>
                </a:gridCol>
                <a:gridCol w="4472849">
                  <a:extLst>
                    <a:ext uri="{9D8B030D-6E8A-4147-A177-3AD203B41FA5}">
                      <a16:colId xmlns:a16="http://schemas.microsoft.com/office/drawing/2014/main" val="3414632965"/>
                    </a:ext>
                  </a:extLst>
                </a:gridCol>
              </a:tblGrid>
              <a:tr h="5699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b="0" kern="100" dirty="0">
                          <a:solidFill>
                            <a:srgbClr val="0000FF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 ぶ  ひん　　　　　　　　がかり</a:t>
                      </a:r>
                      <a:endParaRPr lang="en-US" altLang="ja-JP" sz="1000" b="0" kern="100" dirty="0">
                        <a:solidFill>
                          <a:srgbClr val="0000FF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１　</a:t>
                      </a:r>
                      <a:r>
                        <a:rPr lang="en-US" sz="2000" b="0" kern="100" dirty="0" err="1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部品</a:t>
                      </a:r>
                      <a:r>
                        <a:rPr lang="ja-JP" alt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・記ろく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係</a:t>
                      </a:r>
                      <a:endParaRPr lang="ja-JP" sz="2000" b="0" kern="100" dirty="0">
                        <a:solidFill>
                          <a:srgbClr val="0000FF"/>
                        </a:solidFill>
                        <a:effectLst/>
                        <a:latin typeface="HG創英角ﾎﾟｯﾌﾟ体" panose="040B0A09000000000000" pitchFamily="49" charset="-128"/>
                        <a:ea typeface="HG創英角ﾎﾟｯﾌﾟ体" panose="040B0A09000000000000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・セットをもってくる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　　　　　　　　　　　　　　　　　　　がかり</a:t>
                      </a:r>
                      <a:endParaRPr kumimoji="1" lang="en-US" altLang="ja-JP" sz="1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・スマートハブは組み立て係へ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 　　　　　　　　　　 　がかり</a:t>
                      </a:r>
                      <a:endParaRPr kumimoji="1" lang="en-US" altLang="ja-JP" sz="2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・フタは、組み立て係の前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　　　　　　かくにん</a:t>
                      </a: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・スケールの確認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・学しゅうの記ろくを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グループワークシートに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かく。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kern="100" dirty="0">
                          <a:solidFill>
                            <a:srgbClr val="0000FF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　　　　　　　　　　がかり</a:t>
                      </a:r>
                      <a:endParaRPr lang="en-US" altLang="ja-JP" sz="1000" b="0" kern="100" dirty="0">
                        <a:solidFill>
                          <a:srgbClr val="0000FF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２　タブレット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・タブレット</a:t>
                      </a:r>
                      <a:r>
                        <a:rPr lang="en-US" altLang="ja-JP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を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もってきて、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　　　　 き　どう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アプリを起動する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・プログラムを組む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rgbClr val="0000FF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　　　　　　　　　　　　　　　　がかり</a:t>
                      </a:r>
                      <a:endParaRPr lang="en-US" altLang="ja-JP" sz="1000" kern="100" dirty="0">
                        <a:solidFill>
                          <a:srgbClr val="0000FF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３　組み立て</a:t>
                      </a:r>
                      <a:r>
                        <a:rPr lang="ja-JP" alt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・そう</a:t>
                      </a:r>
                      <a:r>
                        <a:rPr lang="ja-JP" altLang="en-US" sz="2000" b="0" kern="100" dirty="0" err="1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さ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たん　　でん </a:t>
                      </a:r>
                      <a:r>
                        <a:rPr lang="ja-JP" altLang="en-US" sz="1000" kern="100" dirty="0" err="1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ち</a:t>
                      </a: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・単３電池を２本→スマートハブに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 ぶ　ひん</a:t>
                      </a: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・部品をうけとって 組み立てる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・組み立ては、フタの上で行う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kumimoji="1" lang="en-US" altLang="ja-JP" sz="1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</a:t>
                      </a:r>
                      <a:r>
                        <a:rPr lang="en-US" altLang="ja-JP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WeDo2.0</a:t>
                      </a: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をはこぶ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・ロボットをそうさする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055584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9ACA2F81-4777-4734-8B0A-F6139CB494D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79" y="4855202"/>
            <a:ext cx="3253780" cy="144793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6E435E7A-DDAD-4B7F-8123-FB089C29FD1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065" y="4340646"/>
            <a:ext cx="2827518" cy="1986343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6AB44A5D-D2D6-4E06-80E6-D7E71BC9864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89" y="4316799"/>
            <a:ext cx="3770786" cy="1986342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20DD0BF-BF17-4695-A38F-CFFC0867A3F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014" y="4103483"/>
            <a:ext cx="1176660" cy="101977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D154F95-18D4-47CB-B536-F6E7764110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7782">
            <a:off x="1502298" y="4333608"/>
            <a:ext cx="1831992" cy="4394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1428433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5F95DB6-6000-4F88-A003-4BD40190D885}"/>
              </a:ext>
            </a:extLst>
          </p:cNvPr>
          <p:cNvGrpSpPr/>
          <p:nvPr/>
        </p:nvGrpSpPr>
        <p:grpSpPr>
          <a:xfrm>
            <a:off x="3887611" y="3888358"/>
            <a:ext cx="3198582" cy="1443540"/>
            <a:chOff x="3887611" y="766260"/>
            <a:chExt cx="3198582" cy="1443540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F02742B-448A-41E9-9582-40646AA1BB70}"/>
                </a:ext>
              </a:extLst>
            </p:cNvPr>
            <p:cNvSpPr/>
            <p:nvPr/>
          </p:nvSpPr>
          <p:spPr>
            <a:xfrm>
              <a:off x="3887611" y="766260"/>
              <a:ext cx="3018014" cy="14435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7799B094-54A2-4111-9AEF-6BE6C280E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628546" y="980542"/>
              <a:ext cx="884780" cy="871038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5" name="テキスト ボックス 10">
              <a:extLst>
                <a:ext uri="{FF2B5EF4-FFF2-40B4-BE49-F238E27FC236}">
                  <a16:creationId xmlns:a16="http://schemas.microsoft.com/office/drawing/2014/main" id="{2E49F67F-15B4-49B0-8DDC-D5DCE8CFD619}"/>
                </a:ext>
              </a:extLst>
            </p:cNvPr>
            <p:cNvSpPr txBox="1"/>
            <p:nvPr/>
          </p:nvSpPr>
          <p:spPr>
            <a:xfrm>
              <a:off x="5623433" y="1121154"/>
              <a:ext cx="1462760" cy="96827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3200" kern="100" dirty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  <a:effectLst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ダブル</a:t>
              </a:r>
            </a:p>
            <a:p>
              <a:pPr indent="114300" algn="just">
                <a:spcAft>
                  <a:spcPts val="0"/>
                </a:spcAft>
              </a:pPr>
              <a:r>
                <a:rPr lang="ja-JP" sz="3200" kern="100" dirty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  <a:effectLst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タップ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BF283CF-9E76-4DCE-B3C6-AEFB5961CF3F}"/>
              </a:ext>
            </a:extLst>
          </p:cNvPr>
          <p:cNvGrpSpPr/>
          <p:nvPr/>
        </p:nvGrpSpPr>
        <p:grpSpPr>
          <a:xfrm>
            <a:off x="38346" y="1156228"/>
            <a:ext cx="11508510" cy="2227408"/>
            <a:chOff x="3282176" y="2705172"/>
            <a:chExt cx="8093414" cy="2849806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BBEABDAA-AB35-4FA1-AB89-D03B9DE387FA}"/>
                </a:ext>
              </a:extLst>
            </p:cNvPr>
            <p:cNvSpPr/>
            <p:nvPr/>
          </p:nvSpPr>
          <p:spPr>
            <a:xfrm>
              <a:off x="3282176" y="2705172"/>
              <a:ext cx="8093414" cy="2697406"/>
            </a:xfrm>
            <a:prstGeom prst="trapezoid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5FF830E-5A9A-40D3-BC61-B057FF3BB4AA}"/>
                </a:ext>
              </a:extLst>
            </p:cNvPr>
            <p:cNvSpPr/>
            <p:nvPr/>
          </p:nvSpPr>
          <p:spPr>
            <a:xfrm>
              <a:off x="3282176" y="5402578"/>
              <a:ext cx="8093414" cy="1524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F5EAB473-9935-4D23-86B0-5FA46B04709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96" y="742705"/>
            <a:ext cx="3274953" cy="2231843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642229C-D0DA-42D7-9758-E4042450CBB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0" y="1458344"/>
            <a:ext cx="3418551" cy="1463815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BD64AD1-4631-4E8D-B585-AAAB9EF08D31}"/>
              </a:ext>
            </a:extLst>
          </p:cNvPr>
          <p:cNvGrpSpPr/>
          <p:nvPr/>
        </p:nvGrpSpPr>
        <p:grpSpPr>
          <a:xfrm>
            <a:off x="7872441" y="1347423"/>
            <a:ext cx="3304794" cy="1740871"/>
            <a:chOff x="8614362" y="3429000"/>
            <a:chExt cx="2145891" cy="1130394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DA745043-CF15-47E2-8147-EDCB994EFC39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362" y="3429000"/>
              <a:ext cx="2145891" cy="1130394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D02D0CBD-7D1D-4F0E-88C2-277DE0B48D44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0403" y="3689410"/>
              <a:ext cx="669618" cy="580336"/>
            </a:xfrm>
            <a:prstGeom prst="rect">
              <a:avLst/>
            </a:prstGeom>
          </p:spPr>
        </p:pic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A1593445-27F6-4DD3-99AE-17CD48EAE1DC}"/>
              </a:ext>
            </a:extLst>
          </p:cNvPr>
          <p:cNvSpPr txBox="1">
            <a:spLocks/>
          </p:cNvSpPr>
          <p:nvPr/>
        </p:nvSpPr>
        <p:spPr>
          <a:xfrm>
            <a:off x="506949" y="3916451"/>
            <a:ext cx="2445955" cy="122495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n w="9525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タブレット</a:t>
            </a:r>
            <a:r>
              <a:rPr lang="en-US" altLang="ja-JP" sz="3200" dirty="0">
                <a:ln w="9525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PC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ja-JP" altLang="en-US" sz="1600" dirty="0">
                <a:ln w="9525">
                  <a:noFill/>
                </a:ln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rPr>
              <a:t> き　どう</a:t>
            </a:r>
            <a:endParaRPr lang="en-US" altLang="ja-JP" sz="1600" dirty="0">
              <a:ln w="9525">
                <a:noFill/>
              </a:ln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+mn-cs"/>
            </a:endParaRPr>
          </a:p>
          <a:p>
            <a:r>
              <a:rPr lang="ja-JP" altLang="en-US" sz="3200" dirty="0">
                <a:ln w="9525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起動</a:t>
            </a:r>
          </a:p>
        </p:txBody>
      </p:sp>
      <p:pic>
        <p:nvPicPr>
          <p:cNvPr id="24" name="図 23" descr="ãæ ã¤ã©ã¹ããã®ç»åæ¤ç´¢çµæ">
            <a:extLst>
              <a:ext uri="{FF2B5EF4-FFF2-40B4-BE49-F238E27FC236}">
                <a16:creationId xmlns:a16="http://schemas.microsoft.com/office/drawing/2014/main" id="{D5C40451-6D84-47FE-91D8-D4D1B72DE0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0986">
            <a:off x="3535598" y="4550055"/>
            <a:ext cx="1259552" cy="995399"/>
          </a:xfrm>
          <a:prstGeom prst="rect">
            <a:avLst/>
          </a:prstGeom>
          <a:ln w="127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タイトル 1">
            <a:extLst>
              <a:ext uri="{FF2B5EF4-FFF2-40B4-BE49-F238E27FC236}">
                <a16:creationId xmlns:a16="http://schemas.microsoft.com/office/drawing/2014/main" id="{62C02F83-0C51-4480-8A70-558E5D0FD11B}"/>
              </a:ext>
            </a:extLst>
          </p:cNvPr>
          <p:cNvSpPr txBox="1">
            <a:spLocks/>
          </p:cNvSpPr>
          <p:nvPr/>
        </p:nvSpPr>
        <p:spPr>
          <a:xfrm>
            <a:off x="846641" y="6176342"/>
            <a:ext cx="11016344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err="1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ふでばこや</a:t>
            </a:r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プリントなど　もちもの の　せいりもしておこう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3D002FE-CBF0-4C05-AAF0-51EF984D77E5}"/>
              </a:ext>
            </a:extLst>
          </p:cNvPr>
          <p:cNvGrpSpPr/>
          <p:nvPr/>
        </p:nvGrpSpPr>
        <p:grpSpPr>
          <a:xfrm>
            <a:off x="8026626" y="3795746"/>
            <a:ext cx="2517746" cy="1937377"/>
            <a:chOff x="191338" y="2446099"/>
            <a:chExt cx="3723437" cy="2956399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761C9081-F352-4C1F-8139-38ECC8743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338" y="2446099"/>
              <a:ext cx="3723437" cy="2956399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9" name="乗算記号 28">
              <a:extLst>
                <a:ext uri="{FF2B5EF4-FFF2-40B4-BE49-F238E27FC236}">
                  <a16:creationId xmlns:a16="http://schemas.microsoft.com/office/drawing/2014/main" id="{A3817F9A-3055-41BB-8CD6-C39AEDA98D51}"/>
                </a:ext>
              </a:extLst>
            </p:cNvPr>
            <p:cNvSpPr/>
            <p:nvPr/>
          </p:nvSpPr>
          <p:spPr>
            <a:xfrm>
              <a:off x="3581400" y="2446099"/>
              <a:ext cx="333375" cy="333375"/>
            </a:xfrm>
            <a:prstGeom prst="mathMultiply">
              <a:avLst>
                <a:gd name="adj1" fmla="val 129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右矢印 19">
            <a:extLst>
              <a:ext uri="{FF2B5EF4-FFF2-40B4-BE49-F238E27FC236}">
                <a16:creationId xmlns:a16="http://schemas.microsoft.com/office/drawing/2014/main" id="{85ACF302-45D2-4A4F-BD85-6EF7343D8F71}"/>
              </a:ext>
            </a:extLst>
          </p:cNvPr>
          <p:cNvSpPr/>
          <p:nvPr/>
        </p:nvSpPr>
        <p:spPr>
          <a:xfrm>
            <a:off x="3063011" y="4228991"/>
            <a:ext cx="741377" cy="62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 descr="ãæ ã¤ã©ã¹ããã®ç»åæ¤ç´¢çµæ">
            <a:extLst>
              <a:ext uri="{FF2B5EF4-FFF2-40B4-BE49-F238E27FC236}">
                <a16:creationId xmlns:a16="http://schemas.microsoft.com/office/drawing/2014/main" id="{0EBAE00A-3274-4678-BB74-32E2A0C5E91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9014" flipH="1">
            <a:off x="10451120" y="3827560"/>
            <a:ext cx="1259552" cy="995399"/>
          </a:xfrm>
          <a:prstGeom prst="rect">
            <a:avLst/>
          </a:prstGeom>
          <a:ln w="127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右矢印 19">
            <a:extLst>
              <a:ext uri="{FF2B5EF4-FFF2-40B4-BE49-F238E27FC236}">
                <a16:creationId xmlns:a16="http://schemas.microsoft.com/office/drawing/2014/main" id="{EFBCDCD1-B1CB-4F16-967E-0B1A738DC8BE}"/>
              </a:ext>
            </a:extLst>
          </p:cNvPr>
          <p:cNvSpPr/>
          <p:nvPr/>
        </p:nvSpPr>
        <p:spPr>
          <a:xfrm>
            <a:off x="7179460" y="4228991"/>
            <a:ext cx="741377" cy="62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19">
            <a:extLst>
              <a:ext uri="{FF2B5EF4-FFF2-40B4-BE49-F238E27FC236}">
                <a16:creationId xmlns:a16="http://schemas.microsoft.com/office/drawing/2014/main" id="{9A3CEDCB-95F2-4B33-B126-D1EFDC969568}"/>
              </a:ext>
            </a:extLst>
          </p:cNvPr>
          <p:cNvSpPr/>
          <p:nvPr/>
        </p:nvSpPr>
        <p:spPr>
          <a:xfrm rot="13330171">
            <a:off x="6549569" y="2758391"/>
            <a:ext cx="1784802" cy="620086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タイトル 1">
            <a:extLst>
              <a:ext uri="{FF2B5EF4-FFF2-40B4-BE49-F238E27FC236}">
                <a16:creationId xmlns:a16="http://schemas.microsoft.com/office/drawing/2014/main" id="{DD327590-17D6-4021-9AB5-200079253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603917"/>
          </a:xfrm>
          <a:solidFill>
            <a:srgbClr val="FF3399"/>
          </a:solidFill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じゅんび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kumimoji="1"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7515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02456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アプリの使い方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" name="図 2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974AC004-7CBB-48F7-A9F0-6993581D2A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1244474"/>
            <a:ext cx="11856720" cy="4505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1637543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モーションセンサー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62125" y="692003"/>
            <a:ext cx="4046169" cy="7366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　　　　　　　 　 </a:t>
            </a:r>
            <a:r>
              <a:rPr lang="ja-JP" altLang="en-US" sz="1600" dirty="0" err="1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うご</a:t>
            </a:r>
            <a:endParaRPr lang="en-US" altLang="ja-JP" sz="16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「モーション＝動き」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8" y="4194168"/>
            <a:ext cx="1406183" cy="8368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8" y="1941338"/>
            <a:ext cx="1406183" cy="83680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71" y="1941338"/>
            <a:ext cx="1406183" cy="83680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71" y="4148174"/>
            <a:ext cx="1406183" cy="836808"/>
          </a:xfrm>
          <a:prstGeom prst="rect">
            <a:avLst/>
          </a:prstGeom>
        </p:spPr>
      </p:pic>
      <p:sp>
        <p:nvSpPr>
          <p:cNvPr id="13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897432" y="1602250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へん </a:t>
            </a:r>
            <a:r>
              <a:rPr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きょりの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変化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センサーまでの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きょりが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かわったら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8145832" y="1804492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とおくなる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センサーから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ものが はなれたら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8145832" y="3930236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ちかづく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センサーに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ものが ちかづいたら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931715" y="3966897"/>
            <a:ext cx="4601820" cy="185871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かず　にゅうりょく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数の入力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センサーまでの</a:t>
            </a:r>
            <a:r>
              <a:rPr lang="ja-JP" altLang="en-US" sz="28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きょりを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べつのプログラミング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ブロックにわたす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652048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チルトセンサー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62125" y="833355"/>
            <a:ext cx="4046169" cy="595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「チルト＝かたむき」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3308245"/>
            <a:ext cx="1406183" cy="8368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2143580"/>
            <a:ext cx="1406183" cy="83680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5637576"/>
            <a:ext cx="1406183" cy="83680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4472910"/>
            <a:ext cx="1406183" cy="836808"/>
          </a:xfrm>
          <a:prstGeom prst="rect">
            <a:avLst/>
          </a:prstGeom>
        </p:spPr>
      </p:pic>
      <p:sp>
        <p:nvSpPr>
          <p:cNvPr id="13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857170" y="1428669"/>
            <a:ext cx="4601819" cy="5204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へん </a:t>
            </a:r>
            <a:r>
              <a:rPr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かたむきの変化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上に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下に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むこうに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こちらに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8033921" y="1793261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かたむたら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どちらかに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7855639" y="3860299"/>
            <a:ext cx="4224449" cy="28385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かず　にゅうりょく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数の入力・たいら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たいらに　なったら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または</a:t>
            </a:r>
            <a:r>
              <a:rPr lang="ja-JP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すう  </a:t>
            </a:r>
            <a:r>
              <a:rPr lang="ja-JP" altLang="en-US" sz="14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</a:t>
            </a:r>
            <a:endParaRPr lang="en-US" altLang="ja-JP" sz="14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かたむきの数字を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べつのプログラミング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ブロックにわたす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61971971-FE91-410A-AE6C-56DEFF5354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38" y="4490867"/>
            <a:ext cx="1406183" cy="83680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30624C5-F940-4EF0-99E5-AA07783B2A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38" y="2121119"/>
            <a:ext cx="1406183" cy="83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57738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学習サイクル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4" name="ドーナツ 228">
            <a:extLst>
              <a:ext uri="{FF2B5EF4-FFF2-40B4-BE49-F238E27FC236}">
                <a16:creationId xmlns:a16="http://schemas.microsoft.com/office/drawing/2014/main" id="{C2FFDC1C-D49C-46AC-B9C7-87F9AD207C9D}"/>
              </a:ext>
            </a:extLst>
          </p:cNvPr>
          <p:cNvSpPr/>
          <p:nvPr/>
        </p:nvSpPr>
        <p:spPr>
          <a:xfrm>
            <a:off x="769257" y="2083227"/>
            <a:ext cx="10466116" cy="3354902"/>
          </a:xfrm>
          <a:prstGeom prst="donut">
            <a:avLst>
              <a:gd name="adj" fmla="val 13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5" name="右矢印 239">
            <a:extLst>
              <a:ext uri="{FF2B5EF4-FFF2-40B4-BE49-F238E27FC236}">
                <a16:creationId xmlns:a16="http://schemas.microsoft.com/office/drawing/2014/main" id="{908F4CF4-7252-49A3-987A-2F2ABFDF05E4}"/>
              </a:ext>
            </a:extLst>
          </p:cNvPr>
          <p:cNvSpPr/>
          <p:nvPr/>
        </p:nvSpPr>
        <p:spPr>
          <a:xfrm rot="471613">
            <a:off x="6959217" y="2235823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6" name="右矢印 240">
            <a:extLst>
              <a:ext uri="{FF2B5EF4-FFF2-40B4-BE49-F238E27FC236}">
                <a16:creationId xmlns:a16="http://schemas.microsoft.com/office/drawing/2014/main" id="{BA97C0FE-B5E4-4E61-98B0-3FF724556EF2}"/>
              </a:ext>
            </a:extLst>
          </p:cNvPr>
          <p:cNvSpPr/>
          <p:nvPr/>
        </p:nvSpPr>
        <p:spPr>
          <a:xfrm rot="8779440">
            <a:off x="9614621" y="4462342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7" name="右矢印 241">
            <a:extLst>
              <a:ext uri="{FF2B5EF4-FFF2-40B4-BE49-F238E27FC236}">
                <a16:creationId xmlns:a16="http://schemas.microsoft.com/office/drawing/2014/main" id="{7429A446-6947-42C8-A8A0-1B9704C8819A}"/>
              </a:ext>
            </a:extLst>
          </p:cNvPr>
          <p:cNvSpPr/>
          <p:nvPr/>
        </p:nvSpPr>
        <p:spPr>
          <a:xfrm rot="11335127">
            <a:off x="4169250" y="5003364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右矢印 242">
            <a:extLst>
              <a:ext uri="{FF2B5EF4-FFF2-40B4-BE49-F238E27FC236}">
                <a16:creationId xmlns:a16="http://schemas.microsoft.com/office/drawing/2014/main" id="{7C77487C-5B65-41AD-A834-2D63551712B6}"/>
              </a:ext>
            </a:extLst>
          </p:cNvPr>
          <p:cNvSpPr/>
          <p:nvPr/>
        </p:nvSpPr>
        <p:spPr>
          <a:xfrm rot="19644854">
            <a:off x="1549731" y="2804591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381EE85-9487-4781-838B-203ADC82B80A}"/>
              </a:ext>
            </a:extLst>
          </p:cNvPr>
          <p:cNvGrpSpPr/>
          <p:nvPr/>
        </p:nvGrpSpPr>
        <p:grpSpPr>
          <a:xfrm>
            <a:off x="3079453" y="752793"/>
            <a:ext cx="2951047" cy="2950291"/>
            <a:chOff x="0" y="180753"/>
            <a:chExt cx="2604770" cy="2604770"/>
          </a:xfrm>
        </p:grpSpPr>
        <p:sp>
          <p:nvSpPr>
            <p:cNvPr id="31" name="円/楕円 9">
              <a:extLst>
                <a:ext uri="{FF2B5EF4-FFF2-40B4-BE49-F238E27FC236}">
                  <a16:creationId xmlns:a16="http://schemas.microsoft.com/office/drawing/2014/main" id="{A501D6F1-8995-4020-B947-41C3900DBC03}"/>
                </a:ext>
              </a:extLst>
            </p:cNvPr>
            <p:cNvSpPr/>
            <p:nvPr/>
          </p:nvSpPr>
          <p:spPr>
            <a:xfrm>
              <a:off x="0" y="180753"/>
              <a:ext cx="2604770" cy="2604770"/>
            </a:xfrm>
            <a:prstGeom prst="ellipse">
              <a:avLst/>
            </a:prstGeom>
            <a:solidFill>
              <a:srgbClr val="99FF99"/>
            </a:solidFill>
            <a:ln w="76200"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F6067B7-1BAE-429C-B10D-80581F5E73DD}"/>
                </a:ext>
              </a:extLst>
            </p:cNvPr>
            <p:cNvSpPr/>
            <p:nvPr/>
          </p:nvSpPr>
          <p:spPr>
            <a:xfrm>
              <a:off x="148856" y="280207"/>
              <a:ext cx="2286000" cy="11690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け　い　か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く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計画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1">
              <a:extLst>
                <a:ext uri="{FF2B5EF4-FFF2-40B4-BE49-F238E27FC236}">
                  <a16:creationId xmlns:a16="http://schemas.microsoft.com/office/drawing/2014/main" id="{0F87F7A4-F5E7-432B-AC39-264796A6A54B}"/>
                </a:ext>
              </a:extLst>
            </p:cNvPr>
            <p:cNvSpPr txBox="1"/>
            <p:nvPr/>
          </p:nvSpPr>
          <p:spPr>
            <a:xfrm>
              <a:off x="85061" y="1316274"/>
              <a:ext cx="2456120" cy="118237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indent="280670" algn="l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こんなふうに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280670" algn="r" latinLnBrk="1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うごかしたい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89535" algn="l">
                <a:spcAft>
                  <a:spcPts val="0"/>
                </a:spcAft>
              </a:pPr>
              <a:r>
                <a:rPr lang="en-US" sz="7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手が</a:t>
              </a:r>
              <a:r>
                <a:rPr lang="ja-JP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き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アイコン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F4EB6C7-CC01-49E1-BECA-60690DCB76CE}"/>
              </a:ext>
            </a:extLst>
          </p:cNvPr>
          <p:cNvGrpSpPr/>
          <p:nvPr/>
        </p:nvGrpSpPr>
        <p:grpSpPr>
          <a:xfrm>
            <a:off x="8349063" y="1019595"/>
            <a:ext cx="2951047" cy="2950291"/>
            <a:chOff x="0" y="0"/>
            <a:chExt cx="2604770" cy="2604135"/>
          </a:xfrm>
        </p:grpSpPr>
        <p:sp>
          <p:nvSpPr>
            <p:cNvPr id="28" name="円/楕円 17">
              <a:extLst>
                <a:ext uri="{FF2B5EF4-FFF2-40B4-BE49-F238E27FC236}">
                  <a16:creationId xmlns:a16="http://schemas.microsoft.com/office/drawing/2014/main" id="{34E281BA-B98B-4CAD-93BE-00A591828245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762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E8AB112-12E2-4B87-B018-E9F92B2B1631}"/>
                </a:ext>
              </a:extLst>
            </p:cNvPr>
            <p:cNvSpPr/>
            <p:nvPr/>
          </p:nvSpPr>
          <p:spPr>
            <a:xfrm>
              <a:off x="148855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じ　っ 　こ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う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実行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19">
              <a:extLst>
                <a:ext uri="{FF2B5EF4-FFF2-40B4-BE49-F238E27FC236}">
                  <a16:creationId xmlns:a16="http://schemas.microsoft.com/office/drawing/2014/main" id="{062E749A-A9B2-4DB3-949D-406A055345D4}"/>
                </a:ext>
              </a:extLst>
            </p:cNvPr>
            <p:cNvSpPr txBox="1"/>
            <p:nvPr/>
          </p:nvSpPr>
          <p:spPr>
            <a:xfrm>
              <a:off x="85060" y="1286540"/>
              <a:ext cx="2456120" cy="107854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プログラムを組む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76200" algn="l">
                <a:spcAft>
                  <a:spcPts val="0"/>
                </a:spcAft>
              </a:pPr>
              <a:r>
                <a:rPr lang="en-US" sz="6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ロボットを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うごかす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251947E-3163-4C91-8EE6-02285C4889C8}"/>
              </a:ext>
            </a:extLst>
          </p:cNvPr>
          <p:cNvGrpSpPr/>
          <p:nvPr/>
        </p:nvGrpSpPr>
        <p:grpSpPr>
          <a:xfrm>
            <a:off x="5873836" y="3874475"/>
            <a:ext cx="2951047" cy="2950291"/>
            <a:chOff x="5187329" y="3817275"/>
            <a:chExt cx="2951047" cy="2950291"/>
          </a:xfrm>
        </p:grpSpPr>
        <p:sp>
          <p:nvSpPr>
            <p:cNvPr id="25" name="円/楕円 23">
              <a:extLst>
                <a:ext uri="{FF2B5EF4-FFF2-40B4-BE49-F238E27FC236}">
                  <a16:creationId xmlns:a16="http://schemas.microsoft.com/office/drawing/2014/main" id="{9CB826C9-ECC9-4D01-8A19-0C6E699AFE45}"/>
                </a:ext>
              </a:extLst>
            </p:cNvPr>
            <p:cNvSpPr/>
            <p:nvPr/>
          </p:nvSpPr>
          <p:spPr>
            <a:xfrm>
              <a:off x="5187329" y="3817275"/>
              <a:ext cx="2951047" cy="2950291"/>
            </a:xfrm>
            <a:prstGeom prst="ellipse">
              <a:avLst/>
            </a:prstGeom>
            <a:solidFill>
              <a:srgbClr val="FFFFCC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426BBD7-EA87-4136-8C57-AF565A45ADE8}"/>
                </a:ext>
              </a:extLst>
            </p:cNvPr>
            <p:cNvSpPr/>
            <p:nvPr/>
          </p:nvSpPr>
          <p:spPr>
            <a:xfrm>
              <a:off x="5355974" y="3973871"/>
              <a:ext cx="2589900" cy="132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8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　　　け　ん　しょう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8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検証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5">
              <a:extLst>
                <a:ext uri="{FF2B5EF4-FFF2-40B4-BE49-F238E27FC236}">
                  <a16:creationId xmlns:a16="http://schemas.microsoft.com/office/drawing/2014/main" id="{D3A359A0-040C-46B3-BE40-F9442EDACA0E}"/>
                </a:ext>
              </a:extLst>
            </p:cNvPr>
            <p:cNvSpPr txBox="1"/>
            <p:nvPr/>
          </p:nvSpPr>
          <p:spPr>
            <a:xfrm>
              <a:off x="5283698" y="5214604"/>
              <a:ext cx="2782636" cy="12219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思いどおりに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うごかない</a:t>
              </a:r>
              <a:endParaRPr lang="en-US" altLang="ja-JP" sz="2200" b="1" kern="100" dirty="0">
                <a:solidFill>
                  <a:srgbClr val="000000"/>
                </a:solidFill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 げんいん　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b="1" kern="100" dirty="0" err="1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原因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は何か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9A1EF42-784D-469F-896C-FC373D8A2BBF}"/>
              </a:ext>
            </a:extLst>
          </p:cNvPr>
          <p:cNvGrpSpPr/>
          <p:nvPr/>
        </p:nvGrpSpPr>
        <p:grpSpPr>
          <a:xfrm>
            <a:off x="292168" y="3578696"/>
            <a:ext cx="2951047" cy="2950291"/>
            <a:chOff x="0" y="0"/>
            <a:chExt cx="2604770" cy="2604135"/>
          </a:xfrm>
        </p:grpSpPr>
        <p:sp>
          <p:nvSpPr>
            <p:cNvPr id="22" name="円/楕円 30">
              <a:extLst>
                <a:ext uri="{FF2B5EF4-FFF2-40B4-BE49-F238E27FC236}">
                  <a16:creationId xmlns:a16="http://schemas.microsoft.com/office/drawing/2014/main" id="{BCB95D5A-9439-4EAF-804A-50BE9D566F38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rgbClr val="FF66CC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D435BE0-40A8-4FF9-80E5-023220FD6B0D}"/>
                </a:ext>
              </a:extLst>
            </p:cNvPr>
            <p:cNvSpPr/>
            <p:nvPr/>
          </p:nvSpPr>
          <p:spPr>
            <a:xfrm>
              <a:off x="148856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か　い　ぜ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ん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改善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25">
              <a:extLst>
                <a:ext uri="{FF2B5EF4-FFF2-40B4-BE49-F238E27FC236}">
                  <a16:creationId xmlns:a16="http://schemas.microsoft.com/office/drawing/2014/main" id="{45F48581-4AD3-4081-A9F8-E3895F1A86CE}"/>
                </a:ext>
              </a:extLst>
            </p:cNvPr>
            <p:cNvSpPr txBox="1"/>
            <p:nvPr/>
          </p:nvSpPr>
          <p:spPr>
            <a:xfrm>
              <a:off x="85061" y="1254642"/>
              <a:ext cx="2455545" cy="10782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直すところはどこか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　も</a:t>
              </a:r>
              <a:r>
                <a:rPr lang="ja-JP" altLang="en-US" sz="11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くひょう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つぎの</a:t>
              </a:r>
              <a:r>
                <a:rPr lang="en-US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目標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立てる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666343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今日のふりかえり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34782781-C41D-418F-865E-D19D0B7B2B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>
          <a:xfrm>
            <a:off x="228842" y="1218905"/>
            <a:ext cx="11734316" cy="3623452"/>
          </a:xfrm>
          <a:prstGeom prst="rect">
            <a:avLst/>
          </a:prstGeom>
          <a:ln w="19050">
            <a:noFill/>
          </a:ln>
          <a:effectLst/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5BADA30-E2AC-4349-92A0-971D35A9A514}"/>
              </a:ext>
            </a:extLst>
          </p:cNvPr>
          <p:cNvSpPr txBox="1">
            <a:spLocks/>
          </p:cNvSpPr>
          <p:nvPr/>
        </p:nvSpPr>
        <p:spPr>
          <a:xfrm>
            <a:off x="679633" y="5350511"/>
            <a:ext cx="2087278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とても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よくできた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949E91D9-B4E8-4565-8283-757B7975A818}"/>
              </a:ext>
            </a:extLst>
          </p:cNvPr>
          <p:cNvSpPr txBox="1">
            <a:spLocks/>
          </p:cNvSpPr>
          <p:nvPr/>
        </p:nvSpPr>
        <p:spPr>
          <a:xfrm>
            <a:off x="3204656" y="5350511"/>
            <a:ext cx="1542442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できた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4EE9F60-7429-47C1-B3F9-1AEDE24CC801}"/>
              </a:ext>
            </a:extLst>
          </p:cNvPr>
          <p:cNvSpPr txBox="1">
            <a:spLocks/>
          </p:cNvSpPr>
          <p:nvPr/>
        </p:nvSpPr>
        <p:spPr>
          <a:xfrm>
            <a:off x="4887540" y="5350511"/>
            <a:ext cx="2557363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つぎ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がんばりたい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E0BEE32-74DF-41FD-B435-F33A34FDB193}"/>
              </a:ext>
            </a:extLst>
          </p:cNvPr>
          <p:cNvCxnSpPr/>
          <p:nvPr/>
        </p:nvCxnSpPr>
        <p:spPr>
          <a:xfrm flipV="1">
            <a:off x="2023353" y="2597285"/>
            <a:ext cx="1994170" cy="2753226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732CB6B-F849-43E5-AF3F-7A82074E8872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3975877" y="2597285"/>
            <a:ext cx="935983" cy="2753226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6DC0F1B2-9E8A-4D63-BF9D-A38FF231AE3D}"/>
              </a:ext>
            </a:extLst>
          </p:cNvPr>
          <p:cNvCxnSpPr>
            <a:cxnSpLocks/>
          </p:cNvCxnSpPr>
          <p:nvPr/>
        </p:nvCxnSpPr>
        <p:spPr>
          <a:xfrm flipV="1">
            <a:off x="5617240" y="2597285"/>
            <a:ext cx="164762" cy="2753226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>
            <a:extLst>
              <a:ext uri="{FF2B5EF4-FFF2-40B4-BE49-F238E27FC236}">
                <a16:creationId xmlns:a16="http://schemas.microsoft.com/office/drawing/2014/main" id="{87B38D27-E340-4982-B93B-D5C5D18073CA}"/>
              </a:ext>
            </a:extLst>
          </p:cNvPr>
          <p:cNvSpPr txBox="1">
            <a:spLocks/>
          </p:cNvSpPr>
          <p:nvPr/>
        </p:nvSpPr>
        <p:spPr>
          <a:xfrm>
            <a:off x="7978117" y="5350511"/>
            <a:ext cx="3899355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そう思ったわけも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書くようにしよう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502BC4D2-A2E9-4F81-B14C-5429ED66DE27}"/>
              </a:ext>
            </a:extLst>
          </p:cNvPr>
          <p:cNvCxnSpPr>
            <a:cxnSpLocks/>
          </p:cNvCxnSpPr>
          <p:nvPr/>
        </p:nvCxnSpPr>
        <p:spPr>
          <a:xfrm flipH="1" flipV="1">
            <a:off x="7978117" y="1973692"/>
            <a:ext cx="1471821" cy="3376819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601888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かたづけ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F4B314D-8D03-4582-8ABE-33315927B724}"/>
              </a:ext>
            </a:extLst>
          </p:cNvPr>
          <p:cNvSpPr txBox="1"/>
          <p:nvPr/>
        </p:nvSpPr>
        <p:spPr>
          <a:xfrm>
            <a:off x="923925" y="942983"/>
            <a:ext cx="9953625" cy="537209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ぶ  ひん　　　　　　　　　　　　　　　　　　　ば  </a:t>
            </a:r>
            <a:r>
              <a:rPr kumimoji="1" lang="ja-JP" altLang="en-US" sz="20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しょ</a:t>
            </a:r>
            <a:endParaRPr kumimoji="1"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・部品は、かならず もとの場所へ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しゅうりょう　　　　　ほ  かん </a:t>
            </a:r>
            <a:r>
              <a:rPr kumimoji="1" lang="ja-JP" altLang="en-US" sz="20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</a:t>
            </a:r>
            <a:endParaRPr kumimoji="1"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・タブレットは 終了して、保管庫へ入れ、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じゅうでん</a:t>
            </a:r>
            <a:endParaRPr kumimoji="1"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充電コードにつなぐ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・電池もぬいてかたづける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かくにん　　　　　　　　　　　　　　　　ほうこく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・グループで確認してから、先生に報告</a:t>
            </a:r>
          </a:p>
        </p:txBody>
      </p:sp>
    </p:spTree>
    <p:extLst>
      <p:ext uri="{BB962C8B-B14F-4D97-AF65-F5344CB8AC3E}">
        <p14:creationId xmlns:p14="http://schemas.microsoft.com/office/powerpoint/2010/main" val="2786027035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91FFA17-CF26-4A87-B0F4-128C186E00DB}"/>
              </a:ext>
            </a:extLst>
          </p:cNvPr>
          <p:cNvSpPr/>
          <p:nvPr/>
        </p:nvSpPr>
        <p:spPr>
          <a:xfrm>
            <a:off x="1604549" y="1918010"/>
            <a:ext cx="8982902" cy="294352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4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め</a:t>
            </a:r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あてを考えて、</a:t>
            </a:r>
            <a:endParaRPr lang="en-US" altLang="ja-JP" sz="4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かいぞう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プログラムを改造しよう</a:t>
            </a:r>
          </a:p>
        </p:txBody>
      </p:sp>
      <p:sp>
        <p:nvSpPr>
          <p:cNvPr id="15" name="タイトル 14">
            <a:extLst>
              <a:ext uri="{FF2B5EF4-FFF2-40B4-BE49-F238E27FC236}">
                <a16:creationId xmlns:a16="http://schemas.microsoft.com/office/drawing/2014/main" id="{FB4E2143-8A16-444F-A9F6-3E4807339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0550"/>
            <a:ext cx="7772400" cy="590550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学習のめあて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AD68BC1-17B6-4E36-9C49-A9BB38C12071}"/>
              </a:ext>
            </a:extLst>
          </p:cNvPr>
          <p:cNvSpPr/>
          <p:nvPr/>
        </p:nvSpPr>
        <p:spPr>
          <a:xfrm>
            <a:off x="1661594" y="928437"/>
            <a:ext cx="4506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学しゅうのめあて</a:t>
            </a:r>
            <a:endParaRPr lang="ja-JP" altLang="en-US" sz="4800" dirty="0">
              <a:solidFill>
                <a:srgbClr val="0000FF"/>
              </a:solidFill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05DC85DB-3D49-4C52-BEE7-A904C8CF9265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</p:spTree>
    <p:extLst>
      <p:ext uri="{BB962C8B-B14F-4D97-AF65-F5344CB8AC3E}">
        <p14:creationId xmlns:p14="http://schemas.microsoft.com/office/powerpoint/2010/main" val="86141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1">
            <a:extLst>
              <a:ext uri="{FF2B5EF4-FFF2-40B4-BE49-F238E27FC236}">
                <a16:creationId xmlns:a16="http://schemas.microsoft.com/office/drawing/2014/main" id="{3239C7F0-9CAA-488B-BA3A-D621D2B37B69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808BD3D-0BCF-46EA-96EA-BACDD6622FE4}"/>
              </a:ext>
            </a:extLst>
          </p:cNvPr>
          <p:cNvSpPr/>
          <p:nvPr/>
        </p:nvSpPr>
        <p:spPr>
          <a:xfrm>
            <a:off x="1041614" y="916328"/>
            <a:ext cx="206403" cy="53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76616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学習の進め方（流れ図）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240CD7-B569-468B-92B0-C79B3CD058D7}"/>
              </a:ext>
            </a:extLst>
          </p:cNvPr>
          <p:cNvSpPr txBox="1"/>
          <p:nvPr/>
        </p:nvSpPr>
        <p:spPr>
          <a:xfrm>
            <a:off x="387111" y="750193"/>
            <a:ext cx="2356090" cy="4276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やくわりぶんたん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F6689B-30E4-45EB-A42D-7D92697538F2}"/>
              </a:ext>
            </a:extLst>
          </p:cNvPr>
          <p:cNvSpPr txBox="1"/>
          <p:nvPr/>
        </p:nvSpPr>
        <p:spPr>
          <a:xfrm>
            <a:off x="387109" y="1259828"/>
            <a:ext cx="1441691" cy="427661"/>
          </a:xfrm>
          <a:prstGeom prst="rect">
            <a:avLst/>
          </a:prstGeom>
          <a:solidFill>
            <a:srgbClr val="FFCC66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じゅんび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8522A8-C8DB-43D0-BE3E-ACD700AB61A4}"/>
              </a:ext>
            </a:extLst>
          </p:cNvPr>
          <p:cNvSpPr txBox="1"/>
          <p:nvPr/>
        </p:nvSpPr>
        <p:spPr>
          <a:xfrm>
            <a:off x="387111" y="5685567"/>
            <a:ext cx="2837352" cy="42766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376F33-E113-409D-9B85-83C95C5484A1}"/>
              </a:ext>
            </a:extLst>
          </p:cNvPr>
          <p:cNvSpPr txBox="1"/>
          <p:nvPr/>
        </p:nvSpPr>
        <p:spPr>
          <a:xfrm>
            <a:off x="387110" y="6183372"/>
            <a:ext cx="1441690" cy="427661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かたづけ</a:t>
            </a:r>
          </a:p>
        </p:txBody>
      </p:sp>
      <p:pic>
        <p:nvPicPr>
          <p:cNvPr id="32" name="図 31" descr="スクリーンショット が含まれている画像&#10;&#10;自動的に生成された説明">
            <a:hlinkClick r:id="" action="ppaction://customshow?id=0&amp;return=true"/>
            <a:extLst>
              <a:ext uri="{FF2B5EF4-FFF2-40B4-BE49-F238E27FC236}">
                <a16:creationId xmlns:a16="http://schemas.microsoft.com/office/drawing/2014/main" id="{20E56A1C-C63E-4C51-99C2-E1FFE6553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31" y="811611"/>
            <a:ext cx="384081" cy="304826"/>
          </a:xfrm>
          <a:prstGeom prst="rect">
            <a:avLst/>
          </a:prstGeom>
        </p:spPr>
      </p:pic>
      <p:pic>
        <p:nvPicPr>
          <p:cNvPr id="33" name="図 32" descr="スクリーンショット が含まれている画像&#10;&#10;自動的に生成された説明">
            <a:hlinkClick r:id="" action="ppaction://customshow?id=1&amp;return=true"/>
            <a:extLst>
              <a:ext uri="{FF2B5EF4-FFF2-40B4-BE49-F238E27FC236}">
                <a16:creationId xmlns:a16="http://schemas.microsoft.com/office/drawing/2014/main" id="{E4376F52-F5AA-411D-8D3D-DF93500D2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73" y="1362110"/>
            <a:ext cx="384081" cy="304826"/>
          </a:xfrm>
          <a:prstGeom prst="rect">
            <a:avLst/>
          </a:prstGeom>
        </p:spPr>
      </p:pic>
      <p:pic>
        <p:nvPicPr>
          <p:cNvPr id="34" name="図 33" descr="スクリーンショット が含まれている画像&#10;&#10;自動的に生成された説明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C38CBDCE-91F6-4A49-9205-A35C66765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496" y="5763811"/>
            <a:ext cx="384081" cy="304826"/>
          </a:xfrm>
          <a:prstGeom prst="rect">
            <a:avLst/>
          </a:prstGeom>
        </p:spPr>
      </p:pic>
      <p:pic>
        <p:nvPicPr>
          <p:cNvPr id="35" name="図 34" descr="スクリーンショット が含まれている画像&#10;&#10;自動的に生成された説明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4FE64E29-52D2-4CB2-8180-0AA904881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853" y="6268828"/>
            <a:ext cx="384081" cy="304826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6CF048-7375-4953-8268-B64D247CB31E}"/>
              </a:ext>
            </a:extLst>
          </p:cNvPr>
          <p:cNvGrpSpPr/>
          <p:nvPr/>
        </p:nvGrpSpPr>
        <p:grpSpPr>
          <a:xfrm>
            <a:off x="387109" y="1769463"/>
            <a:ext cx="5902179" cy="3845960"/>
            <a:chOff x="387109" y="1769463"/>
            <a:chExt cx="5902179" cy="3845960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A3A7BBA-DF1E-4489-88DB-A14C70ECD61B}"/>
                </a:ext>
              </a:extLst>
            </p:cNvPr>
            <p:cNvSpPr txBox="1"/>
            <p:nvPr/>
          </p:nvSpPr>
          <p:spPr>
            <a:xfrm>
              <a:off x="387109" y="1769463"/>
              <a:ext cx="5902179" cy="384596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rmAutofit/>
            </a:bodyPr>
            <a:lstStyle/>
            <a:p>
              <a:r>
                <a:rPr kumimoji="1" lang="ja-JP" altLang="en-US" sz="28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プロジェクトをおこなう</a:t>
              </a:r>
              <a:endParaRPr kumimoji="1"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</a:t>
              </a:r>
              <a:endPara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C240CD7-B569-468B-92B0-C79B3CD058D7}"/>
                </a:ext>
              </a:extLst>
            </p:cNvPr>
            <p:cNvSpPr txBox="1"/>
            <p:nvPr/>
          </p:nvSpPr>
          <p:spPr>
            <a:xfrm>
              <a:off x="642792" y="2346078"/>
              <a:ext cx="5163341" cy="308856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　　　　　　かいぞう</a:t>
              </a:r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【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モデルを改造する</a:t>
              </a:r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】</a:t>
              </a:r>
            </a:p>
            <a:p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かいぞう</a:t>
              </a:r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・改造のめあてを考える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</a:t>
              </a:r>
              <a:r>
                <a:rPr kumimoji="1" lang="ja-JP" altLang="en-US" sz="2400" dirty="0" err="1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め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あてをかいけつするために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プログラミングをする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  はっぴょう</a:t>
              </a:r>
              <a:endPara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（発表のことも考えてすすめる）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D746AAF9-CA0B-424F-8D19-C8B906AAD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636" y="2116869"/>
            <a:ext cx="5364040" cy="29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6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1">
            <a:extLst>
              <a:ext uri="{FF2B5EF4-FFF2-40B4-BE49-F238E27FC236}">
                <a16:creationId xmlns:a16="http://schemas.microsoft.com/office/drawing/2014/main" id="{3239C7F0-9CAA-488B-BA3A-D621D2B37B69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76616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学習の進め方（流れ図）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87" y="662294"/>
            <a:ext cx="4031364" cy="6081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374" y="662293"/>
            <a:ext cx="3899160" cy="61176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正方形/長方形 5"/>
          <p:cNvSpPr/>
          <p:nvPr/>
        </p:nvSpPr>
        <p:spPr>
          <a:xfrm>
            <a:off x="2205038" y="1765300"/>
            <a:ext cx="2919412" cy="263525"/>
          </a:xfrm>
          <a:prstGeom prst="rect">
            <a:avLst/>
          </a:prstGeom>
          <a:solidFill>
            <a:srgbClr val="0000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205038" y="2179637"/>
            <a:ext cx="2919412" cy="549276"/>
          </a:xfrm>
          <a:prstGeom prst="rect">
            <a:avLst/>
          </a:prstGeom>
          <a:solidFill>
            <a:srgbClr val="0000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052638" y="3131830"/>
            <a:ext cx="3738562" cy="922009"/>
          </a:xfrm>
          <a:prstGeom prst="rect">
            <a:avLst/>
          </a:prstGeom>
          <a:solidFill>
            <a:srgbClr val="0000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052638" y="4213861"/>
            <a:ext cx="3738562" cy="942984"/>
          </a:xfrm>
          <a:prstGeom prst="rect">
            <a:avLst/>
          </a:prstGeom>
          <a:solidFill>
            <a:srgbClr val="0000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052638" y="5478682"/>
            <a:ext cx="3738562" cy="942984"/>
          </a:xfrm>
          <a:prstGeom prst="rect">
            <a:avLst/>
          </a:prstGeom>
          <a:solidFill>
            <a:srgbClr val="0000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6532673" y="1295401"/>
            <a:ext cx="3670983" cy="2275114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6532673" y="4397830"/>
            <a:ext cx="3690201" cy="15675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73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4799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今日のポイント（長くなったら①）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E899D539-1BE5-4251-BFF3-E7B715BF6317}"/>
              </a:ext>
            </a:extLst>
          </p:cNvPr>
          <p:cNvSpPr txBox="1">
            <a:spLocks/>
          </p:cNvSpPr>
          <p:nvPr/>
        </p:nvSpPr>
        <p:spPr>
          <a:xfrm>
            <a:off x="162125" y="692003"/>
            <a:ext cx="3870952" cy="59110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>
                <a:solidFill>
                  <a:srgbClr val="FF3399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3399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今日のポイント</a:t>
            </a:r>
            <a:r>
              <a:rPr lang="en-US" altLang="ja-JP" sz="3200" dirty="0">
                <a:solidFill>
                  <a:srgbClr val="FF3399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3399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21AF59FF-2583-47C9-B1BD-2AD9CCC62C37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  <p:sp>
        <p:nvSpPr>
          <p:cNvPr id="34" name="タイトル 1">
            <a:extLst>
              <a:ext uri="{FF2B5EF4-FFF2-40B4-BE49-F238E27FC236}">
                <a16:creationId xmlns:a16="http://schemas.microsoft.com/office/drawing/2014/main" id="{7DD99F67-1D18-4E08-B956-19003D68D6ED}"/>
              </a:ext>
            </a:extLst>
          </p:cNvPr>
          <p:cNvSpPr txBox="1">
            <a:spLocks/>
          </p:cNvSpPr>
          <p:nvPr/>
        </p:nvSpPr>
        <p:spPr>
          <a:xfrm>
            <a:off x="490736" y="1318283"/>
            <a:ext cx="11173439" cy="106807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「え～っと、ライトを光らせたあとのセンサーのつぎに</a:t>
            </a:r>
            <a:r>
              <a:rPr lang="en-US" altLang="ja-JP" sz="3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lang="ja-JP" altLang="en-US" sz="3600" dirty="0" err="1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。</a:t>
            </a:r>
            <a:endParaRPr lang="en-US" altLang="ja-JP" sz="36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いや、そうじゃなくてセンサーの</a:t>
            </a:r>
            <a:r>
              <a:rPr lang="en-US" altLang="ja-JP" sz="3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</a:t>
            </a:r>
            <a:r>
              <a:rPr lang="ja-JP" altLang="en-US" sz="3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回目のときだってば。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E0AECAA-4116-48D0-A57E-BA520D5F285D}"/>
              </a:ext>
            </a:extLst>
          </p:cNvPr>
          <p:cNvSpPr txBox="1"/>
          <p:nvPr/>
        </p:nvSpPr>
        <p:spPr>
          <a:xfrm>
            <a:off x="6423103" y="3568390"/>
            <a:ext cx="5241072" cy="2921994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ja-JP" altLang="en-US" sz="36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ふきだしをつかって</a:t>
            </a:r>
            <a:endParaRPr lang="en-US" altLang="ja-JP" sz="36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 いち　ぶ  ぶん</a:t>
            </a:r>
            <a:endParaRPr lang="en-US" altLang="ja-JP" sz="16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プログラムの一部分に</a:t>
            </a:r>
            <a:endParaRPr lang="en-US" altLang="ja-JP" sz="36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名前をつけておくと</a:t>
            </a:r>
            <a:endParaRPr lang="en-US" altLang="ja-JP" sz="36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べんり。</a:t>
            </a:r>
            <a:endParaRPr lang="en-US" altLang="ja-JP" sz="36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63" y="2772465"/>
            <a:ext cx="5445879" cy="3717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9445" flipH="1">
            <a:off x="4379232" y="5669961"/>
            <a:ext cx="975402" cy="60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1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1">
            <a:extLst>
              <a:ext uri="{FF2B5EF4-FFF2-40B4-BE49-F238E27FC236}">
                <a16:creationId xmlns:a16="http://schemas.microsoft.com/office/drawing/2014/main" id="{3239C7F0-9CAA-488B-BA3A-D621D2B37B69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808BD3D-0BCF-46EA-96EA-BACDD6622FE4}"/>
              </a:ext>
            </a:extLst>
          </p:cNvPr>
          <p:cNvSpPr/>
          <p:nvPr/>
        </p:nvSpPr>
        <p:spPr>
          <a:xfrm>
            <a:off x="1041614" y="916328"/>
            <a:ext cx="206403" cy="53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76616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学習の進め方（流れ図）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240CD7-B569-468B-92B0-C79B3CD058D7}"/>
              </a:ext>
            </a:extLst>
          </p:cNvPr>
          <p:cNvSpPr txBox="1"/>
          <p:nvPr/>
        </p:nvSpPr>
        <p:spPr>
          <a:xfrm>
            <a:off x="387111" y="750193"/>
            <a:ext cx="2356090" cy="4276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やくわりぶんたん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F6689B-30E4-45EB-A42D-7D92697538F2}"/>
              </a:ext>
            </a:extLst>
          </p:cNvPr>
          <p:cNvSpPr txBox="1"/>
          <p:nvPr/>
        </p:nvSpPr>
        <p:spPr>
          <a:xfrm>
            <a:off x="387109" y="1259828"/>
            <a:ext cx="1441691" cy="427661"/>
          </a:xfrm>
          <a:prstGeom prst="rect">
            <a:avLst/>
          </a:prstGeom>
          <a:solidFill>
            <a:srgbClr val="FFCC66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じゅんび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8522A8-C8DB-43D0-BE3E-ACD700AB61A4}"/>
              </a:ext>
            </a:extLst>
          </p:cNvPr>
          <p:cNvSpPr txBox="1"/>
          <p:nvPr/>
        </p:nvSpPr>
        <p:spPr>
          <a:xfrm>
            <a:off x="387111" y="5685567"/>
            <a:ext cx="2837352" cy="42766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376F33-E113-409D-9B85-83C95C5484A1}"/>
              </a:ext>
            </a:extLst>
          </p:cNvPr>
          <p:cNvSpPr txBox="1"/>
          <p:nvPr/>
        </p:nvSpPr>
        <p:spPr>
          <a:xfrm>
            <a:off x="387110" y="6183372"/>
            <a:ext cx="1441690" cy="427661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かたづけ</a:t>
            </a:r>
          </a:p>
        </p:txBody>
      </p:sp>
      <p:pic>
        <p:nvPicPr>
          <p:cNvPr id="32" name="図 31" descr="スクリーンショット が含まれている画像&#10;&#10;自動的に生成された説明">
            <a:hlinkClick r:id="" action="ppaction://customshow?id=0&amp;return=true"/>
            <a:extLst>
              <a:ext uri="{FF2B5EF4-FFF2-40B4-BE49-F238E27FC236}">
                <a16:creationId xmlns:a16="http://schemas.microsoft.com/office/drawing/2014/main" id="{20E56A1C-C63E-4C51-99C2-E1FFE6553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31" y="811611"/>
            <a:ext cx="384081" cy="304826"/>
          </a:xfrm>
          <a:prstGeom prst="rect">
            <a:avLst/>
          </a:prstGeom>
        </p:spPr>
      </p:pic>
      <p:pic>
        <p:nvPicPr>
          <p:cNvPr id="33" name="図 32" descr="スクリーンショット が含まれている画像&#10;&#10;自動的に生成された説明">
            <a:hlinkClick r:id="" action="ppaction://customshow?id=1&amp;return=true"/>
            <a:extLst>
              <a:ext uri="{FF2B5EF4-FFF2-40B4-BE49-F238E27FC236}">
                <a16:creationId xmlns:a16="http://schemas.microsoft.com/office/drawing/2014/main" id="{E4376F52-F5AA-411D-8D3D-DF93500D2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73" y="1362110"/>
            <a:ext cx="384081" cy="304826"/>
          </a:xfrm>
          <a:prstGeom prst="rect">
            <a:avLst/>
          </a:prstGeom>
        </p:spPr>
      </p:pic>
      <p:pic>
        <p:nvPicPr>
          <p:cNvPr id="34" name="図 33" descr="スクリーンショット が含まれている画像&#10;&#10;自動的に生成された説明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C38CBDCE-91F6-4A49-9205-A35C66765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496" y="5763811"/>
            <a:ext cx="384081" cy="304826"/>
          </a:xfrm>
          <a:prstGeom prst="rect">
            <a:avLst/>
          </a:prstGeom>
        </p:spPr>
      </p:pic>
      <p:pic>
        <p:nvPicPr>
          <p:cNvPr id="35" name="図 34" descr="スクリーンショット が含まれている画像&#10;&#10;自動的に生成された説明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4FE64E29-52D2-4CB2-8180-0AA904881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853" y="6268828"/>
            <a:ext cx="384081" cy="304826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6CF048-7375-4953-8268-B64D247CB31E}"/>
              </a:ext>
            </a:extLst>
          </p:cNvPr>
          <p:cNvGrpSpPr/>
          <p:nvPr/>
        </p:nvGrpSpPr>
        <p:grpSpPr>
          <a:xfrm>
            <a:off x="387109" y="1769463"/>
            <a:ext cx="5902179" cy="3845960"/>
            <a:chOff x="387109" y="1769463"/>
            <a:chExt cx="5902179" cy="3845960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A3A7BBA-DF1E-4489-88DB-A14C70ECD61B}"/>
                </a:ext>
              </a:extLst>
            </p:cNvPr>
            <p:cNvSpPr txBox="1"/>
            <p:nvPr/>
          </p:nvSpPr>
          <p:spPr>
            <a:xfrm>
              <a:off x="387109" y="1769463"/>
              <a:ext cx="5902179" cy="384596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rmAutofit/>
            </a:bodyPr>
            <a:lstStyle/>
            <a:p>
              <a:r>
                <a:rPr kumimoji="1" lang="ja-JP" altLang="en-US" sz="28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プロジェクトをおこなう</a:t>
              </a:r>
              <a:endParaRPr kumimoji="1"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</a:t>
              </a:r>
              <a:endPara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C240CD7-B569-468B-92B0-C79B3CD058D7}"/>
                </a:ext>
              </a:extLst>
            </p:cNvPr>
            <p:cNvSpPr txBox="1"/>
            <p:nvPr/>
          </p:nvSpPr>
          <p:spPr>
            <a:xfrm>
              <a:off x="642792" y="2346078"/>
              <a:ext cx="5163341" cy="308856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　　　　　　かいぞう</a:t>
              </a:r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【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モデルを改造する</a:t>
              </a:r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】</a:t>
              </a:r>
            </a:p>
            <a:p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かいぞう</a:t>
              </a:r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・改造のめあてを考える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</a:t>
              </a:r>
              <a:r>
                <a:rPr kumimoji="1" lang="ja-JP" altLang="en-US" sz="2400" dirty="0" err="1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め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あてをかいけつするために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プログラミングをする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  はっぴょう</a:t>
              </a:r>
              <a:endPara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（発表のことも考えてすすめる）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D746AAF9-CA0B-424F-8D19-C8B906AAD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636" y="2116869"/>
            <a:ext cx="5364040" cy="29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47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0559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学習のまとめ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53B8FD02-088E-4B2F-AE86-39860642718B}"/>
              </a:ext>
            </a:extLst>
          </p:cNvPr>
          <p:cNvSpPr/>
          <p:nvPr/>
        </p:nvSpPr>
        <p:spPr>
          <a:xfrm>
            <a:off x="2028825" y="1881094"/>
            <a:ext cx="7829550" cy="2759300"/>
          </a:xfrm>
          <a:prstGeom prst="roundRect">
            <a:avLst>
              <a:gd name="adj" fmla="val 669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①どんなロボットにするのか</a:t>
            </a:r>
            <a:endParaRPr lang="en-US" altLang="ja-JP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何のためのプログラムなのか</a:t>
            </a:r>
            <a:endParaRPr lang="en-US" altLang="ja-JP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もくてき</a:t>
            </a:r>
          </a:p>
          <a:p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目的をはっきりさせる</a:t>
            </a:r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ことが大切</a:t>
            </a:r>
            <a:endParaRPr lang="en-US" altLang="ja-JP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C1F3403-6166-4BCF-81FE-CF79A206C8E8}"/>
              </a:ext>
            </a:extLst>
          </p:cNvPr>
          <p:cNvSpPr/>
          <p:nvPr/>
        </p:nvSpPr>
        <p:spPr>
          <a:xfrm>
            <a:off x="433388" y="695248"/>
            <a:ext cx="44775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学しゅうのまとめ</a:t>
            </a:r>
            <a:endParaRPr lang="ja-JP" altLang="en-US" sz="4800" dirty="0">
              <a:solidFill>
                <a:srgbClr val="0000FF"/>
              </a:solidFill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4D75544B-FFD9-40F7-952F-390BBD663E81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</p:spTree>
    <p:extLst>
      <p:ext uri="{BB962C8B-B14F-4D97-AF65-F5344CB8AC3E}">
        <p14:creationId xmlns:p14="http://schemas.microsoft.com/office/powerpoint/2010/main" val="176967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0559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学習のまとめ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53B8FD02-088E-4B2F-AE86-39860642718B}"/>
              </a:ext>
            </a:extLst>
          </p:cNvPr>
          <p:cNvSpPr/>
          <p:nvPr/>
        </p:nvSpPr>
        <p:spPr>
          <a:xfrm>
            <a:off x="330653" y="1218468"/>
            <a:ext cx="6621689" cy="1931132"/>
          </a:xfrm>
          <a:prstGeom prst="roundRect">
            <a:avLst>
              <a:gd name="adj" fmla="val 669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①どんなロボットにするのか</a:t>
            </a:r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何のためのプログラムなのか</a:t>
            </a:r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もくてき</a:t>
            </a:r>
          </a:p>
          <a:p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目的をはっきりさせる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ことが大切</a:t>
            </a:r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C1F3403-6166-4BCF-81FE-CF79A206C8E8}"/>
              </a:ext>
            </a:extLst>
          </p:cNvPr>
          <p:cNvSpPr/>
          <p:nvPr/>
        </p:nvSpPr>
        <p:spPr>
          <a:xfrm>
            <a:off x="433388" y="695248"/>
            <a:ext cx="4116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学しゅうのまとめ</a:t>
            </a:r>
            <a:endParaRPr lang="ja-JP" altLang="en-US" sz="2800" dirty="0">
              <a:solidFill>
                <a:srgbClr val="0000FF"/>
              </a:solidFill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4D75544B-FFD9-40F7-952F-390BBD663E81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3866637" y="4175243"/>
            <a:ext cx="8286508" cy="2558800"/>
            <a:chOff x="3590964" y="4195201"/>
            <a:chExt cx="8286508" cy="2558800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34782781-C41D-418F-865E-D19D0B7B2B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/>
            <a:stretch/>
          </p:blipFill>
          <p:spPr>
            <a:xfrm>
              <a:off x="3590964" y="4195201"/>
              <a:ext cx="8286508" cy="2558800"/>
            </a:xfrm>
            <a:prstGeom prst="rect">
              <a:avLst/>
            </a:prstGeom>
            <a:ln w="19050">
              <a:noFill/>
            </a:ln>
            <a:effectLst/>
          </p:spPr>
        </p:pic>
        <p:sp>
          <p:nvSpPr>
            <p:cNvPr id="16" name="タイトル 1">
              <a:extLst>
                <a:ext uri="{FF2B5EF4-FFF2-40B4-BE49-F238E27FC236}">
                  <a16:creationId xmlns:a16="http://schemas.microsoft.com/office/drawing/2014/main" id="{55BADA30-E2AC-4349-92A0-971D35A9A514}"/>
                </a:ext>
              </a:extLst>
            </p:cNvPr>
            <p:cNvSpPr txBox="1">
              <a:spLocks/>
            </p:cNvSpPr>
            <p:nvPr/>
          </p:nvSpPr>
          <p:spPr>
            <a:xfrm>
              <a:off x="5971753" y="5717808"/>
              <a:ext cx="1909189" cy="86793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vert="horz" wrap="square" lIns="91440" tIns="45720" rIns="91440" bIns="45720" rtlCol="0" anchor="t" anchorCtr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とても</a:t>
              </a:r>
              <a:endParaRPr lang="en-US" altLang="ja-JP" sz="28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よくできた</a:t>
              </a:r>
            </a:p>
          </p:txBody>
        </p:sp>
        <p:sp>
          <p:nvSpPr>
            <p:cNvPr id="17" name="タイトル 1">
              <a:extLst>
                <a:ext uri="{FF2B5EF4-FFF2-40B4-BE49-F238E27FC236}">
                  <a16:creationId xmlns:a16="http://schemas.microsoft.com/office/drawing/2014/main" id="{949E91D9-B4E8-4565-8283-757B7975A818}"/>
                </a:ext>
              </a:extLst>
            </p:cNvPr>
            <p:cNvSpPr txBox="1">
              <a:spLocks/>
            </p:cNvSpPr>
            <p:nvPr/>
          </p:nvSpPr>
          <p:spPr>
            <a:xfrm>
              <a:off x="7880942" y="5717808"/>
              <a:ext cx="1410840" cy="86793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vert="horz" wrap="square" lIns="91440" tIns="45720" rIns="91440" bIns="45720" rtlCol="0" anchor="t" anchorCtr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よく</a:t>
              </a:r>
              <a:endParaRPr lang="en-US" altLang="ja-JP" sz="28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できた</a:t>
              </a:r>
            </a:p>
          </p:txBody>
        </p:sp>
        <p:sp>
          <p:nvSpPr>
            <p:cNvPr id="20" name="タイトル 1">
              <a:extLst>
                <a:ext uri="{FF2B5EF4-FFF2-40B4-BE49-F238E27FC236}">
                  <a16:creationId xmlns:a16="http://schemas.microsoft.com/office/drawing/2014/main" id="{A4EE9F60-7429-47C1-B3F9-1AEDE24CC801}"/>
                </a:ext>
              </a:extLst>
            </p:cNvPr>
            <p:cNvSpPr txBox="1">
              <a:spLocks/>
            </p:cNvSpPr>
            <p:nvPr/>
          </p:nvSpPr>
          <p:spPr>
            <a:xfrm>
              <a:off x="9241010" y="5717808"/>
              <a:ext cx="2339167" cy="86793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vert="horz" wrap="square" lIns="91440" tIns="45720" rIns="91440" bIns="45720" rtlCol="0" anchor="t" anchorCtr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つぎ</a:t>
              </a:r>
              <a:endParaRPr lang="en-US" altLang="ja-JP" sz="28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がんばりたい</a:t>
              </a:r>
            </a:p>
          </p:txBody>
        </p: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8E0BEE32-74DF-41FD-B435-F33A34FDB193}"/>
                </a:ext>
              </a:extLst>
            </p:cNvPr>
            <p:cNvCxnSpPr/>
            <p:nvPr/>
          </p:nvCxnSpPr>
          <p:spPr>
            <a:xfrm flipV="1">
              <a:off x="6355581" y="5037448"/>
              <a:ext cx="5133" cy="646985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9732CB6B-F849-43E5-AF3F-7A82074E88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6348" y="5029200"/>
              <a:ext cx="1051770" cy="688608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6DC0F1B2-9E8A-4D63-BF9D-A38FF231AE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0409" y="5070121"/>
              <a:ext cx="1730601" cy="730269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タイトル 1">
              <a:extLst>
                <a:ext uri="{FF2B5EF4-FFF2-40B4-BE49-F238E27FC236}">
                  <a16:creationId xmlns:a16="http://schemas.microsoft.com/office/drawing/2014/main" id="{87B38D27-E340-4982-B93B-D5C5D18073CA}"/>
                </a:ext>
              </a:extLst>
            </p:cNvPr>
            <p:cNvSpPr txBox="1">
              <a:spLocks/>
            </p:cNvSpPr>
            <p:nvPr/>
          </p:nvSpPr>
          <p:spPr>
            <a:xfrm>
              <a:off x="9092367" y="4441508"/>
              <a:ext cx="2753636" cy="86793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vert="horz" wrap="square" lIns="91440" tIns="45720" rIns="91440" bIns="45720" rtlCol="0" anchor="t" anchorCtr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そう思ったわけも</a:t>
              </a:r>
              <a:endParaRPr lang="en-US" altLang="ja-JP" sz="28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l"/>
              <a:r>
                <a:rPr lang="ja-JP" altLang="en-US" sz="2800" dirty="0">
                  <a:ln w="9525">
                    <a:noFill/>
                  </a:ln>
                  <a:solidFill>
                    <a:srgbClr val="0000FF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書くようにしよう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C1F3403-6166-4BCF-81FE-CF79A206C8E8}"/>
              </a:ext>
            </a:extLst>
          </p:cNvPr>
          <p:cNvSpPr/>
          <p:nvPr/>
        </p:nvSpPr>
        <p:spPr>
          <a:xfrm>
            <a:off x="3611258" y="3652023"/>
            <a:ext cx="4116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今日のふりかえり</a:t>
            </a:r>
            <a:endParaRPr lang="ja-JP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CB12BB0-0E78-4E59-825E-CDF1ED5CA119}"/>
              </a:ext>
            </a:extLst>
          </p:cNvPr>
          <p:cNvSpPr txBox="1">
            <a:spLocks/>
          </p:cNvSpPr>
          <p:nvPr/>
        </p:nvSpPr>
        <p:spPr>
          <a:xfrm>
            <a:off x="-838200" y="676962"/>
            <a:ext cx="7399970" cy="21256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レッツ　トライ！</a:t>
            </a:r>
            <a:br>
              <a:rPr lang="en-US" altLang="ja-JP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プログラミング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6680"/>
            <a:ext cx="7812505" cy="596680"/>
          </a:xfrm>
        </p:spPr>
        <p:txBody>
          <a:bodyPr anchor="t" anchorCtr="0"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おわり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B64619D-FFA3-4243-B827-05B695D4FED6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プログラムのヒミツをさぐろう②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-3687997" y="1739793"/>
            <a:ext cx="3453375" cy="2003383"/>
            <a:chOff x="-3687997" y="1739793"/>
            <a:chExt cx="3453375" cy="200338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5CFAA0CE-5F44-4E3A-B316-51218D5F7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87997" y="2260801"/>
              <a:ext cx="3453375" cy="1482375"/>
            </a:xfrm>
            <a:prstGeom prst="rect">
              <a:avLst/>
            </a:prstGeom>
          </p:spPr>
        </p:pic>
        <p:sp>
          <p:nvSpPr>
            <p:cNvPr id="3" name="吹き出し: 円形 2">
              <a:extLst>
                <a:ext uri="{FF2B5EF4-FFF2-40B4-BE49-F238E27FC236}">
                  <a16:creationId xmlns:a16="http://schemas.microsoft.com/office/drawing/2014/main" id="{D05B6D04-662C-4EFE-8D78-40B5E8F320A8}"/>
                </a:ext>
              </a:extLst>
            </p:cNvPr>
            <p:cNvSpPr/>
            <p:nvPr/>
          </p:nvSpPr>
          <p:spPr>
            <a:xfrm>
              <a:off x="-3484145" y="1739793"/>
              <a:ext cx="1760574" cy="1177260"/>
            </a:xfrm>
            <a:prstGeom prst="wedgeEllipseCallout">
              <a:avLst>
                <a:gd name="adj1" fmla="val 64451"/>
                <a:gd name="adj2" fmla="val 1601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またね！</a:t>
              </a: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F4B314D-8D03-4582-8ABE-33315927B724}"/>
              </a:ext>
            </a:extLst>
          </p:cNvPr>
          <p:cNvSpPr txBox="1"/>
          <p:nvPr/>
        </p:nvSpPr>
        <p:spPr>
          <a:xfrm>
            <a:off x="1838325" y="2802624"/>
            <a:ext cx="7934325" cy="3857617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ぶ  ひん　　　　　　　　　　ば  </a:t>
            </a:r>
            <a:r>
              <a:rPr kumimoji="1" lang="ja-JP" altLang="en-US" sz="16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しょ</a:t>
            </a:r>
            <a:endParaRPr kumimoji="1"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・レゴの部品は もとの場所へ</a:t>
            </a:r>
            <a:endParaRPr kumimoji="1"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/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・スパートハブから電池をぬく。</a:t>
            </a:r>
            <a:endParaRPr lang="en-US" altLang="ja-JP" sz="32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しゅうりょう　  ほ  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かん こ　 　じゅうでん</a:t>
            </a:r>
            <a:endParaRPr kumimoji="1"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・タブレットは  終了→保管庫→充電</a:t>
            </a:r>
            <a:endParaRPr kumimoji="1"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/>
            <a:endParaRPr lang="en-US" altLang="ja-JP" sz="16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/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・ロボットは、戸</a:t>
            </a:r>
            <a:r>
              <a:rPr lang="ja-JP" altLang="en-US" sz="32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だなへ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かくにん　　　　　　　　　　　　　　　　ほうこく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/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・グループで確認してから、先生に報告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808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cw">
                                      <p:cBhvr override="childStyle"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Rot by="21600000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38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0.03519 L 0.08425 0.05509 L 0.16289 -0.03519 L 0.24714 0.05509 L 0.33138 -0.03519 L 0.41016 0.05509 L 0.4944 -0.03519 L 0.57318 0.05509 L 0.65742 -0.03519 L 0.74063 0.05509 L 0.82032 -0.03519 L 0.90404 0.05509 L 0.98334 -0.03519 L 1.06758 0.05509 L 1.15183 -0.03519 L 1.2306 0.05509 L 1.31485 -0.03519 " pathEditMode="relative" rAng="0" ptsTypes="AAAAAAAAAAAAAAAAA">
                                      <p:cBhvr>
                                        <p:cTn id="56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42" y="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4416</TotalTime>
  <Words>1923</Words>
  <Application>Microsoft Office PowerPoint</Application>
  <PresentationFormat>ワイド画面</PresentationFormat>
  <Paragraphs>373</Paragraphs>
  <Slides>17</Slides>
  <Notes>17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  <vt:variant>
        <vt:lpstr>目的別スライド ショー</vt:lpstr>
      </vt:variant>
      <vt:variant>
        <vt:i4>8</vt:i4>
      </vt:variant>
    </vt:vector>
  </HeadingPairs>
  <TitlesOfParts>
    <vt:vector size="33" baseType="lpstr">
      <vt:lpstr>HGP創英角ﾎﾟｯﾌﾟ体</vt:lpstr>
      <vt:lpstr>HG丸ｺﾞｼｯｸM-PRO</vt:lpstr>
      <vt:lpstr>HG創英角ﾎﾟｯﾌﾟ体</vt:lpstr>
      <vt:lpstr>MS UI Gothic</vt:lpstr>
      <vt:lpstr>游ゴシック</vt:lpstr>
      <vt:lpstr>游ゴシック Light</vt:lpstr>
      <vt:lpstr>Arial</vt:lpstr>
      <vt:lpstr>Office テーマ</vt:lpstr>
      <vt:lpstr>タイトル</vt:lpstr>
      <vt:lpstr>学習のめあて</vt:lpstr>
      <vt:lpstr>学習の進め方（流れ図）</vt:lpstr>
      <vt:lpstr>学習の進め方（流れ図）</vt:lpstr>
      <vt:lpstr>今日のポイント（長くなったら①）</vt:lpstr>
      <vt:lpstr>学習の進め方（流れ図）</vt:lpstr>
      <vt:lpstr>学習のまとめ</vt:lpstr>
      <vt:lpstr>学習のまとめ</vt:lpstr>
      <vt:lpstr>おわり</vt:lpstr>
      <vt:lpstr>【やくわりぶんたん】</vt:lpstr>
      <vt:lpstr>【じゅんび】</vt:lpstr>
      <vt:lpstr>【アプリの使い方】</vt:lpstr>
      <vt:lpstr>【モーションセンサー】</vt:lpstr>
      <vt:lpstr>【チルトセンサー】</vt:lpstr>
      <vt:lpstr>【学習サイクル】</vt:lpstr>
      <vt:lpstr>【今日のふりかえり】</vt:lpstr>
      <vt:lpstr>【かたづけ】</vt:lpstr>
      <vt:lpstr>【説明】役割分担</vt:lpstr>
      <vt:lpstr>【説明】準備</vt:lpstr>
      <vt:lpstr>【説明】アプリ（初期）</vt:lpstr>
      <vt:lpstr>【説明】モーションセンサー</vt:lpstr>
      <vt:lpstr>【説明】今日のふりかえり</vt:lpstr>
      <vt:lpstr>【説明】片付け</vt:lpstr>
      <vt:lpstr>【説明】チルトセンサー</vt:lpstr>
      <vt:lpstr>【説明】学習サイクル</vt:lpstr>
    </vt:vector>
  </TitlesOfParts>
  <Company>荒川区立第二日暮里小学校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H30プログラミング教育プレゼン⑤</dc:title>
  <dc:creator>荒川区立第二日暮里小学校　校長　川上　晋</dc:creator>
  <cp:lastModifiedBy>Shin Kw</cp:lastModifiedBy>
  <cp:revision>226</cp:revision>
  <cp:lastPrinted>2019-01-31T07:32:38Z</cp:lastPrinted>
  <dcterms:created xsi:type="dcterms:W3CDTF">2019-01-06T05:19:11Z</dcterms:created>
  <dcterms:modified xsi:type="dcterms:W3CDTF">2019-02-24T12:38:50Z</dcterms:modified>
</cp:coreProperties>
</file>