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handoutMasterIdLst>
    <p:handoutMasterId r:id="rId31"/>
  </p:handoutMasterIdLst>
  <p:sldIdLst>
    <p:sldId id="256" r:id="rId2"/>
    <p:sldId id="257" r:id="rId3"/>
    <p:sldId id="280" r:id="rId4"/>
    <p:sldId id="320" r:id="rId5"/>
    <p:sldId id="323" r:id="rId6"/>
    <p:sldId id="278" r:id="rId7"/>
    <p:sldId id="322" r:id="rId8"/>
    <p:sldId id="312" r:id="rId9"/>
    <p:sldId id="324" r:id="rId10"/>
    <p:sldId id="325" r:id="rId11"/>
    <p:sldId id="335" r:id="rId12"/>
    <p:sldId id="326" r:id="rId13"/>
    <p:sldId id="327" r:id="rId14"/>
    <p:sldId id="328" r:id="rId15"/>
    <p:sldId id="329" r:id="rId16"/>
    <p:sldId id="330" r:id="rId17"/>
    <p:sldId id="331" r:id="rId18"/>
    <p:sldId id="332" r:id="rId19"/>
    <p:sldId id="336" r:id="rId20"/>
    <p:sldId id="337" r:id="rId21"/>
    <p:sldId id="265" r:id="rId22"/>
    <p:sldId id="266" r:id="rId23"/>
    <p:sldId id="296" r:id="rId24"/>
    <p:sldId id="295" r:id="rId25"/>
    <p:sldId id="302" r:id="rId26"/>
    <p:sldId id="308" r:id="rId27"/>
    <p:sldId id="277" r:id="rId28"/>
    <p:sldId id="279" r:id="rId29"/>
  </p:sldIdLst>
  <p:sldSz cx="12192000" cy="6858000"/>
  <p:notesSz cx="6807200" cy="9939338"/>
  <p:embeddedFontLst>
    <p:embeddedFont>
      <p:font typeface="HGP創英角ﾎﾟｯﾌﾟ体" panose="040B0A00000000000000" pitchFamily="50" charset="-128"/>
      <p:regular r:id="rId32"/>
    </p:embeddedFont>
    <p:embeddedFont>
      <p:font typeface="HG丸ｺﾞｼｯｸM-PRO" panose="020F0600000000000000" pitchFamily="50" charset="-128"/>
      <p:regular r:id="rId33"/>
    </p:embeddedFont>
    <p:embeddedFont>
      <p:font typeface="HG創英角ﾎﾟｯﾌﾟ体" panose="040B0A09000000000000" pitchFamily="49" charset="-128"/>
      <p:regular r:id="rId34"/>
    </p:embeddedFont>
    <p:embeddedFont>
      <p:font typeface="游ゴシック" panose="020B0400000000000000" pitchFamily="50" charset="-128"/>
      <p:regular r:id="rId35"/>
      <p:bold r:id="rId36"/>
    </p:embeddedFont>
    <p:embeddedFont>
      <p:font typeface="游ゴシック Light" panose="020B0300000000000000" pitchFamily="50" charset="-128"/>
      <p:regular r:id="rId37"/>
    </p:embeddedFont>
  </p:embeddedFontLst>
  <p:custShowLst>
    <p:custShow name="【説明】役割分担" id="0">
      <p:sldLst>
        <p:sld r:id="rId22"/>
      </p:sldLst>
    </p:custShow>
    <p:custShow name="【説明】準備" id="1">
      <p:sldLst>
        <p:sld r:id="rId23"/>
      </p:sldLst>
    </p:custShow>
    <p:custShow name="【説明】アプリ（初期）" id="2">
      <p:sldLst>
        <p:sld r:id="rId24"/>
      </p:sldLst>
    </p:custShow>
    <p:custShow name="【説明】モーションセンサー" id="3">
      <p:sldLst>
        <p:sld r:id="rId25"/>
      </p:sldLst>
    </p:custShow>
    <p:custShow name="【説明】今日のふりかえり" id="4">
      <p:sldLst>
        <p:sld r:id="rId28"/>
      </p:sldLst>
    </p:custShow>
    <p:custShow name="【説明】片付け" id="5">
      <p:sldLst>
        <p:sld r:id="rId29"/>
      </p:sldLst>
    </p:custShow>
    <p:custShow name="【説明】チルトセンサー" id="6">
      <p:sldLst>
        <p:sld r:id="rId26"/>
      </p:sldLst>
    </p:custShow>
    <p:custShow name="【説明】学習サイクル" id="7">
      <p:sldLst>
        <p:sld r:id="rId27"/>
      </p:sldLst>
    </p:custShow>
    <p:custShow name="プルロボット" id="8">
      <p:sldLst>
        <p:sld r:id="rId10"/>
      </p:sldLst>
    </p:custShow>
    <p:custShow name="レースカー" id="9">
      <p:sldLst>
        <p:sld r:id="rId11"/>
      </p:sldLst>
    </p:custShow>
    <p:custShow name="地震シミュレーター" id="10">
      <p:sldLst>
        <p:sld r:id="rId12"/>
      </p:sldLst>
    </p:custShow>
    <p:custShow name="オタマジャクシ" id="11">
      <p:sldLst>
        <p:sld r:id="rId13"/>
      </p:sldLst>
    </p:custShow>
    <p:custShow name="花とミツバチ" id="12">
      <p:sldLst>
        <p:sld r:id="rId14"/>
      </p:sldLst>
    </p:custShow>
    <p:custShow name="水門" id="13">
      <p:sldLst>
        <p:sld r:id="rId15"/>
      </p:sldLst>
    </p:custShow>
    <p:custShow name="ヘリコプター" id="14">
      <p:sldLst>
        <p:sld r:id="rId16"/>
      </p:sldLst>
    </p:custShow>
    <p:custShow name="リサイクルカー" id="15">
      <p:sldLst>
        <p:sld r:id="rId17"/>
      </p:sldLst>
    </p:custShow>
    <p:custShow name="月面探査機" id="16">
      <p:sldLst>
        <p:sld r:id="rId18"/>
      </p:sldLst>
    </p:custShow>
    <p:custShow name="ロボットアーム" id="17">
      <p:sldLst>
        <p:sld r:id="rId19"/>
      </p:sldLst>
    </p:custShow>
    <p:custShow name="コントローラー" id="18">
      <p:sldLst>
        <p:sld r:id="rId20"/>
      </p:sldLst>
    </p:custShow>
    <p:custShow name="火山アラーム" id="19">
      <p:sldLst>
        <p:sld r:id="rId21"/>
      </p:sldLst>
    </p:custShow>
  </p:custShow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in Kw" initials="SK" lastIdx="1" clrIdx="0">
    <p:extLst>
      <p:ext uri="{19B8F6BF-5375-455C-9EA6-DF929625EA0E}">
        <p15:presenceInfo xmlns:p15="http://schemas.microsoft.com/office/powerpoint/2012/main" userId="1b17b91ac5833ee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0099"/>
    <a:srgbClr val="FFFFCC"/>
    <a:srgbClr val="FFFF99"/>
    <a:srgbClr val="FFCCFF"/>
    <a:srgbClr val="E1FFFF"/>
    <a:srgbClr val="CCFFCC"/>
    <a:srgbClr val="CCFFFF"/>
    <a:srgbClr val="99CCFF"/>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34" autoAdjust="0"/>
    <p:restoredTop sz="71294" autoAdjust="0"/>
  </p:normalViewPr>
  <p:slideViewPr>
    <p:cSldViewPr snapToGrid="0">
      <p:cViewPr varScale="1">
        <p:scale>
          <a:sx n="81" d="100"/>
          <a:sy n="81" d="100"/>
        </p:scale>
        <p:origin x="1566" y="114"/>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0"/>
    </p:cViewPr>
  </p:sorterViewPr>
  <p:notesViewPr>
    <p:cSldViewPr snapToGrid="0">
      <p:cViewPr varScale="1">
        <p:scale>
          <a:sx n="77" d="100"/>
          <a:sy n="77" d="100"/>
        </p:scale>
        <p:origin x="314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839" y="1"/>
            <a:ext cx="2949787" cy="498693"/>
          </a:xfrm>
          <a:prstGeom prst="rect">
            <a:avLst/>
          </a:prstGeom>
        </p:spPr>
        <p:txBody>
          <a:bodyPr vert="horz" lIns="91440" tIns="45720" rIns="91440" bIns="45720" rtlCol="0"/>
          <a:lstStyle>
            <a:lvl1pPr algn="r">
              <a:defRPr sz="1200"/>
            </a:lvl1pPr>
          </a:lstStyle>
          <a:p>
            <a:fld id="{548D531F-6A04-4257-BA70-825082353505}" type="datetimeFigureOut">
              <a:rPr kumimoji="1" lang="ja-JP" altLang="en-US" smtClean="0"/>
              <a:t>2019/8/5</a:t>
            </a:fld>
            <a:endParaRPr kumimoji="1" lang="ja-JP" altLang="en-US"/>
          </a:p>
        </p:txBody>
      </p:sp>
      <p:sp>
        <p:nvSpPr>
          <p:cNvPr id="4" name="フッター プレースホルダー 3"/>
          <p:cNvSpPr>
            <a:spLocks noGrp="1"/>
          </p:cNvSpPr>
          <p:nvPr>
            <p:ph type="ftr" sz="quarter" idx="2"/>
          </p:nvPr>
        </p:nvSpPr>
        <p:spPr>
          <a:xfrm>
            <a:off x="1"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839" y="9440647"/>
            <a:ext cx="2949787" cy="498692"/>
          </a:xfrm>
          <a:prstGeom prst="rect">
            <a:avLst/>
          </a:prstGeom>
        </p:spPr>
        <p:txBody>
          <a:bodyPr vert="horz" lIns="91440" tIns="45720" rIns="91440" bIns="45720" rtlCol="0" anchor="b"/>
          <a:lstStyle>
            <a:lvl1pPr algn="r">
              <a:defRPr sz="1200"/>
            </a:lvl1pPr>
          </a:lstStyle>
          <a:p>
            <a:fld id="{7412BB0E-09BA-4802-9BCB-D81D3D1A84FB}" type="slidenum">
              <a:rPr kumimoji="1" lang="ja-JP" altLang="en-US" smtClean="0"/>
              <a:t>‹#›</a:t>
            </a:fld>
            <a:endParaRPr kumimoji="1" lang="ja-JP" altLang="en-US"/>
          </a:p>
        </p:txBody>
      </p:sp>
    </p:spTree>
    <p:extLst>
      <p:ext uri="{BB962C8B-B14F-4D97-AF65-F5344CB8AC3E}">
        <p14:creationId xmlns:p14="http://schemas.microsoft.com/office/powerpoint/2010/main" val="176718932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スライド イメージ プレースホルダー 3"/>
          <p:cNvSpPr>
            <a:spLocks noGrp="1" noRot="1" noChangeAspect="1"/>
          </p:cNvSpPr>
          <p:nvPr>
            <p:ph type="sldImg" idx="2"/>
          </p:nvPr>
        </p:nvSpPr>
        <p:spPr>
          <a:xfrm>
            <a:off x="1444625" y="795338"/>
            <a:ext cx="4248150" cy="2389187"/>
          </a:xfrm>
          <a:prstGeom prst="rect">
            <a:avLst/>
          </a:prstGeom>
          <a:noFill/>
          <a:ln w="12700">
            <a:solidFill>
              <a:prstClr val="black"/>
            </a:solidFill>
          </a:ln>
        </p:spPr>
        <p:txBody>
          <a:bodyPr vert="horz" lIns="91440" tIns="45720" rIns="91440" bIns="45720" rtlCol="0" anchor="ctr"/>
          <a:lstStyle/>
          <a:p>
            <a:endParaRPr lang="ja-JP" altLang="en-US"/>
          </a:p>
        </p:txBody>
      </p:sp>
      <p:sp>
        <p:nvSpPr>
          <p:cNvPr id="9" name="ノート プレースホルダー 4"/>
          <p:cNvSpPr>
            <a:spLocks noGrp="1"/>
          </p:cNvSpPr>
          <p:nvPr>
            <p:ph type="body" sz="quarter" idx="3"/>
          </p:nvPr>
        </p:nvSpPr>
        <p:spPr>
          <a:xfrm>
            <a:off x="681039" y="3481828"/>
            <a:ext cx="5414962" cy="5959037"/>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フッター プレースホルダー 5"/>
          <p:cNvSpPr>
            <a:spLocks noGrp="1"/>
          </p:cNvSpPr>
          <p:nvPr>
            <p:ph type="ftr" sz="quarter" idx="4"/>
          </p:nvPr>
        </p:nvSpPr>
        <p:spPr>
          <a:xfrm>
            <a:off x="681038" y="9550400"/>
            <a:ext cx="3014662" cy="292100"/>
          </a:xfrm>
          <a:prstGeom prst="rect">
            <a:avLst/>
          </a:prstGeom>
        </p:spPr>
        <p:txBody>
          <a:bodyPr vert="horz" lIns="91440" tIns="45720" rIns="91440" bIns="45720" rtlCol="0" anchor="b"/>
          <a:lstStyle>
            <a:lvl1pPr algn="l">
              <a:defRPr sz="1400">
                <a:latin typeface="HG丸ｺﾞｼｯｸM-PRO" panose="020F0600000000000000" pitchFamily="50" charset="-128"/>
                <a:ea typeface="HG丸ｺﾞｼｯｸM-PRO" panose="020F0600000000000000" pitchFamily="50" charset="-128"/>
              </a:defRPr>
            </a:lvl1pPr>
          </a:lstStyle>
          <a:p>
            <a:r>
              <a:rPr lang="ja-JP" altLang="en-US" dirty="0"/>
              <a:t>荒川区立第二日暮里小学校</a:t>
            </a:r>
          </a:p>
        </p:txBody>
      </p:sp>
      <p:sp>
        <p:nvSpPr>
          <p:cNvPr id="11" name="ヘッダー プレースホルダー 7"/>
          <p:cNvSpPr>
            <a:spLocks noGrp="1"/>
          </p:cNvSpPr>
          <p:nvPr>
            <p:ph type="hdr" sz="quarter"/>
          </p:nvPr>
        </p:nvSpPr>
        <p:spPr>
          <a:xfrm>
            <a:off x="556673" y="242298"/>
            <a:ext cx="3012027" cy="498475"/>
          </a:xfrm>
          <a:prstGeom prst="rect">
            <a:avLst/>
          </a:prstGeom>
        </p:spPr>
        <p:txBody>
          <a:bodyPr vert="horz" lIns="91440" tIns="45720" rIns="91440" bIns="45720" rtlCol="0"/>
          <a:lstStyle>
            <a:lvl1pPr algn="l">
              <a:defRPr sz="1400">
                <a:latin typeface="HG丸ｺﾞｼｯｸM-PRO" panose="020F0600000000000000" pitchFamily="50" charset="-128"/>
                <a:ea typeface="HG丸ｺﾞｼｯｸM-PRO" panose="020F0600000000000000" pitchFamily="50" charset="-128"/>
              </a:defRPr>
            </a:lvl1pPr>
          </a:lstStyle>
          <a:p>
            <a:r>
              <a:rPr lang="ja-JP" altLang="en-US" dirty="0"/>
              <a:t>レッツ トライ！プログラミング（</a:t>
            </a:r>
            <a:r>
              <a:rPr lang="en-US" altLang="ja-JP" dirty="0"/>
              <a:t>3</a:t>
            </a:r>
            <a:r>
              <a:rPr lang="ja-JP" altLang="en-US" dirty="0"/>
              <a:t>年）</a:t>
            </a:r>
          </a:p>
          <a:p>
            <a:endParaRPr lang="ja-JP" altLang="en-US" dirty="0"/>
          </a:p>
        </p:txBody>
      </p:sp>
      <p:sp>
        <p:nvSpPr>
          <p:cNvPr id="12" name="スライド番号プレースホルダー 11"/>
          <p:cNvSpPr>
            <a:spLocks noGrp="1"/>
          </p:cNvSpPr>
          <p:nvPr>
            <p:ph type="sldNum" sz="quarter" idx="5"/>
          </p:nvPr>
        </p:nvSpPr>
        <p:spPr>
          <a:xfrm>
            <a:off x="3856039" y="476056"/>
            <a:ext cx="2239963" cy="292100"/>
          </a:xfrm>
          <a:prstGeom prst="rect">
            <a:avLst/>
          </a:prstGeom>
        </p:spPr>
        <p:txBody>
          <a:bodyPr vert="horz" lIns="91440" tIns="45720" rIns="91440" bIns="45720" rtlCol="0" anchor="b"/>
          <a:lstStyle>
            <a:lvl1pPr algn="r">
              <a:defRPr sz="1200">
                <a:latin typeface="HG丸ｺﾞｼｯｸM-PRO" panose="020F0600000000000000" pitchFamily="50" charset="-128"/>
                <a:ea typeface="HG丸ｺﾞｼｯｸM-PRO" panose="020F0600000000000000" pitchFamily="50" charset="-128"/>
              </a:defRPr>
            </a:lvl1pPr>
          </a:lstStyle>
          <a:p>
            <a:fld id="{4400B3DE-D6EE-4187-BB99-A4871C3639FA}" type="slidenum">
              <a:rPr lang="ja-JP" altLang="en-US" smtClean="0"/>
              <a:pPr/>
              <a:t>‹#›</a:t>
            </a:fld>
            <a:endParaRPr lang="ja-JP" altLang="en-US"/>
          </a:p>
        </p:txBody>
      </p:sp>
    </p:spTree>
    <p:extLst>
      <p:ext uri="{BB962C8B-B14F-4D97-AF65-F5344CB8AC3E}">
        <p14:creationId xmlns:p14="http://schemas.microsoft.com/office/powerpoint/2010/main" val="467792951"/>
      </p:ext>
    </p:extLst>
  </p:cSld>
  <p:clrMap bg1="lt1" tx1="dk1" bg2="lt2" tx2="dk2" accent1="accent1" accent2="accent2" accent3="accent3" accent4="accent4" accent5="accent5" accent6="accent6" hlink="hlink" folHlink="folHlink"/>
  <p:hf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（準備は、グループごとに自分たちで用意させておく。）</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（ワークシートは配っておく。）</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では、授業を始めます。★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今日でプログラミング学習は最後です。今日は、「プログラミングのヒミツ発表会」を行います。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はじめの１時間で発表の準備をして、次の時間に発表会をします。★</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a:xfrm>
            <a:off x="1444625" y="795338"/>
            <a:ext cx="4248150" cy="2389187"/>
          </a:xfrm>
        </p:spPr>
      </p:sp>
    </p:spTree>
    <p:extLst>
      <p:ext uri="{BB962C8B-B14F-4D97-AF65-F5344CB8AC3E}">
        <p14:creationId xmlns:p14="http://schemas.microsoft.com/office/powerpoint/2010/main" val="2230620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2. </a:t>
            </a:r>
            <a:r>
              <a:rPr lang="ja-JP" altLang="en-US" sz="1200" dirty="0">
                <a:latin typeface="ＭＳ Ｐゴシック" panose="020B0600070205080204" pitchFamily="50" charset="-128"/>
                <a:ea typeface="ＭＳ Ｐゴシック" panose="020B0600070205080204" pitchFamily="50" charset="-128"/>
              </a:rPr>
              <a:t>速度」</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「レースカー」★</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10</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451050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3. </a:t>
            </a:r>
            <a:r>
              <a:rPr lang="ja-JP" altLang="en-US" sz="1200" dirty="0">
                <a:latin typeface="ＭＳ Ｐゴシック" panose="020B0600070205080204" pitchFamily="50" charset="-128"/>
                <a:ea typeface="ＭＳ Ｐゴシック" panose="020B0600070205080204" pitchFamily="50" charset="-128"/>
              </a:rPr>
              <a:t>頑丈な構造」</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「地震シミュレーター」★</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11</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1308664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4.</a:t>
            </a:r>
            <a:r>
              <a:rPr lang="ja-JP" altLang="en-US" sz="1200" dirty="0">
                <a:latin typeface="ＭＳ Ｐゴシック" panose="020B0600070205080204" pitchFamily="50" charset="-128"/>
                <a:ea typeface="ＭＳ Ｐゴシック" panose="020B0600070205080204" pitchFamily="50" charset="-128"/>
              </a:rPr>
              <a:t>カエルの成長」</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「オタマジャクシ」★</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12</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6094063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5. </a:t>
            </a:r>
            <a:r>
              <a:rPr lang="ja-JP" altLang="en-US" sz="1200" dirty="0">
                <a:latin typeface="ＭＳ Ｐゴシック" panose="020B0600070205080204" pitchFamily="50" charset="-128"/>
                <a:ea typeface="ＭＳ Ｐゴシック" panose="020B0600070205080204" pitchFamily="50" charset="-128"/>
              </a:rPr>
              <a:t>植物と受粉を助ける生き物たち」</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「花とミツバチ」★</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13</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12512083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6. </a:t>
            </a:r>
            <a:r>
              <a:rPr lang="ja-JP" altLang="en-US" sz="1200" dirty="0">
                <a:latin typeface="ＭＳ Ｐゴシック" panose="020B0600070205080204" pitchFamily="50" charset="-128"/>
                <a:ea typeface="ＭＳ Ｐゴシック" panose="020B0600070205080204" pitchFamily="50" charset="-128"/>
              </a:rPr>
              <a:t>洪水を防ごう」</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「水門」★</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14</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2738483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7. </a:t>
            </a:r>
            <a:r>
              <a:rPr lang="ja-JP" altLang="en-US" sz="1200" dirty="0">
                <a:latin typeface="ＭＳ Ｐゴシック" panose="020B0600070205080204" pitchFamily="50" charset="-128"/>
                <a:ea typeface="ＭＳ Ｐゴシック" panose="020B0600070205080204" pitchFamily="50" charset="-128"/>
              </a:rPr>
              <a:t>防災と救助」</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「ヘリコプター」★</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15</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217106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8.</a:t>
            </a:r>
            <a:r>
              <a:rPr lang="ja-JP" altLang="en-US" sz="1200" dirty="0">
                <a:latin typeface="ＭＳ Ｐゴシック" panose="020B0600070205080204" pitchFamily="50" charset="-128"/>
                <a:ea typeface="ＭＳ Ｐゴシック" panose="020B0600070205080204" pitchFamily="50" charset="-128"/>
              </a:rPr>
              <a:t>リサイクル・ゴミの分別」</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「リサイクルカー」★</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16</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33984754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a:t>
            </a:r>
            <a:r>
              <a:rPr lang="ja-JP" altLang="en-US" sz="1200" dirty="0">
                <a:latin typeface="ＭＳ Ｐゴシック" panose="020B0600070205080204" pitchFamily="50" charset="-128"/>
                <a:ea typeface="ＭＳ Ｐゴシック" panose="020B0600070205080204" pitchFamily="50" charset="-128"/>
              </a:rPr>
              <a:t>プログラミング的思考「</a:t>
            </a:r>
            <a:r>
              <a:rPr lang="en-US" altLang="ja-JP" sz="1200" dirty="0">
                <a:latin typeface="ＭＳ Ｐゴシック" panose="020B0600070205080204" pitchFamily="50" charset="-128"/>
                <a:ea typeface="ＭＳ Ｐゴシック" panose="020B0600070205080204" pitchFamily="50" charset="-128"/>
              </a:rPr>
              <a:t>17.</a:t>
            </a:r>
            <a:r>
              <a:rPr lang="ja-JP" altLang="en-US" sz="1200" dirty="0">
                <a:latin typeface="ＭＳ Ｐゴシック" panose="020B0600070205080204" pitchFamily="50" charset="-128"/>
                <a:ea typeface="ＭＳ Ｐゴシック" panose="020B0600070205080204" pitchFamily="50" charset="-128"/>
              </a:rPr>
              <a:t>月面基地」</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「月面探査機　ルナ」★</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17</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731171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a:t>
            </a:r>
            <a:r>
              <a:rPr lang="ja-JP" altLang="en-US" sz="1200" dirty="0">
                <a:latin typeface="ＭＳ Ｐゴシック" panose="020B0600070205080204" pitchFamily="50" charset="-128"/>
                <a:ea typeface="ＭＳ Ｐゴシック" panose="020B0600070205080204" pitchFamily="50" charset="-128"/>
              </a:rPr>
              <a:t>プログラミング的思考「</a:t>
            </a:r>
            <a:r>
              <a:rPr lang="en-US" altLang="ja-JP" sz="1200" dirty="0">
                <a:latin typeface="ＭＳ Ｐゴシック" panose="020B0600070205080204" pitchFamily="50" charset="-128"/>
                <a:ea typeface="ＭＳ Ｐゴシック" panose="020B0600070205080204" pitchFamily="50" charset="-128"/>
              </a:rPr>
              <a:t>18.</a:t>
            </a:r>
            <a:r>
              <a:rPr lang="ja-JP" altLang="en-US" sz="1200" dirty="0">
                <a:latin typeface="ＭＳ Ｐゴシック" panose="020B0600070205080204" pitchFamily="50" charset="-128"/>
                <a:ea typeface="ＭＳ Ｐゴシック" panose="020B0600070205080204" pitchFamily="50" charset="-128"/>
              </a:rPr>
              <a:t>物をつかむ」</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「ロボット・アーム」★</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18</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17568364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a:t>
            </a:r>
            <a:r>
              <a:rPr lang="ja-JP" altLang="en-US" sz="1200" dirty="0">
                <a:latin typeface="ＭＳ Ｐゴシック" panose="020B0600070205080204" pitchFamily="50" charset="-128"/>
                <a:ea typeface="ＭＳ Ｐゴシック" panose="020B0600070205080204" pitchFamily="50" charset="-128"/>
              </a:rPr>
              <a:t>プログラミング的思考「</a:t>
            </a:r>
            <a:r>
              <a:rPr lang="en-US" altLang="ja-JP" sz="1200" dirty="0">
                <a:latin typeface="ＭＳ Ｐゴシック" panose="020B0600070205080204" pitchFamily="50" charset="-128"/>
                <a:ea typeface="ＭＳ Ｐゴシック" panose="020B0600070205080204" pitchFamily="50" charset="-128"/>
              </a:rPr>
              <a:t>19.</a:t>
            </a:r>
            <a:r>
              <a:rPr lang="ja-JP" altLang="en-US" sz="1200" dirty="0">
                <a:latin typeface="ＭＳ Ｐゴシック" panose="020B0600070205080204" pitchFamily="50" charset="-128"/>
                <a:ea typeface="ＭＳ Ｐゴシック" panose="020B0600070205080204" pitchFamily="50" charset="-128"/>
              </a:rPr>
              <a:t>メッセージの送信」</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「コントローラー」★</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19</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2770589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今日の学習のめあては、</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「発表会の準備をしよう」と「改造したプログラムを発表しよう」です。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最後ですから、特にグループで協力して進めましょう。★ </a:t>
            </a:r>
          </a:p>
          <a:p>
            <a:endParaRPr lang="ja-JP" altLang="en-US" dirty="0">
              <a:latin typeface="ＭＳ Ｐゴシック" panose="020B0600070205080204" pitchFamily="50" charset="-128"/>
              <a:ea typeface="ＭＳ Ｐゴシック" panose="020B0600070205080204" pitchFamily="50" charset="-128"/>
            </a:endParaRP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34588426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a:t>
            </a:r>
            <a:r>
              <a:rPr lang="ja-JP" altLang="en-US" sz="1200" dirty="0">
                <a:latin typeface="ＭＳ Ｐゴシック" panose="020B0600070205080204" pitchFamily="50" charset="-128"/>
                <a:ea typeface="ＭＳ Ｐゴシック" panose="020B0600070205080204" pitchFamily="50" charset="-128"/>
              </a:rPr>
              <a:t>プログラミング的思考「</a:t>
            </a:r>
            <a:r>
              <a:rPr lang="en-US" altLang="ja-JP" sz="1200" dirty="0">
                <a:latin typeface="ＭＳ Ｐゴシック" panose="020B0600070205080204" pitchFamily="50" charset="-128"/>
                <a:ea typeface="ＭＳ Ｐゴシック" panose="020B0600070205080204" pitchFamily="50" charset="-128"/>
              </a:rPr>
              <a:t>20.</a:t>
            </a:r>
            <a:r>
              <a:rPr lang="ja-JP" altLang="en-US" sz="1200" dirty="0">
                <a:latin typeface="ＭＳ Ｐゴシック" panose="020B0600070205080204" pitchFamily="50" charset="-128"/>
                <a:ea typeface="ＭＳ Ｐゴシック" panose="020B0600070205080204" pitchFamily="50" charset="-128"/>
              </a:rPr>
              <a:t>火山警告」</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「火山アラーム」★</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20</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16497650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ja-JP" sz="1400" dirty="0">
                <a:latin typeface="ＭＳ Ｐゴシック" panose="020B0600070205080204" pitchFamily="50" charset="-128"/>
                <a:ea typeface="ＭＳ Ｐゴシック" panose="020B0600070205080204" pitchFamily="50" charset="-128"/>
              </a:rPr>
              <a:t>「部品</a:t>
            </a:r>
            <a:r>
              <a:rPr lang="ja-JP" altLang="en-US" sz="1400" dirty="0">
                <a:latin typeface="ＭＳ Ｐゴシック" panose="020B0600070205080204" pitchFamily="50" charset="-128"/>
                <a:ea typeface="ＭＳ Ｐゴシック" panose="020B0600070205080204" pitchFamily="50" charset="-128"/>
              </a:rPr>
              <a:t>・記録</a:t>
            </a:r>
            <a:r>
              <a:rPr lang="ja-JP" altLang="ja-JP" sz="1400" dirty="0">
                <a:latin typeface="ＭＳ Ｐゴシック" panose="020B0600070205080204" pitchFamily="50" charset="-128"/>
                <a:ea typeface="ＭＳ Ｐゴシック" panose="020B0600070205080204" pitchFamily="50" charset="-128"/>
              </a:rPr>
              <a:t>係」</a:t>
            </a:r>
            <a:r>
              <a:rPr lang="ja-JP" altLang="en-US" sz="1400" dirty="0">
                <a:latin typeface="ＭＳ Ｐゴシック" panose="020B0600070205080204" pitchFamily="50" charset="-128"/>
                <a:ea typeface="ＭＳ Ｐゴシック" panose="020B0600070205080204" pitchFamily="50" charset="-128"/>
              </a:rPr>
              <a:t>は、部品を探したりすることと、グループのワークシートに記録をとる係です。</a:t>
            </a:r>
            <a:endParaRPr lang="en-US" altLang="ja-JP" sz="1400" dirty="0">
              <a:latin typeface="ＭＳ Ｐゴシック" panose="020B0600070205080204" pitchFamily="50" charset="-128"/>
              <a:ea typeface="ＭＳ Ｐゴシック" panose="020B0600070205080204" pitchFamily="50" charset="-128"/>
            </a:endParaRPr>
          </a:p>
          <a:p>
            <a:r>
              <a:rPr lang="ja-JP" altLang="ja-JP" sz="1400" dirty="0">
                <a:latin typeface="ＭＳ Ｐゴシック" panose="020B0600070205080204" pitchFamily="50" charset="-128"/>
                <a:ea typeface="ＭＳ Ｐゴシック" panose="020B0600070205080204" pitchFamily="50" charset="-128"/>
              </a:rPr>
              <a:t>「タブレット係」</a:t>
            </a:r>
            <a:r>
              <a:rPr lang="ja-JP" altLang="en-US" sz="1400" dirty="0">
                <a:latin typeface="ＭＳ Ｐゴシック" panose="020B0600070205080204" pitchFamily="50" charset="-128"/>
                <a:ea typeface="ＭＳ Ｐゴシック" panose="020B0600070205080204" pitchFamily="50" charset="-128"/>
              </a:rPr>
              <a:t>は、プログラミング。アプリを操作する係です。</a:t>
            </a:r>
            <a:endParaRPr lang="en-US" altLang="ja-JP" sz="1400" dirty="0">
              <a:latin typeface="ＭＳ Ｐゴシック" panose="020B0600070205080204" pitchFamily="50" charset="-128"/>
              <a:ea typeface="ＭＳ Ｐゴシック" panose="020B0600070205080204" pitchFamily="50" charset="-128"/>
            </a:endParaRPr>
          </a:p>
          <a:p>
            <a:r>
              <a:rPr lang="ja-JP" altLang="ja-JP" sz="1400" dirty="0">
                <a:latin typeface="ＭＳ Ｐゴシック" panose="020B0600070205080204" pitchFamily="50" charset="-128"/>
                <a:ea typeface="ＭＳ Ｐゴシック" panose="020B0600070205080204" pitchFamily="50" charset="-128"/>
              </a:rPr>
              <a:t>「組み立て</a:t>
            </a:r>
            <a:r>
              <a:rPr lang="ja-JP" altLang="en-US" sz="1400" dirty="0">
                <a:latin typeface="ＭＳ Ｐゴシック" panose="020B0600070205080204" pitchFamily="50" charset="-128"/>
                <a:ea typeface="ＭＳ Ｐゴシック" panose="020B0600070205080204" pitchFamily="50" charset="-128"/>
              </a:rPr>
              <a:t>・操作</a:t>
            </a:r>
            <a:r>
              <a:rPr lang="ja-JP" altLang="ja-JP" sz="1400" dirty="0">
                <a:latin typeface="ＭＳ Ｐゴシック" panose="020B0600070205080204" pitchFamily="50" charset="-128"/>
                <a:ea typeface="ＭＳ Ｐゴシック" panose="020B0600070205080204" pitchFamily="50" charset="-128"/>
              </a:rPr>
              <a:t>係」</a:t>
            </a:r>
            <a:r>
              <a:rPr lang="ja-JP" altLang="en-US" sz="1400" dirty="0">
                <a:latin typeface="ＭＳ Ｐゴシック" panose="020B0600070205080204" pitchFamily="50" charset="-128"/>
                <a:ea typeface="ＭＳ Ｐゴシック" panose="020B0600070205080204" pitchFamily="50" charset="-128"/>
              </a:rPr>
              <a:t>は、ロボットを組み立てたり、ロボットの位置を確認したり、ロボットを調整したりします。★</a:t>
            </a:r>
            <a:endParaRPr lang="ja-JP" altLang="ja-JP" sz="1400" dirty="0">
              <a:latin typeface="ＭＳ Ｐゴシック" panose="020B0600070205080204" pitchFamily="50" charset="-128"/>
              <a:ea typeface="ＭＳ Ｐゴシック" panose="020B0600070205080204" pitchFamily="50" charset="-128"/>
            </a:endParaRPr>
          </a:p>
          <a:p>
            <a:endParaRPr lang="ja-JP" altLang="en-US" dirty="0"/>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21</a:t>
            </a:fld>
            <a:endParaRPr lang="ja-JP" altLang="en-US"/>
          </a:p>
        </p:txBody>
      </p:sp>
      <p:sp>
        <p:nvSpPr>
          <p:cNvPr id="7" name="スライド イメージ プレースホルダー 6"/>
          <p:cNvSpPr>
            <a:spLocks noGrp="1" noRot="1" noChangeAspect="1"/>
          </p:cNvSpPr>
          <p:nvPr>
            <p:ph type="sldImg"/>
          </p:nvPr>
        </p:nvSpPr>
        <p:spPr>
          <a:xfrm>
            <a:off x="1444625" y="795338"/>
            <a:ext cx="4248150" cy="2389187"/>
          </a:xfrm>
        </p:spPr>
      </p:sp>
      <p:sp>
        <p:nvSpPr>
          <p:cNvPr id="8" name="フッター プレースホルダー 7"/>
          <p:cNvSpPr>
            <a:spLocks noGrp="1"/>
          </p:cNvSpPr>
          <p:nvPr>
            <p:ph type="ftr" sz="quarter" idx="10"/>
          </p:nvPr>
        </p:nvSpPr>
        <p:spPr/>
        <p:txBody>
          <a:bodyPr/>
          <a:lstStyle/>
          <a:p>
            <a:r>
              <a:rPr lang="ja-JP" altLang="en-US"/>
              <a:t>荒川区立第二日暮里小学校</a:t>
            </a:r>
            <a:endParaRPr lang="ja-JP" altLang="en-US" dirty="0"/>
          </a:p>
        </p:txBody>
      </p:sp>
      <p:sp>
        <p:nvSpPr>
          <p:cNvPr id="9" name="ヘッダー プレースホルダー 8"/>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Tree>
    <p:extLst>
      <p:ext uri="{BB962C8B-B14F-4D97-AF65-F5344CB8AC3E}">
        <p14:creationId xmlns:p14="http://schemas.microsoft.com/office/powerpoint/2010/main" val="11138147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pPr lvl="0"/>
            <a:r>
              <a:rPr lang="ja-JP" altLang="ja-JP" dirty="0">
                <a:latin typeface="ＭＳ Ｐゴシック" panose="020B0600070205080204" pitchFamily="50" charset="-128"/>
                <a:ea typeface="ＭＳ Ｐゴシック" panose="020B0600070205080204" pitchFamily="50" charset="-128"/>
              </a:rPr>
              <a:t>準備の時、タブレット係は、</a:t>
            </a:r>
            <a:r>
              <a:rPr lang="en-US" altLang="ja-JP" dirty="0">
                <a:latin typeface="ＭＳ Ｐゴシック" panose="020B0600070205080204" pitchFamily="50" charset="-128"/>
                <a:ea typeface="ＭＳ Ｐゴシック" panose="020B0600070205080204" pitchFamily="50" charset="-128"/>
              </a:rPr>
              <a:t>WeDo2.0</a:t>
            </a:r>
            <a:r>
              <a:rPr lang="ja-JP" altLang="ja-JP" dirty="0">
                <a:latin typeface="ＭＳ Ｐゴシック" panose="020B0600070205080204" pitchFamily="50" charset="-128"/>
                <a:ea typeface="ＭＳ Ｐゴシック" panose="020B0600070205080204" pitchFamily="50" charset="-128"/>
              </a:rPr>
              <a:t>のアプリを起動するところまでやってください。それから、机の上を整理しておきましょう。</a:t>
            </a:r>
            <a:r>
              <a:rPr lang="ja-JP" altLang="en-US" dirty="0">
                <a:latin typeface="ＭＳ Ｐゴシック" panose="020B0600070205080204" pitchFamily="50" charset="-128"/>
                <a:ea typeface="ＭＳ Ｐゴシック" panose="020B0600070205080204" pitchFamily="50" charset="-128"/>
              </a:rPr>
              <a:t>★</a:t>
            </a:r>
            <a:endParaRPr lang="ja-JP" altLang="ja-JP" dirty="0">
              <a:latin typeface="ＭＳ Ｐゴシック" panose="020B0600070205080204" pitchFamily="50" charset="-128"/>
              <a:ea typeface="ＭＳ Ｐゴシック" panose="020B0600070205080204" pitchFamily="50" charset="-128"/>
            </a:endParaRPr>
          </a:p>
          <a:p>
            <a:endParaRPr lang="ja-JP" altLang="en-US" dirty="0">
              <a:latin typeface="ＭＳ Ｐゴシック" panose="020B0600070205080204" pitchFamily="50" charset="-128"/>
              <a:ea typeface="ＭＳ Ｐゴシック" panose="020B0600070205080204" pitchFamily="50" charset="-128"/>
            </a:endParaRP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22</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22751102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これは、「はじめてのプロジェクト」を例にしていますが、「教室用プロジェクト」も基本的には同じです。★</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23</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20841512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（必要に応じて、以下の内容を説明する）</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モーションというのは、「動き」ということですから、「動きを感知するセンサー」ということです。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自動ドアや駅の改札機、トイレの自動点灯などにも使われます</a:t>
            </a:r>
            <a:endParaRPr lang="en-US" altLang="ja-JP" dirty="0">
              <a:latin typeface="ＭＳ Ｐゴシック" panose="020B0600070205080204" pitchFamily="50" charset="-128"/>
              <a:ea typeface="ＭＳ Ｐゴシック" panose="020B0600070205080204" pitchFamily="50" charset="-128"/>
            </a:endParaRPr>
          </a:p>
          <a:p>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距離の変化</a:t>
            </a:r>
            <a:r>
              <a:rPr lang="en-US" altLang="ja-JP" dirty="0">
                <a:latin typeface="ＭＳ Ｐゴシック" panose="020B0600070205080204" pitchFamily="50" charset="-128"/>
                <a:ea typeface="ＭＳ Ｐゴシック" panose="020B0600070205080204" pitchFamily="50" charset="-128"/>
              </a:rPr>
              <a:t>】</a:t>
            </a:r>
          </a:p>
          <a:p>
            <a:r>
              <a:rPr lang="ja-JP" altLang="en-US" dirty="0">
                <a:latin typeface="ＭＳ Ｐゴシック" panose="020B0600070205080204" pitchFamily="50" charset="-128"/>
                <a:ea typeface="ＭＳ Ｐゴシック" panose="020B0600070205080204" pitchFamily="50" charset="-128"/>
              </a:rPr>
              <a:t>センサーまでの距離が「変わった」という情報を、組み合わせたプログラミングブロックに渡す。</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遠くなる</a:t>
            </a:r>
            <a:r>
              <a:rPr lang="en-US" altLang="ja-JP" dirty="0">
                <a:latin typeface="ＭＳ Ｐゴシック" panose="020B0600070205080204" pitchFamily="50" charset="-128"/>
                <a:ea typeface="ＭＳ Ｐゴシック" panose="020B0600070205080204" pitchFamily="50" charset="-128"/>
              </a:rPr>
              <a:t>】</a:t>
            </a:r>
          </a:p>
          <a:p>
            <a:pPr lvl="0"/>
            <a:r>
              <a:rPr lang="ja-JP" altLang="en-US" dirty="0">
                <a:latin typeface="ＭＳ Ｐゴシック" panose="020B0600070205080204" pitchFamily="50" charset="-128"/>
                <a:ea typeface="ＭＳ Ｐゴシック" panose="020B0600070205080204" pitchFamily="50" charset="-128"/>
              </a:rPr>
              <a:t>センサーまでの距離が「遠くなった」という情報を、組み合わせたプログラミングブロックに渡す。</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近づく</a:t>
            </a:r>
            <a:r>
              <a:rPr lang="en-US" altLang="ja-JP" dirty="0">
                <a:latin typeface="ＭＳ Ｐゴシック" panose="020B0600070205080204" pitchFamily="50" charset="-128"/>
                <a:ea typeface="ＭＳ Ｐゴシック" panose="020B0600070205080204" pitchFamily="50" charset="-128"/>
              </a:rPr>
              <a:t>】</a:t>
            </a:r>
          </a:p>
          <a:p>
            <a:pPr lvl="0"/>
            <a:r>
              <a:rPr lang="ja-JP" altLang="en-US" dirty="0">
                <a:latin typeface="ＭＳ Ｐゴシック" panose="020B0600070205080204" pitchFamily="50" charset="-128"/>
                <a:ea typeface="ＭＳ Ｐゴシック" panose="020B0600070205080204" pitchFamily="50" charset="-128"/>
              </a:rPr>
              <a:t>センサーまでの距離が「近くなった」という情報を、組み合わせたプログラミングブロックに渡す。</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数の入力</a:t>
            </a:r>
            <a:r>
              <a:rPr lang="en-US" altLang="ja-JP" dirty="0">
                <a:latin typeface="ＭＳ Ｐゴシック" panose="020B0600070205080204" pitchFamily="50" charset="-128"/>
                <a:ea typeface="ＭＳ Ｐゴシック" panose="020B0600070205080204" pitchFamily="50" charset="-128"/>
              </a:rPr>
              <a:t>】</a:t>
            </a:r>
          </a:p>
          <a:p>
            <a:pPr lvl="0"/>
            <a:r>
              <a:rPr lang="ja-JP" altLang="en-US" dirty="0">
                <a:latin typeface="ＭＳ Ｐゴシック" panose="020B0600070205080204" pitchFamily="50" charset="-128"/>
                <a:ea typeface="ＭＳ Ｐゴシック" panose="020B0600070205080204" pitchFamily="50" charset="-128"/>
              </a:rPr>
              <a:t>センサーまでの距離をおおまかな数値（</a:t>
            </a:r>
            <a:r>
              <a:rPr lang="en-US" altLang="ja-JP" dirty="0">
                <a:latin typeface="ＭＳ Ｐゴシック" panose="020B0600070205080204" pitchFamily="50" charset="-128"/>
                <a:ea typeface="ＭＳ Ｐゴシック" panose="020B0600070205080204" pitchFamily="50" charset="-128"/>
              </a:rPr>
              <a:t>0~10</a:t>
            </a:r>
            <a:r>
              <a:rPr lang="ja-JP" altLang="en-US" dirty="0">
                <a:latin typeface="ＭＳ Ｐゴシック" panose="020B0600070205080204" pitchFamily="50" charset="-128"/>
                <a:ea typeface="ＭＳ Ｐゴシック" panose="020B0600070205080204" pitchFamily="50" charset="-128"/>
              </a:rPr>
              <a:t>）として、組み合わせたプログラミングブロックに渡す。</a:t>
            </a:r>
            <a:endParaRPr lang="en-US" altLang="ja-JP" dirty="0">
              <a:latin typeface="ＭＳ Ｐゴシック" panose="020B0600070205080204" pitchFamily="50" charset="-128"/>
              <a:ea typeface="ＭＳ Ｐゴシック" panose="020B0600070205080204" pitchFamily="50" charset="-128"/>
            </a:endParaRPr>
          </a:p>
          <a:p>
            <a:pPr lvl="0"/>
            <a:r>
              <a:rPr lang="ja-JP" altLang="en-US" dirty="0">
                <a:latin typeface="ＭＳ Ｐゴシック" panose="020B0600070205080204" pitchFamily="50" charset="-128"/>
                <a:ea typeface="ＭＳ Ｐゴシック" panose="020B0600070205080204" pitchFamily="50" charset="-128"/>
              </a:rPr>
              <a:t>感知した数字は右下のセンサー部分に表示される。</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※cm</a:t>
            </a:r>
            <a:r>
              <a:rPr lang="ja-JP" altLang="en-US" dirty="0">
                <a:latin typeface="ＭＳ Ｐゴシック" panose="020B0600070205080204" pitchFamily="50" charset="-128"/>
                <a:ea typeface="ＭＳ Ｐゴシック" panose="020B0600070205080204" pitchFamily="50" charset="-128"/>
              </a:rPr>
              <a:t>や</a:t>
            </a:r>
            <a:r>
              <a:rPr lang="en-US" altLang="ja-JP" dirty="0">
                <a:latin typeface="ＭＳ Ｐゴシック" panose="020B0600070205080204" pitchFamily="50" charset="-128"/>
                <a:ea typeface="ＭＳ Ｐゴシック" panose="020B0600070205080204" pitchFamily="50" charset="-128"/>
              </a:rPr>
              <a:t>mm</a:t>
            </a:r>
            <a:r>
              <a:rPr lang="ja-JP" altLang="en-US" dirty="0">
                <a:latin typeface="ＭＳ Ｐゴシック" panose="020B0600070205080204" pitchFamily="50" charset="-128"/>
                <a:ea typeface="ＭＳ Ｐゴシック" panose="020B0600070205080204" pitchFamily="50" charset="-128"/>
              </a:rPr>
              <a:t>といった特定の単位ではない。</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部屋の明るさや、対象の色によって精度は変わる。</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真っ暗な部屋で、白い壁にモーションセンサーを向けた場合、有効範囲はおよそ</a:t>
            </a:r>
            <a:r>
              <a:rPr lang="en-US" altLang="ja-JP" dirty="0">
                <a:latin typeface="ＭＳ Ｐゴシック" panose="020B0600070205080204" pitchFamily="50" charset="-128"/>
                <a:ea typeface="ＭＳ Ｐゴシック" panose="020B0600070205080204" pitchFamily="50" charset="-128"/>
              </a:rPr>
              <a:t>0cm~25cm</a:t>
            </a:r>
            <a:r>
              <a:rPr lang="ja-JP" altLang="en-US" dirty="0" err="1">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 ★</a:t>
            </a:r>
            <a:endParaRPr lang="en-US" altLang="ja-JP" dirty="0">
              <a:latin typeface="ＭＳ Ｐゴシック" panose="020B0600070205080204" pitchFamily="50" charset="-128"/>
              <a:ea typeface="ＭＳ Ｐゴシック" panose="020B0600070205080204" pitchFamily="50" charset="-128"/>
            </a:endParaRPr>
          </a:p>
          <a:p>
            <a:endParaRPr lang="ja-JP" altLang="en-US" dirty="0">
              <a:latin typeface="ＭＳ Ｐゴシック" panose="020B0600070205080204" pitchFamily="50" charset="-128"/>
              <a:ea typeface="ＭＳ Ｐゴシック" panose="020B0600070205080204" pitchFamily="50" charset="-128"/>
            </a:endParaRP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24</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6" name="スライド イメージ プレースホルダー 15"/>
          <p:cNvSpPr>
            <a:spLocks noGrp="1" noRot="1" noChangeAspect="1"/>
          </p:cNvSpPr>
          <p:nvPr>
            <p:ph type="sldImg"/>
          </p:nvPr>
        </p:nvSpPr>
        <p:spPr/>
      </p:sp>
    </p:spTree>
    <p:extLst>
      <p:ext uri="{BB962C8B-B14F-4D97-AF65-F5344CB8AC3E}">
        <p14:creationId xmlns:p14="http://schemas.microsoft.com/office/powerpoint/2010/main" val="27636342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（必要に応じて、以下の内容を説明する）</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チルトというのは、「かたむき」ということですから、「かたむきを感知するセンサー」ということです。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スマホやゲーム機のコントローラー、自動車の盗難防止装置などにも使われます</a:t>
            </a:r>
            <a:endParaRPr lang="en-US" altLang="ja-JP" dirty="0">
              <a:latin typeface="ＭＳ Ｐゴシック" panose="020B0600070205080204" pitchFamily="50" charset="-128"/>
              <a:ea typeface="ＭＳ Ｐゴシック" panose="020B0600070205080204" pitchFamily="50" charset="-128"/>
            </a:endParaRPr>
          </a:p>
          <a:p>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傾きの変化</a:t>
            </a:r>
            <a:r>
              <a:rPr lang="en-US" altLang="ja-JP" dirty="0">
                <a:latin typeface="ＭＳ Ｐゴシック" panose="020B0600070205080204" pitchFamily="50" charset="-128"/>
                <a:ea typeface="ＭＳ Ｐゴシック" panose="020B0600070205080204" pitchFamily="50" charset="-128"/>
              </a:rPr>
              <a:t>】</a:t>
            </a:r>
          </a:p>
          <a:p>
            <a:pPr lvl="0"/>
            <a:r>
              <a:rPr lang="ja-JP" altLang="en-US" dirty="0">
                <a:latin typeface="ＭＳ Ｐゴシック" panose="020B0600070205080204" pitchFamily="50" charset="-128"/>
                <a:ea typeface="ＭＳ Ｐゴシック" panose="020B0600070205080204" pitchFamily="50" charset="-128"/>
              </a:rPr>
              <a:t>上下、向こう側（右）、こちら側（左）に傾いたという情報を、組み合わせたプログラミングブロックに渡す。</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上・下方向は、およそ</a:t>
            </a:r>
            <a:r>
              <a:rPr lang="en-US" altLang="ja-JP" dirty="0">
                <a:latin typeface="ＭＳ Ｐゴシック" panose="020B0600070205080204" pitchFamily="50" charset="-128"/>
                <a:ea typeface="ＭＳ Ｐゴシック" panose="020B0600070205080204" pitchFamily="50" charset="-128"/>
              </a:rPr>
              <a:t>30</a:t>
            </a:r>
            <a:r>
              <a:rPr lang="ja-JP" altLang="en-US" dirty="0">
                <a:latin typeface="ＭＳ Ｐゴシック" panose="020B0600070205080204" pitchFamily="50" charset="-128"/>
                <a:ea typeface="ＭＳ Ｐゴシック" panose="020B0600070205080204" pitchFamily="50" charset="-128"/>
              </a:rPr>
              <a:t>度</a:t>
            </a:r>
            <a:r>
              <a:rPr lang="en-US" altLang="ja-JP" dirty="0">
                <a:latin typeface="ＭＳ Ｐゴシック" panose="020B0600070205080204" pitchFamily="50" charset="-128"/>
                <a:ea typeface="ＭＳ Ｐゴシック" panose="020B0600070205080204" pitchFamily="50" charset="-128"/>
              </a:rPr>
              <a:t>~90</a:t>
            </a:r>
            <a:r>
              <a:rPr lang="ja-JP" altLang="en-US" dirty="0">
                <a:latin typeface="ＭＳ Ｐゴシック" panose="020B0600070205080204" pitchFamily="50" charset="-128"/>
                <a:ea typeface="ＭＳ Ｐゴシック" panose="020B0600070205080204" pitchFamily="50" charset="-128"/>
              </a:rPr>
              <a:t>度傾いている場合に感知</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右・肥大方向へおよそ</a:t>
            </a:r>
            <a:r>
              <a:rPr lang="en-US" altLang="ja-JP" dirty="0">
                <a:latin typeface="ＭＳ Ｐゴシック" panose="020B0600070205080204" pitchFamily="50" charset="-128"/>
                <a:ea typeface="ＭＳ Ｐゴシック" panose="020B0600070205080204" pitchFamily="50" charset="-128"/>
              </a:rPr>
              <a:t>15</a:t>
            </a:r>
            <a:r>
              <a:rPr lang="ja-JP" altLang="en-US" dirty="0">
                <a:latin typeface="ＭＳ Ｐゴシック" panose="020B0600070205080204" pitchFamily="50" charset="-128"/>
                <a:ea typeface="ＭＳ Ｐゴシック" panose="020B0600070205080204" pitchFamily="50" charset="-128"/>
              </a:rPr>
              <a:t>度</a:t>
            </a:r>
            <a:r>
              <a:rPr lang="en-US" altLang="ja-JP" dirty="0">
                <a:latin typeface="ＭＳ Ｐゴシック" panose="020B0600070205080204" pitchFamily="50" charset="-128"/>
                <a:ea typeface="ＭＳ Ｐゴシック" panose="020B0600070205080204" pitchFamily="50" charset="-128"/>
              </a:rPr>
              <a:t>~90</a:t>
            </a:r>
            <a:r>
              <a:rPr lang="ja-JP" altLang="en-US" dirty="0">
                <a:latin typeface="ＭＳ Ｐゴシック" panose="020B0600070205080204" pitchFamily="50" charset="-128"/>
                <a:ea typeface="ＭＳ Ｐゴシック" panose="020B0600070205080204" pitchFamily="50" charset="-128"/>
              </a:rPr>
              <a:t>度傾いている場合に管理</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かたむいたら</a:t>
            </a:r>
            <a:r>
              <a:rPr lang="en-US" altLang="ja-JP" dirty="0">
                <a:latin typeface="ＭＳ Ｐゴシック" panose="020B0600070205080204" pitchFamily="50" charset="-128"/>
                <a:ea typeface="ＭＳ Ｐゴシック" panose="020B0600070205080204" pitchFamily="50" charset="-128"/>
              </a:rPr>
              <a:t>】</a:t>
            </a:r>
          </a:p>
          <a:p>
            <a:pPr lvl="0"/>
            <a:r>
              <a:rPr lang="ja-JP" altLang="en-US" dirty="0">
                <a:latin typeface="ＭＳ Ｐゴシック" panose="020B0600070205080204" pitchFamily="50" charset="-128"/>
                <a:ea typeface="ＭＳ Ｐゴシック" panose="020B0600070205080204" pitchFamily="50" charset="-128"/>
              </a:rPr>
              <a:t>どの向きにでも傾いたときに、その情報を、組み合わせたプログラミングブロックに渡す。</a:t>
            </a:r>
            <a:endParaRPr lang="en-US" altLang="ja-JP" dirty="0">
              <a:latin typeface="ＭＳ Ｐゴシック" panose="020B0600070205080204" pitchFamily="50" charset="-128"/>
              <a:ea typeface="ＭＳ Ｐゴシック" panose="020B0600070205080204" pitchFamily="50" charset="-128"/>
            </a:endParaRPr>
          </a:p>
          <a:p>
            <a:pPr lvl="0"/>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数の入力・たいら</a:t>
            </a:r>
            <a:r>
              <a:rPr lang="en-US" altLang="ja-JP" dirty="0">
                <a:latin typeface="ＭＳ Ｐゴシック" panose="020B0600070205080204" pitchFamily="50" charset="-128"/>
                <a:ea typeface="ＭＳ Ｐゴシック" panose="020B0600070205080204" pitchFamily="50" charset="-128"/>
              </a:rPr>
              <a:t>】</a:t>
            </a:r>
          </a:p>
          <a:p>
            <a:pPr lvl="0"/>
            <a:r>
              <a:rPr lang="ja-JP" altLang="en-US" dirty="0">
                <a:latin typeface="ＭＳ Ｐゴシック" panose="020B0600070205080204" pitchFamily="50" charset="-128"/>
                <a:ea typeface="ＭＳ Ｐゴシック" panose="020B0600070205080204" pitchFamily="50" charset="-128"/>
              </a:rPr>
              <a:t>上方向：「</a:t>
            </a:r>
            <a:r>
              <a:rPr lang="en-US" altLang="ja-JP" dirty="0">
                <a:latin typeface="ＭＳ Ｐゴシック" panose="020B0600070205080204" pitchFamily="50" charset="-128"/>
                <a:ea typeface="ＭＳ Ｐゴシック" panose="020B0600070205080204" pitchFamily="50" charset="-128"/>
              </a:rPr>
              <a:t>3</a:t>
            </a:r>
            <a:r>
              <a:rPr lang="ja-JP" altLang="en-US" dirty="0">
                <a:latin typeface="ＭＳ Ｐゴシック" panose="020B0600070205080204" pitchFamily="50" charset="-128"/>
                <a:ea typeface="ＭＳ Ｐゴシック" panose="020B0600070205080204" pitchFamily="50" charset="-128"/>
              </a:rPr>
              <a:t>」　下方向：「</a:t>
            </a:r>
            <a:r>
              <a:rPr lang="en-US" altLang="ja-JP" dirty="0">
                <a:latin typeface="ＭＳ Ｐゴシック" panose="020B0600070205080204" pitchFamily="50" charset="-128"/>
                <a:ea typeface="ＭＳ Ｐゴシック" panose="020B0600070205080204" pitchFamily="50" charset="-128"/>
              </a:rPr>
              <a:t>9</a:t>
            </a:r>
            <a:r>
              <a:rPr lang="ja-JP" altLang="en-US" dirty="0">
                <a:latin typeface="ＭＳ Ｐゴシック" panose="020B0600070205080204" pitchFamily="50" charset="-128"/>
                <a:ea typeface="ＭＳ Ｐゴシック" panose="020B0600070205080204" pitchFamily="50" charset="-128"/>
              </a:rPr>
              <a:t>」</a:t>
            </a:r>
            <a:br>
              <a:rPr lang="ja-JP" altLang="en-US" dirty="0">
                <a:latin typeface="ＭＳ Ｐゴシック" panose="020B0600070205080204" pitchFamily="50" charset="-128"/>
                <a:ea typeface="ＭＳ Ｐゴシック" panose="020B0600070205080204" pitchFamily="50" charset="-128"/>
              </a:rPr>
            </a:br>
            <a:r>
              <a:rPr lang="ja-JP" altLang="en-US" dirty="0">
                <a:latin typeface="ＭＳ Ｐゴシック" panose="020B0600070205080204" pitchFamily="50" charset="-128"/>
                <a:ea typeface="ＭＳ Ｐゴシック" panose="020B0600070205080204" pitchFamily="50" charset="-128"/>
              </a:rPr>
              <a:t>右方向：「</a:t>
            </a:r>
            <a:r>
              <a:rPr lang="en-US" altLang="ja-JP" dirty="0">
                <a:latin typeface="ＭＳ Ｐゴシック" panose="020B0600070205080204" pitchFamily="50" charset="-128"/>
                <a:ea typeface="ＭＳ Ｐゴシック" panose="020B0600070205080204" pitchFamily="50" charset="-128"/>
              </a:rPr>
              <a:t>5</a:t>
            </a:r>
            <a:r>
              <a:rPr lang="ja-JP" altLang="en-US" dirty="0">
                <a:latin typeface="ＭＳ Ｐゴシック" panose="020B0600070205080204" pitchFamily="50" charset="-128"/>
                <a:ea typeface="ＭＳ Ｐゴシック" panose="020B0600070205080204" pitchFamily="50" charset="-128"/>
              </a:rPr>
              <a:t>」　左方向：「</a:t>
            </a:r>
            <a:r>
              <a:rPr lang="en-US" altLang="ja-JP" dirty="0">
                <a:latin typeface="ＭＳ Ｐゴシック" panose="020B0600070205080204" pitchFamily="50" charset="-128"/>
                <a:ea typeface="ＭＳ Ｐゴシック" panose="020B0600070205080204" pitchFamily="50" charset="-128"/>
              </a:rPr>
              <a:t>7</a:t>
            </a:r>
            <a:r>
              <a:rPr lang="ja-JP" altLang="en-US" dirty="0">
                <a:latin typeface="ＭＳ Ｐゴシック" panose="020B0600070205080204" pitchFamily="50" charset="-128"/>
                <a:ea typeface="ＭＳ Ｐゴシック" panose="020B0600070205080204" pitchFamily="50" charset="-128"/>
              </a:rPr>
              <a:t>」</a:t>
            </a:r>
            <a:endParaRPr lang="en-US" altLang="ja-JP" dirty="0">
              <a:latin typeface="ＭＳ Ｐゴシック" panose="020B0600070205080204" pitchFamily="50" charset="-128"/>
              <a:ea typeface="ＭＳ Ｐゴシック" panose="020B0600070205080204" pitchFamily="50" charset="-128"/>
            </a:endParaRPr>
          </a:p>
          <a:p>
            <a:pPr lvl="0"/>
            <a:r>
              <a:rPr lang="ja-JP" altLang="en-US" dirty="0">
                <a:latin typeface="ＭＳ Ｐゴシック" panose="020B0600070205080204" pitchFamily="50" charset="-128"/>
                <a:ea typeface="ＭＳ Ｐゴシック" panose="020B0600070205080204" pitchFamily="50" charset="-128"/>
              </a:rPr>
              <a:t>これ以外は、傾きのない状態：「</a:t>
            </a:r>
            <a:r>
              <a:rPr lang="en-US" altLang="ja-JP" dirty="0">
                <a:latin typeface="ＭＳ Ｐゴシック" panose="020B0600070205080204" pitchFamily="50" charset="-128"/>
                <a:ea typeface="ＭＳ Ｐゴシック" panose="020B0600070205080204" pitchFamily="50" charset="-128"/>
              </a:rPr>
              <a:t>0</a:t>
            </a:r>
            <a:r>
              <a:rPr lang="ja-JP" altLang="en-US" dirty="0">
                <a:latin typeface="ＭＳ Ｐゴシック" panose="020B0600070205080204" pitchFamily="50" charset="-128"/>
                <a:ea typeface="ＭＳ Ｐゴシック" panose="020B0600070205080204" pitchFamily="50" charset="-128"/>
              </a:rPr>
              <a:t>」　が組み合わせたプログラミングブロックに渡される。</a:t>
            </a:r>
            <a:endParaRPr lang="en-US" altLang="ja-JP" dirty="0">
              <a:latin typeface="ＭＳ Ｐゴシック" panose="020B0600070205080204" pitchFamily="50" charset="-128"/>
              <a:ea typeface="ＭＳ Ｐゴシック" panose="020B0600070205080204" pitchFamily="50" charset="-128"/>
            </a:endParaRPr>
          </a:p>
          <a:p>
            <a:endParaRPr lang="en-US" altLang="ja-JP" dirty="0">
              <a:latin typeface="ＭＳ Ｐゴシック" panose="020B0600070205080204" pitchFamily="50" charset="-128"/>
              <a:ea typeface="ＭＳ Ｐゴシック" panose="020B0600070205080204" pitchFamily="50" charset="-128"/>
            </a:endParaRPr>
          </a:p>
          <a:p>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傾きの方向は、チルトセンサーのケーブルが出ている面を手前側にして見たときの方向を表している。★</a:t>
            </a:r>
            <a:endParaRPr lang="en-US" altLang="ja-JP" dirty="0">
              <a:latin typeface="ＭＳ Ｐゴシック" panose="020B0600070205080204" pitchFamily="50" charset="-128"/>
              <a:ea typeface="ＭＳ Ｐゴシック" panose="020B0600070205080204" pitchFamily="50" charset="-128"/>
            </a:endParaRPr>
          </a:p>
          <a:p>
            <a:endParaRPr lang="ja-JP" altLang="en-US" dirty="0">
              <a:latin typeface="ＭＳ Ｐゴシック" panose="020B0600070205080204" pitchFamily="50" charset="-128"/>
              <a:ea typeface="ＭＳ Ｐゴシック" panose="020B0600070205080204" pitchFamily="50" charset="-128"/>
            </a:endParaRP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25</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17804280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これは解決のための学習サイクルです。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①最初に、「計画」をします。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どんなふうに動かせばよいか話し合いをして、手書きアイコンで書いてみましょう。</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②次に、アプリでプログラムを組んで、プログラムを「実行」して、ロボットを動かします。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もし、うまく動けば、この課題はおしまいです。けれど、一度でうまく動くとは限りません。</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③思い通りに動かなければ、どこが原因なのかを話し合いましょう。これを難しい言葉で「検証」と言います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④そして、たぶん原因はこれかなと考えたら、プログラムのどこを「改善」すればよいか考えて、次の目標を立てます。 ★</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26</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3465490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ja-JP" dirty="0">
                <a:latin typeface="ＭＳ Ｐゴシック" panose="020B0600070205080204" pitchFamily="50" charset="-128"/>
                <a:ea typeface="ＭＳ Ｐゴシック" panose="020B0600070205080204" pitchFamily="50" charset="-128"/>
              </a:rPr>
              <a:t>「今日のふりかえり」の一言感想は、ただ「楽しかった」はだめでしたね。学んだことや気づいたこと、感想には、そう思ったわけも書くようにしましょう。</a:t>
            </a:r>
            <a:r>
              <a:rPr lang="ja-JP" altLang="en-US" dirty="0">
                <a:latin typeface="ＭＳ Ｐゴシック" panose="020B0600070205080204" pitchFamily="50" charset="-128"/>
                <a:ea typeface="ＭＳ Ｐゴシック" panose="020B0600070205080204" pitchFamily="50" charset="-128"/>
              </a:rPr>
              <a:t> ★</a:t>
            </a:r>
            <a:r>
              <a:rPr lang="en-US" altLang="ja-JP" dirty="0">
                <a:latin typeface="ＭＳ Ｐゴシック" panose="020B0600070205080204" pitchFamily="50" charset="-128"/>
                <a:ea typeface="ＭＳ Ｐゴシック" panose="020B0600070205080204" pitchFamily="50" charset="-128"/>
              </a:rPr>
              <a:t> </a:t>
            </a:r>
            <a:endParaRPr lang="ja-JP" altLang="ja-JP" dirty="0">
              <a:latin typeface="ＭＳ Ｐゴシック" panose="020B0600070205080204" pitchFamily="50" charset="-128"/>
              <a:ea typeface="ＭＳ Ｐゴシック" panose="020B0600070205080204" pitchFamily="50" charset="-128"/>
            </a:endParaRPr>
          </a:p>
          <a:p>
            <a:r>
              <a:rPr lang="en-US" altLang="ja-JP" dirty="0">
                <a:latin typeface="ＭＳ Ｐゴシック" panose="020B0600070205080204" pitchFamily="50" charset="-128"/>
                <a:ea typeface="ＭＳ Ｐゴシック" panose="020B0600070205080204" pitchFamily="50" charset="-128"/>
              </a:rPr>
              <a:t> </a:t>
            </a:r>
            <a:endParaRPr lang="ja-JP" altLang="ja-JP" dirty="0">
              <a:latin typeface="ＭＳ Ｐゴシック" panose="020B0600070205080204" pitchFamily="50" charset="-128"/>
              <a:ea typeface="ＭＳ Ｐゴシック" panose="020B0600070205080204" pitchFamily="50" charset="-128"/>
            </a:endParaRPr>
          </a:p>
          <a:p>
            <a:endParaRPr lang="ja-JP" altLang="en-US" dirty="0">
              <a:latin typeface="ＭＳ Ｐゴシック" panose="020B0600070205080204" pitchFamily="50" charset="-128"/>
              <a:ea typeface="ＭＳ Ｐゴシック" panose="020B0600070205080204" pitchFamily="50" charset="-128"/>
            </a:endParaRP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27</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3318132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pPr lvl="0"/>
            <a:r>
              <a:rPr lang="ja-JP" altLang="ja-JP" dirty="0">
                <a:latin typeface="ＭＳ Ｐゴシック" panose="020B0600070205080204" pitchFamily="50" charset="-128"/>
                <a:ea typeface="ＭＳ Ｐゴシック" panose="020B0600070205080204" pitchFamily="50" charset="-128"/>
              </a:rPr>
              <a:t>片付けは、グループで協力して行ってください。</a:t>
            </a:r>
            <a:endParaRPr lang="en-US" altLang="ja-JP" dirty="0">
              <a:latin typeface="ＭＳ Ｐゴシック" panose="020B0600070205080204" pitchFamily="50" charset="-128"/>
              <a:ea typeface="ＭＳ Ｐゴシック" panose="020B0600070205080204" pitchFamily="50" charset="-128"/>
            </a:endParaRPr>
          </a:p>
          <a:p>
            <a:pPr lvl="0"/>
            <a:r>
              <a:rPr lang="ja-JP" altLang="ja-JP" dirty="0">
                <a:latin typeface="ＭＳ Ｐゴシック" panose="020B0600070205080204" pitchFamily="50" charset="-128"/>
                <a:ea typeface="ＭＳ Ｐゴシック" panose="020B0600070205080204" pitchFamily="50" charset="-128"/>
              </a:rPr>
              <a:t>最後は、一度で先生の「</a:t>
            </a:r>
            <a:r>
              <a:rPr lang="en-US" altLang="ja-JP" dirty="0">
                <a:latin typeface="ＭＳ Ｐゴシック" panose="020B0600070205080204" pitchFamily="50" charset="-128"/>
                <a:ea typeface="ＭＳ Ｐゴシック" panose="020B0600070205080204" pitchFamily="50" charset="-128"/>
              </a:rPr>
              <a:t>OK</a:t>
            </a:r>
            <a:r>
              <a:rPr lang="ja-JP" altLang="ja-JP" dirty="0">
                <a:latin typeface="ＭＳ Ｐゴシック" panose="020B0600070205080204" pitchFamily="50" charset="-128"/>
                <a:ea typeface="ＭＳ Ｐゴシック" panose="020B0600070205080204" pitchFamily="50" charset="-128"/>
              </a:rPr>
              <a:t>」がもらえるよう。よく確認してから、報告に来てください。</a:t>
            </a:r>
            <a:r>
              <a:rPr lang="ja-JP" altLang="en-US" dirty="0">
                <a:latin typeface="ＭＳ Ｐゴシック" panose="020B0600070205080204" pitchFamily="50" charset="-128"/>
                <a:ea typeface="ＭＳ Ｐゴシック" panose="020B0600070205080204" pitchFamily="50" charset="-128"/>
              </a:rPr>
              <a:t> ★</a:t>
            </a:r>
            <a:endParaRPr lang="ja-JP" altLang="ja-JP" dirty="0">
              <a:latin typeface="ＭＳ Ｐゴシック" panose="020B0600070205080204" pitchFamily="50" charset="-128"/>
              <a:ea typeface="ＭＳ Ｐゴシック" panose="020B0600070205080204" pitchFamily="50" charset="-128"/>
            </a:endParaRPr>
          </a:p>
          <a:p>
            <a:endParaRPr lang="ja-JP" altLang="en-US" dirty="0">
              <a:latin typeface="ＭＳ Ｐゴシック" panose="020B0600070205080204" pitchFamily="50" charset="-128"/>
              <a:ea typeface="ＭＳ Ｐゴシック" panose="020B0600070205080204" pitchFamily="50" charset="-128"/>
            </a:endParaRP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28</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2081044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今日の進め方です。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最初の１時間で準備と練習をします。まだ、プログラムやロボットの改造が終わっていないグループもあると思います。プログラムの確認や細かい調整をしましょう。</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そしたら、グループワークシートを完成させて、発表する分担を決めて、３分くらいで終わるように練習してください。</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ロボットをセットする人、プログラムをスタートする人なども決めておきましょう。</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そして、時間になったら、発表会を始めますので、また、前に集まってください。</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3</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3671218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グループワークシートについて、もう一度確認します。★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青い部分は、今までのグループワークシートに書いてあることを写すだけでしたね。★</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赤い部分は、改造したプログラムを書くところ、★</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そして、黄色いところは、グループで話し合って感想を書くところです。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発表の順番は、（　　　　）で行います。</a:t>
            </a:r>
            <a:endParaRPr lang="en-US" altLang="ja-JP" dirty="0">
              <a:latin typeface="ＭＳ Ｐゴシック" panose="020B0600070205080204" pitchFamily="50" charset="-128"/>
              <a:ea typeface="ＭＳ Ｐゴシック" panose="020B0600070205080204" pitchFamily="50" charset="-128"/>
            </a:endParaRP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今日の学習の流れは、分かりましたか。</a:t>
            </a: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発表の準備、練習は、○時○分までです。その時間になったら、発表会を行います。では、どうぞ。</a:t>
            </a:r>
          </a:p>
          <a:p>
            <a:r>
              <a:rPr lang="ja-JP" altLang="en-US" dirty="0">
                <a:latin typeface="ＭＳ Ｐゴシック" panose="020B0600070205080204" pitchFamily="50" charset="-128"/>
                <a:ea typeface="ＭＳ Ｐゴシック" panose="020B0600070205080204" pitchFamily="50" charset="-128"/>
              </a:rPr>
              <a:t>★</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4</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703871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では、プログラムのヒミツ発表会を始めます。前に集まって座りましょう。</a:t>
            </a:r>
            <a:endPar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endParaRPr>
          </a:p>
          <a:p>
            <a:r>
              <a:rPr kumimoji="1" lang="ja-JP" altLang="en-US" sz="1200" kern="1200" dirty="0">
                <a:solidFill>
                  <a:schemeClr val="tx1"/>
                </a:solidFill>
                <a:effectLst/>
                <a:latin typeface="HGP創英角ﾎﾟｯﾌﾟ体" panose="040B0A00000000000000" pitchFamily="50" charset="-128"/>
                <a:ea typeface="HGP創英角ﾎﾟｯﾌﾟ体" panose="040B0A00000000000000" pitchFamily="50" charset="-128"/>
                <a:cs typeface="+mn-cs"/>
              </a:rPr>
              <a:t>（各ロボットをクリックすると、最初のプログラムが表示される。クリックすると元に戻る。）</a:t>
            </a:r>
            <a:endParaRPr kumimoji="1" lang="ja-JP" altLang="ja-JP" sz="1200" kern="1200" dirty="0">
              <a:solidFill>
                <a:schemeClr val="tx1"/>
              </a:solidFill>
              <a:effectLst/>
              <a:latin typeface="HGP創英角ﾎﾟｯﾌﾟ体" panose="040B0A00000000000000" pitchFamily="50" charset="-128"/>
              <a:ea typeface="HGP創英角ﾎﾟｯﾌﾟ体" panose="040B0A00000000000000" pitchFamily="50" charset="-128"/>
              <a:cs typeface="+mn-cs"/>
            </a:endParaRPr>
          </a:p>
          <a:p>
            <a:r>
              <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C </a:t>
            </a:r>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わたしたちのロボットは、○○です。このロボットは、○○というロボットです。</a:t>
            </a:r>
          </a:p>
          <a:p>
            <a:r>
              <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C </a:t>
            </a:r>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最初のプログラムはこれです。このプログラムは○○という意味です。</a:t>
            </a:r>
          </a:p>
          <a:p>
            <a:r>
              <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C </a:t>
            </a:r>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わたしたちは、このロボットを○○というように改造しました。これが私たちの改造したプログラムです。そして、これが改造したロボットです。</a:t>
            </a:r>
          </a:p>
          <a:p>
            <a:r>
              <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C </a:t>
            </a:r>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では、これから、ロボットを動かします。</a:t>
            </a:r>
          </a:p>
          <a:p>
            <a:r>
              <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C </a:t>
            </a:r>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プログラミング学習をした感想を言います。</a:t>
            </a:r>
          </a:p>
          <a:p>
            <a:r>
              <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C </a:t>
            </a:r>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これで、私たちの発表を終わります。ありがとうございました。</a:t>
            </a:r>
            <a:r>
              <a:rPr lang="ja-JP" altLang="en-US" dirty="0">
                <a:latin typeface="ＭＳ Ｐゴシック" panose="020B0600070205080204" pitchFamily="50" charset="-128"/>
                <a:ea typeface="ＭＳ Ｐゴシック" panose="020B0600070205080204" pitchFamily="50" charset="-128"/>
              </a:rPr>
              <a:t>★</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5</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3192210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みなさん、それぞれ、プログラムについて調べたり、工夫して改造したりしていましたね。みなさんの発表を聞いてよく分かりました。</a:t>
            </a: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今日は、最後のプログラミング学習でした。今まで学習してきたことについてまとめます。</a:t>
            </a:r>
            <a:r>
              <a:rPr lang="ja-JP" altLang="en-US" dirty="0">
                <a:latin typeface="ＭＳ Ｐゴシック" panose="020B0600070205080204" pitchFamily="50" charset="-128"/>
                <a:ea typeface="ＭＳ Ｐゴシック" panose="020B0600070205080204" pitchFamily="50" charset="-128"/>
              </a:rPr>
              <a:t>★</a:t>
            </a:r>
            <a:endParaRPr lang="en-US" altLang="ja-JP" dirty="0">
              <a:latin typeface="ＭＳ Ｐゴシック" panose="020B0600070205080204" pitchFamily="50" charset="-128"/>
              <a:ea typeface="ＭＳ Ｐゴシック" panose="020B0600070205080204" pitchFamily="50" charset="-128"/>
            </a:endParaRP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「プログラムは、生活のいろいろなところで使われている」</a:t>
            </a:r>
          </a:p>
          <a:p>
            <a:r>
              <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 </a:t>
            </a:r>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ほとんどの機械はプログラムで動いているといってもいいくらいです。プログラムは、私たちの生活になくてはならないも担っています。</a:t>
            </a:r>
            <a:r>
              <a:rPr kumimoji="1" lang="ja-JP" altLang="en-US" sz="1200" kern="1200" dirty="0">
                <a:solidFill>
                  <a:schemeClr val="tx1"/>
                </a:solidFill>
                <a:effectLst/>
                <a:latin typeface="ＭＳ Ｐゴシック" panose="020B0600070205080204" pitchFamily="50" charset="-128"/>
                <a:ea typeface="ＭＳ Ｐゴシック" panose="020B0600070205080204" pitchFamily="50" charset="-128"/>
                <a:cs typeface="+mn-cs"/>
              </a:rPr>
              <a:t>★</a:t>
            </a:r>
            <a:endPar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endParaRP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「プログラムは、一つ一つの命令のあつまりで、目的のために、手順に沿って動いている」</a:t>
            </a:r>
          </a:p>
          <a:p>
            <a:r>
              <a:rPr kumimoji="1" lang="ja-JP" altLang="en-US" sz="1200" kern="1200" dirty="0">
                <a:solidFill>
                  <a:schemeClr val="tx1"/>
                </a:solidFill>
                <a:effectLst/>
                <a:latin typeface="ＭＳ Ｐゴシック" panose="020B0600070205080204" pitchFamily="50" charset="-128"/>
                <a:ea typeface="ＭＳ Ｐゴシック" panose="020B0600070205080204" pitchFamily="50" charset="-128"/>
                <a:cs typeface="+mn-cs"/>
              </a:rPr>
              <a:t>みなさんが</a:t>
            </a:r>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やったように、どんなプログラムでも、小さな命令の組み合わせでできています。それを手順に沿って実行していくことで複雑なプログラムもできています。</a:t>
            </a:r>
            <a:r>
              <a:rPr kumimoji="1" lang="ja-JP" altLang="en-US" sz="1200" kern="1200" dirty="0">
                <a:solidFill>
                  <a:schemeClr val="tx1"/>
                </a:solidFill>
                <a:effectLst/>
                <a:latin typeface="ＭＳ Ｐゴシック" panose="020B0600070205080204" pitchFamily="50" charset="-128"/>
                <a:ea typeface="ＭＳ Ｐゴシック" panose="020B0600070205080204" pitchFamily="50" charset="-128"/>
                <a:cs typeface="+mn-cs"/>
              </a:rPr>
              <a:t>★</a:t>
            </a:r>
            <a:endPar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endParaRP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「問題を解決するためには、「計画、実行、検証、改善」のように考えることが大切」</a:t>
            </a: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これは、プログラミングだけのことではありません。「よいクラスにしたい」という問題を解決するためには、どうしたらよいでしょう。たとえば、「友達を呼びしてにしない」「クラス遊びの日を作る」など計画を立てることもできますね。こういう小さな問題についても、自然が破壊されているという地球規模の環境問題についても、「計画、実行、検証、改善」のサイクルの積み重ねで解決していけると、先生は思います。</a:t>
            </a:r>
            <a:r>
              <a:rPr kumimoji="1" lang="ja-JP" altLang="en-US" sz="1200" kern="1200" dirty="0">
                <a:solidFill>
                  <a:schemeClr val="tx1"/>
                </a:solidFill>
                <a:effectLst/>
                <a:latin typeface="ＭＳ Ｐゴシック" panose="020B0600070205080204" pitchFamily="50" charset="-128"/>
                <a:ea typeface="ＭＳ Ｐゴシック" panose="020B0600070205080204" pitchFamily="50" charset="-128"/>
                <a:cs typeface="+mn-cs"/>
              </a:rPr>
              <a:t>★</a:t>
            </a:r>
            <a:endPar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endParaRPr>
          </a:p>
          <a:p>
            <a:r>
              <a:rPr lang="ja-JP" altLang="en-US" dirty="0">
                <a:latin typeface="ＭＳ Ｐゴシック" panose="020B0600070205080204" pitchFamily="50" charset="-128"/>
                <a:ea typeface="ＭＳ Ｐゴシック" panose="020B0600070205080204" pitchFamily="50" charset="-128"/>
              </a:rPr>
              <a:t>では、</a:t>
            </a:r>
            <a:r>
              <a:rPr lang="ja-JP" altLang="ja-JP" dirty="0">
                <a:latin typeface="ＭＳ Ｐゴシック" panose="020B0600070205080204" pitchFamily="50" charset="-128"/>
                <a:ea typeface="ＭＳ Ｐゴシック" panose="020B0600070205080204" pitchFamily="50" charset="-128"/>
              </a:rPr>
              <a:t>少し時間をとりますので、</a:t>
            </a:r>
            <a:r>
              <a:rPr lang="ja-JP" altLang="en-US" dirty="0">
                <a:latin typeface="ＭＳ Ｐゴシック" panose="020B0600070205080204" pitchFamily="50" charset="-128"/>
                <a:ea typeface="ＭＳ Ｐゴシック" panose="020B0600070205080204" pitchFamily="50" charset="-128"/>
              </a:rPr>
              <a:t>「今日のふりかえり」を書きましょう。★</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6</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3536683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では、少し時間をとりますので、「今日のふりかえり」を書きましょう。</a:t>
            </a:r>
          </a:p>
          <a:p>
            <a:r>
              <a:rPr lang="ja-JP" altLang="en-US" dirty="0">
                <a:latin typeface="ＭＳ Ｐゴシック" panose="020B0600070205080204" pitchFamily="50" charset="-128"/>
                <a:ea typeface="ＭＳ Ｐゴシック" panose="020B0600070205080204" pitchFamily="50" charset="-128"/>
              </a:rPr>
              <a:t>では、だれか一言感想を発表してくれる人はいませんか。</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a:t>
            </a:r>
            <a:r>
              <a:rPr lang="ja-JP" altLang="en-US" dirty="0" err="1">
                <a:latin typeface="ＭＳ Ｐゴシック" panose="020B0600070205080204" pitchFamily="50" charset="-128"/>
                <a:ea typeface="ＭＳ Ｐゴシック" panose="020B0600070205080204" pitchFamily="50" charset="-128"/>
              </a:rPr>
              <a:t>め</a:t>
            </a:r>
            <a:r>
              <a:rPr lang="ja-JP" altLang="en-US" dirty="0">
                <a:latin typeface="ＭＳ Ｐゴシック" panose="020B0600070205080204" pitchFamily="50" charset="-128"/>
                <a:ea typeface="ＭＳ Ｐゴシック" panose="020B0600070205080204" pitchFamily="50" charset="-128"/>
              </a:rPr>
              <a:t>あてやまとめに関連する児童を意図的に指名し、を発表させる。）</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（児童の発言と、</a:t>
            </a:r>
            <a:r>
              <a:rPr lang="ja-JP" altLang="en-US" dirty="0" err="1">
                <a:latin typeface="ＭＳ Ｐゴシック" panose="020B0600070205080204" pitchFamily="50" charset="-128"/>
                <a:ea typeface="ＭＳ Ｐゴシック" panose="020B0600070205080204" pitchFamily="50" charset="-128"/>
              </a:rPr>
              <a:t>め</a:t>
            </a:r>
            <a:r>
              <a:rPr lang="ja-JP" altLang="en-US" dirty="0">
                <a:latin typeface="ＭＳ Ｐゴシック" panose="020B0600070205080204" pitchFamily="50" charset="-128"/>
                <a:ea typeface="ＭＳ Ｐゴシック" panose="020B0600070205080204" pitchFamily="50" charset="-128"/>
              </a:rPr>
              <a:t>あてやまとめを関連させて、価値付ける）</a:t>
            </a:r>
            <a:endParaRPr lang="en-US" altLang="ja-JP" dirty="0">
              <a:latin typeface="ＭＳ Ｐゴシック" panose="020B0600070205080204" pitchFamily="50" charset="-128"/>
              <a:ea typeface="ＭＳ Ｐゴシック" panose="020B0600070205080204" pitchFamily="50" charset="-128"/>
            </a:endParaRPr>
          </a:p>
          <a:p>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ありがとうございました。</a:t>
            </a:r>
            <a:endParaRPr lang="en-US" altLang="ja-JP" dirty="0">
              <a:latin typeface="ＭＳ Ｐゴシック" panose="020B0600070205080204" pitchFamily="50" charset="-128"/>
              <a:ea typeface="ＭＳ Ｐゴシック" panose="020B0600070205080204" pitchFamily="50" charset="-128"/>
            </a:endParaRP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これで、３年生のプログラミング学習は終わりです。</a:t>
            </a:r>
            <a:endPar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endParaRP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最初のときにお話ししましたが、プログラミング学習は、「考え方の学習」です。</a:t>
            </a:r>
            <a:endParaRPr kumimoji="1" lang="en-US"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endParaRPr>
          </a:p>
          <a:p>
            <a:r>
              <a:rPr kumimoji="1" lang="ja-JP" altLang="ja-JP" sz="1200" kern="1200" dirty="0">
                <a:solidFill>
                  <a:schemeClr val="tx1"/>
                </a:solidFill>
                <a:effectLst/>
                <a:latin typeface="ＭＳ Ｐゴシック" panose="020B0600070205080204" pitchFamily="50" charset="-128"/>
                <a:ea typeface="ＭＳ Ｐゴシック" panose="020B0600070205080204" pitchFamily="50" charset="-128"/>
                <a:cs typeface="+mn-cs"/>
              </a:rPr>
              <a:t>ぜひ、ここで勉強した「考え方」をみなさんの生活の中で生かしていってください。</a:t>
            </a:r>
          </a:p>
          <a:p>
            <a:endParaRPr lang="ja-JP" altLang="en-US" dirty="0">
              <a:latin typeface="ＭＳ Ｐゴシック" panose="020B0600070205080204" pitchFamily="50" charset="-128"/>
              <a:ea typeface="ＭＳ Ｐゴシック" panose="020B0600070205080204" pitchFamily="50" charset="-128"/>
            </a:endParaRP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7</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a:xfrm>
            <a:off x="1444625" y="795338"/>
            <a:ext cx="4248150" cy="2389187"/>
          </a:xfrm>
        </p:spPr>
      </p:sp>
    </p:spTree>
    <p:extLst>
      <p:ext uri="{BB962C8B-B14F-4D97-AF65-F5344CB8AC3E}">
        <p14:creationId xmlns:p14="http://schemas.microsoft.com/office/powerpoint/2010/main" val="4270425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それでは、片付けも、協力して行ってください。</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これで、授業を終わります。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（このスライドは、クリックしても次に進まないように設定してある）</a:t>
            </a:r>
            <a:endParaRPr lang="en-US" altLang="ja-JP" dirty="0">
              <a:latin typeface="ＭＳ Ｐゴシック" panose="020B0600070205080204" pitchFamily="50" charset="-128"/>
              <a:ea typeface="ＭＳ Ｐゴシック" panose="020B0600070205080204" pitchFamily="50" charset="-128"/>
            </a:endParaRP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8</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1520077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ja-JP" altLang="en-US" sz="1200" dirty="0">
                <a:latin typeface="ＭＳ Ｐゴシック" panose="020B0600070205080204" pitchFamily="50" charset="-128"/>
                <a:ea typeface="ＭＳ Ｐゴシック" panose="020B0600070205080204" pitchFamily="50" charset="-128"/>
              </a:rPr>
              <a:t>基礎プロジェクト「</a:t>
            </a:r>
            <a:r>
              <a:rPr lang="en-US" altLang="ja-JP" sz="1200" dirty="0">
                <a:latin typeface="ＭＳ Ｐゴシック" panose="020B0600070205080204" pitchFamily="50" charset="-128"/>
                <a:ea typeface="ＭＳ Ｐゴシック" panose="020B0600070205080204" pitchFamily="50" charset="-128"/>
              </a:rPr>
              <a:t>1. </a:t>
            </a:r>
            <a:r>
              <a:rPr lang="ja-JP" altLang="en-US" sz="1200" dirty="0">
                <a:latin typeface="ＭＳ Ｐゴシック" panose="020B0600070205080204" pitchFamily="50" charset="-128"/>
                <a:ea typeface="ＭＳ Ｐゴシック" panose="020B0600070205080204" pitchFamily="50" charset="-128"/>
              </a:rPr>
              <a:t>引く力」</a:t>
            </a:r>
            <a:endParaRPr lang="en-US" altLang="ja-JP" sz="12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「プルロボット」★</a:t>
            </a:r>
          </a:p>
        </p:txBody>
      </p:sp>
      <p:sp>
        <p:nvSpPr>
          <p:cNvPr id="4" name="スライド番号プレースホルダー 3"/>
          <p:cNvSpPr>
            <a:spLocks noGrp="1"/>
          </p:cNvSpPr>
          <p:nvPr>
            <p:ph type="sldNum" sz="quarter" idx="5"/>
          </p:nvPr>
        </p:nvSpPr>
        <p:spPr/>
        <p:txBody>
          <a:bodyPr/>
          <a:lstStyle/>
          <a:p>
            <a:fld id="{1E8F1E0E-DEB5-45EF-85E1-9ACF5ED30EB8}" type="slidenum">
              <a:rPr lang="ja-JP" altLang="en-US" smtClean="0"/>
              <a:pPr/>
              <a:t>9</a:t>
            </a:fld>
            <a:endParaRPr lang="ja-JP" altLang="en-US"/>
          </a:p>
        </p:txBody>
      </p:sp>
      <p:sp>
        <p:nvSpPr>
          <p:cNvPr id="5" name="フッター プレースホルダー 4"/>
          <p:cNvSpPr>
            <a:spLocks noGrp="1"/>
          </p:cNvSpPr>
          <p:nvPr>
            <p:ph type="ftr" sz="quarter" idx="10"/>
          </p:nvPr>
        </p:nvSpPr>
        <p:spPr/>
        <p:txBody>
          <a:bodyPr/>
          <a:lstStyle/>
          <a:p>
            <a:r>
              <a:rPr lang="ja-JP" altLang="en-US"/>
              <a:t>荒川区立第二日暮里小学校</a:t>
            </a:r>
            <a:endParaRPr lang="ja-JP" altLang="en-US" dirty="0"/>
          </a:p>
        </p:txBody>
      </p:sp>
      <p:sp>
        <p:nvSpPr>
          <p:cNvPr id="6" name="ヘッダー プレースホルダー 5"/>
          <p:cNvSpPr>
            <a:spLocks noGrp="1"/>
          </p:cNvSpPr>
          <p:nvPr>
            <p:ph type="hdr" sz="quarter" idx="11"/>
          </p:nvPr>
        </p:nvSpPr>
        <p:spPr/>
        <p:txBody>
          <a:bodyPr/>
          <a:lstStyle/>
          <a:p>
            <a:r>
              <a:rPr lang="ja-JP" altLang="en-US"/>
              <a:t>レッツ トライ！プログラミング（</a:t>
            </a:r>
            <a:r>
              <a:rPr lang="en-US" altLang="ja-JP"/>
              <a:t>3</a:t>
            </a:r>
            <a:r>
              <a:rPr lang="ja-JP" altLang="en-US"/>
              <a:t>年）</a:t>
            </a:r>
          </a:p>
          <a:p>
            <a:endParaRPr lang="ja-JP" altLang="en-US" dirty="0"/>
          </a:p>
        </p:txBody>
      </p:sp>
      <p:sp>
        <p:nvSpPr>
          <p:cNvPr id="11" name="スライド イメージ プレースホルダー 10"/>
          <p:cNvSpPr>
            <a:spLocks noGrp="1" noRot="1" noChangeAspect="1"/>
          </p:cNvSpPr>
          <p:nvPr>
            <p:ph type="sldImg"/>
          </p:nvPr>
        </p:nvSpPr>
        <p:spPr/>
      </p:sp>
    </p:spTree>
    <p:extLst>
      <p:ext uri="{BB962C8B-B14F-4D97-AF65-F5344CB8AC3E}">
        <p14:creationId xmlns:p14="http://schemas.microsoft.com/office/powerpoint/2010/main" val="1189822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B8C8E0-7D04-43C5-A418-7596089DEC4C}"/>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7D0A310A-6338-4287-8D47-EDF4496F1D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C707614-F04F-4F68-9A2E-C8BE51C887DC}"/>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5" name="フッター プレースホルダー 4">
            <a:extLst>
              <a:ext uri="{FF2B5EF4-FFF2-40B4-BE49-F238E27FC236}">
                <a16:creationId xmlns:a16="http://schemas.microsoft.com/office/drawing/2014/main" id="{3F317765-D753-495C-B882-95A829226D0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F644842-6C66-42E0-B4B3-9069E7E2E1F3}"/>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
        <p:nvSpPr>
          <p:cNvPr id="7" name="正方形/長方形 6">
            <a:extLst>
              <a:ext uri="{FF2B5EF4-FFF2-40B4-BE49-F238E27FC236}">
                <a16:creationId xmlns:a16="http://schemas.microsoft.com/office/drawing/2014/main" id="{D858035D-5FB3-415D-9748-DE9F85FE8104}"/>
              </a:ext>
            </a:extLst>
          </p:cNvPr>
          <p:cNvSpPr/>
          <p:nvPr userDrawn="1"/>
        </p:nvSpPr>
        <p:spPr>
          <a:xfrm>
            <a:off x="0" y="0"/>
            <a:ext cx="12192000" cy="576000"/>
          </a:xfrm>
          <a:prstGeom prst="rect">
            <a:avLst/>
          </a:prstGeom>
          <a:solidFill>
            <a:srgbClr val="CC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a:extLst>
              <a:ext uri="{FF2B5EF4-FFF2-40B4-BE49-F238E27FC236}">
                <a16:creationId xmlns:a16="http://schemas.microsoft.com/office/drawing/2014/main" id="{9B75C431-A99F-4BEA-B03B-6A0201657515}"/>
              </a:ext>
            </a:extLst>
          </p:cNvPr>
          <p:cNvSpPr txBox="1">
            <a:spLocks/>
          </p:cNvSpPr>
          <p:nvPr userDrawn="1"/>
        </p:nvSpPr>
        <p:spPr>
          <a:xfrm>
            <a:off x="8545470" y="0"/>
            <a:ext cx="364653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800" dirty="0">
                <a:solidFill>
                  <a:schemeClr val="bg1"/>
                </a:solidFill>
                <a:latin typeface="HGP創英角ﾎﾟｯﾌﾟ体" panose="040B0A00000000000000" pitchFamily="50" charset="-128"/>
                <a:ea typeface="HGP創英角ﾎﾟｯﾌﾟ体" panose="040B0A00000000000000" pitchFamily="50" charset="-128"/>
              </a:rPr>
              <a:t>レッツ トライ！プログラミング（</a:t>
            </a:r>
            <a:r>
              <a:rPr lang="en-US" altLang="ja-JP" sz="1800" dirty="0">
                <a:solidFill>
                  <a:schemeClr val="bg1"/>
                </a:solidFill>
                <a:latin typeface="HGP創英角ﾎﾟｯﾌﾟ体" panose="040B0A00000000000000" pitchFamily="50" charset="-128"/>
                <a:ea typeface="HGP創英角ﾎﾟｯﾌﾟ体" panose="040B0A00000000000000" pitchFamily="50" charset="-128"/>
              </a:rPr>
              <a:t>3</a:t>
            </a:r>
            <a:r>
              <a:rPr lang="ja-JP" altLang="en-US" sz="1800" dirty="0">
                <a:solidFill>
                  <a:schemeClr val="bg1"/>
                </a:solidFill>
                <a:latin typeface="HGP創英角ﾎﾟｯﾌﾟ体" panose="040B0A00000000000000" pitchFamily="50" charset="-128"/>
                <a:ea typeface="HGP創英角ﾎﾟｯﾌﾟ体" panose="040B0A00000000000000" pitchFamily="50" charset="-128"/>
              </a:rPr>
              <a:t>年）</a:t>
            </a:r>
          </a:p>
        </p:txBody>
      </p:sp>
    </p:spTree>
    <p:extLst>
      <p:ext uri="{BB962C8B-B14F-4D97-AF65-F5344CB8AC3E}">
        <p14:creationId xmlns:p14="http://schemas.microsoft.com/office/powerpoint/2010/main" val="4142307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B1961B-A890-4149-9C0F-772766DAE3F6}"/>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2364677-DFDE-4F75-A2D7-3184C684A7B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B2E6D60-8FCB-4FAE-9DDF-E599E93E7B97}"/>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5" name="フッター プレースホルダー 4">
            <a:extLst>
              <a:ext uri="{FF2B5EF4-FFF2-40B4-BE49-F238E27FC236}">
                <a16:creationId xmlns:a16="http://schemas.microsoft.com/office/drawing/2014/main" id="{9F582649-D09A-4DCF-AE29-554492E1967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42261EE-78AF-4201-9EDC-2F48C720E70A}"/>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1340311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74F53B12-547A-4A12-9167-CBF33B27286B}"/>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D6B37C2-F256-45C1-897D-6982616FB61D}"/>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70D1A56-F4B6-4977-9833-D677349FBF86}"/>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5" name="フッター プレースホルダー 4">
            <a:extLst>
              <a:ext uri="{FF2B5EF4-FFF2-40B4-BE49-F238E27FC236}">
                <a16:creationId xmlns:a16="http://schemas.microsoft.com/office/drawing/2014/main" id="{7E1BFE6B-30D5-49E0-8EE6-906D64EC55A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F1721F4-EA69-4525-A516-E1710D8C7064}"/>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1531183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93599CF-43BD-4579-B9E9-F880030020E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8592193-51F6-4301-9029-410DF74B7BB3}"/>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AD16140-611C-4B8D-B001-183956B8F66E}"/>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5" name="フッター プレースホルダー 4">
            <a:extLst>
              <a:ext uri="{FF2B5EF4-FFF2-40B4-BE49-F238E27FC236}">
                <a16:creationId xmlns:a16="http://schemas.microsoft.com/office/drawing/2014/main" id="{913B69A9-12D8-400D-83C1-66E837B7A5A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98DBF4F-7739-415D-B816-7CF26E7F297E}"/>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3479525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FEC2CAD-371D-4CEA-A7FD-62F1407D754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A629102-7C97-4035-92DA-72FFE28947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6193C02-3871-4238-B97A-5DD72BAA8932}"/>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5" name="フッター プレースホルダー 4">
            <a:extLst>
              <a:ext uri="{FF2B5EF4-FFF2-40B4-BE49-F238E27FC236}">
                <a16:creationId xmlns:a16="http://schemas.microsoft.com/office/drawing/2014/main" id="{2DCE72B9-10A7-48CC-9829-C51A62458CC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6E21B32-05F7-46DC-B5A2-75FD728A8E5A}"/>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1716740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2085876-1042-49CB-A5AA-5F891BF1048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12469E7-E2E3-411F-BB2C-B07E664E0E72}"/>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A452C14-D2CF-4C9A-84CC-BCFE8FE8717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29A761FA-FA46-4C5D-98A9-347AA0B31389}"/>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6" name="フッター プレースホルダー 5">
            <a:extLst>
              <a:ext uri="{FF2B5EF4-FFF2-40B4-BE49-F238E27FC236}">
                <a16:creationId xmlns:a16="http://schemas.microsoft.com/office/drawing/2014/main" id="{5D899EB9-9066-41A7-A7ED-FA13A584569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11D7651-B60F-472F-8AEC-5B52CC1C62F9}"/>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382740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30FA9A6-0098-43F3-AB2B-5D822F6A951D}"/>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D6C7C84-D06A-48A4-8E3E-59196F15C6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211520A-978B-4529-870D-9ACDF6CA5C3A}"/>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433A0EA1-EBB5-4BD7-A2D4-D91A7DBF97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FFDEFA1-18E0-4FDC-BACF-45C89C692D42}"/>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E60AF98-BF23-4780-ABE6-627BC120C31B}"/>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8" name="フッター プレースホルダー 7">
            <a:extLst>
              <a:ext uri="{FF2B5EF4-FFF2-40B4-BE49-F238E27FC236}">
                <a16:creationId xmlns:a16="http://schemas.microsoft.com/office/drawing/2014/main" id="{D6AC7ADD-06C8-440C-8B50-1CCB32B6A949}"/>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FF1BBD3F-5DE0-4185-AD64-AA541E5D1478}"/>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186498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DC478B-AA4F-4168-BBCB-99A558EC3DC2}"/>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8AE5CCE0-B8E0-475E-8DFB-D3CDD7655396}"/>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4" name="フッター プレースホルダー 3">
            <a:extLst>
              <a:ext uri="{FF2B5EF4-FFF2-40B4-BE49-F238E27FC236}">
                <a16:creationId xmlns:a16="http://schemas.microsoft.com/office/drawing/2014/main" id="{9B243CD2-9C4A-42AE-89A6-4A35BA4A3E5C}"/>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A222EB27-82D4-4923-A89C-94759663A5F3}"/>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292594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A1B94674-7862-4578-BF76-25D6587D3331}"/>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3" name="フッター プレースホルダー 2">
            <a:extLst>
              <a:ext uri="{FF2B5EF4-FFF2-40B4-BE49-F238E27FC236}">
                <a16:creationId xmlns:a16="http://schemas.microsoft.com/office/drawing/2014/main" id="{66C4A05E-102E-424E-AC5B-22DF3E2648EF}"/>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6E45DDC-0BB9-4913-B5E2-9550D4D4D5F9}"/>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238680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4A64D21-91C1-46A3-AF7F-C90D9D016CC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73055ED-D5EE-4035-8751-BC5C4AD0CD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6806EC20-ABC0-4D57-9E14-2AA8F663CE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B0CEDE73-A7B3-440E-ACBF-128A31849F96}"/>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6" name="フッター プレースホルダー 5">
            <a:extLst>
              <a:ext uri="{FF2B5EF4-FFF2-40B4-BE49-F238E27FC236}">
                <a16:creationId xmlns:a16="http://schemas.microsoft.com/office/drawing/2014/main" id="{BFD7DCC3-A742-47C8-8B15-7E77AFA9B66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0E39A80-6E33-4ACA-A1DE-803ED20DA4EE}"/>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3814449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36E9C3F-D2FB-4BD1-A1B4-FCE4552928E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B26ADA2-C8F1-42EB-9EA4-FD16744F9B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92EDE699-2289-4D28-B57A-259883F481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2802D47-86BC-4F67-9DA7-1ED4A4C9E678}"/>
              </a:ext>
            </a:extLst>
          </p:cNvPr>
          <p:cNvSpPr>
            <a:spLocks noGrp="1"/>
          </p:cNvSpPr>
          <p:nvPr>
            <p:ph type="dt" sz="half" idx="10"/>
          </p:nvPr>
        </p:nvSpPr>
        <p:spPr/>
        <p:txBody>
          <a:bodyPr/>
          <a:lstStyle/>
          <a:p>
            <a:fld id="{2C4226DD-7D12-451C-B53B-0388564C5CE4}" type="datetimeFigureOut">
              <a:rPr kumimoji="1" lang="ja-JP" altLang="en-US" smtClean="0"/>
              <a:t>2019/8/5</a:t>
            </a:fld>
            <a:endParaRPr kumimoji="1" lang="ja-JP" altLang="en-US"/>
          </a:p>
        </p:txBody>
      </p:sp>
      <p:sp>
        <p:nvSpPr>
          <p:cNvPr id="6" name="フッター プレースホルダー 5">
            <a:extLst>
              <a:ext uri="{FF2B5EF4-FFF2-40B4-BE49-F238E27FC236}">
                <a16:creationId xmlns:a16="http://schemas.microsoft.com/office/drawing/2014/main" id="{E6ED83AD-7009-43E0-93C3-4A50C2C2CF1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2B0D8F5-4863-49DE-9F2C-B585A8CBD18D}"/>
              </a:ext>
            </a:extLst>
          </p:cNvPr>
          <p:cNvSpPr>
            <a:spLocks noGrp="1"/>
          </p:cNvSpPr>
          <p:nvPr>
            <p:ph type="sldNum" sz="quarter" idx="12"/>
          </p:nvPr>
        </p:nvSpPr>
        <p:spPr/>
        <p:txBody>
          <a:body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1666631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1FFFF"/>
        </a:soli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96930A3F-80F8-4465-A1E1-56F75B4016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84263A3-EF00-4236-86DC-8CF1544AF3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88340C6-F715-46AF-9779-004CF92901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226DD-7D12-451C-B53B-0388564C5CE4}" type="datetimeFigureOut">
              <a:rPr kumimoji="1" lang="ja-JP" altLang="en-US" smtClean="0"/>
              <a:t>2019/8/5</a:t>
            </a:fld>
            <a:endParaRPr kumimoji="1" lang="ja-JP" altLang="en-US"/>
          </a:p>
        </p:txBody>
      </p:sp>
      <p:sp>
        <p:nvSpPr>
          <p:cNvPr id="5" name="フッター プレースホルダー 4">
            <a:extLst>
              <a:ext uri="{FF2B5EF4-FFF2-40B4-BE49-F238E27FC236}">
                <a16:creationId xmlns:a16="http://schemas.microsoft.com/office/drawing/2014/main" id="{C21F9EBD-2B98-44E2-B5B8-D50E84694F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7338D538-B3A6-4489-B440-E3F4F7FD7E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338B33-2F67-4916-998D-3BDD0B5F8E50}" type="slidenum">
              <a:rPr kumimoji="1" lang="ja-JP" altLang="en-US" smtClean="0"/>
              <a:t>‹#›</a:t>
            </a:fld>
            <a:endParaRPr kumimoji="1" lang="ja-JP" altLang="en-US"/>
          </a:p>
        </p:txBody>
      </p:sp>
    </p:spTree>
    <p:extLst>
      <p:ext uri="{BB962C8B-B14F-4D97-AF65-F5344CB8AC3E}">
        <p14:creationId xmlns:p14="http://schemas.microsoft.com/office/powerpoint/2010/main" val="41976506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media/audio1.wav"/><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29.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4.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1.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39.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5.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audio" Target="../media/audio1.wav"/><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audio" Target="../media/audio1.wav"/><Relationship Id="rId7"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4.png"/><Relationship Id="rId11" Type="http://schemas.openxmlformats.org/officeDocument/2006/relationships/image" Target="../media/image56.png"/><Relationship Id="rId5" Type="http://schemas.openxmlformats.org/officeDocument/2006/relationships/image" Target="../media/image53.jpeg"/><Relationship Id="rId10" Type="http://schemas.openxmlformats.org/officeDocument/2006/relationships/image" Target="../media/image55.png"/><Relationship Id="rId4" Type="http://schemas.openxmlformats.org/officeDocument/2006/relationships/image" Target="../media/image52.png"/><Relationship Id="rId9"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audio" Target="../media/audio1.wav"/><Relationship Id="rId7"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image" Target="../media/image67.png"/></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audio" Target="../media/audio1.wav"/><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audio" Target="../media/audio1.wav"/><Relationship Id="rId2" Type="http://schemas.openxmlformats.org/officeDocument/2006/relationships/notesSlide" Target="../notesSlides/notesSlide5.xml"/><Relationship Id="rId16"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audio" Target="../media/audio2.wav"/><Relationship Id="rId9" Type="http://schemas.openxmlformats.org/officeDocument/2006/relationships/image" Target="../media/image13.png"/><Relationship Id="rId1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audio" Target="../media/audio1.wav"/><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1">
            <a:extLst>
              <a:ext uri="{FF2B5EF4-FFF2-40B4-BE49-F238E27FC236}">
                <a16:creationId xmlns:a16="http://schemas.microsoft.com/office/drawing/2014/main" id="{773CF4F6-660E-4E96-A83F-DBD96ABFBF9B}"/>
              </a:ext>
            </a:extLst>
          </p:cNvPr>
          <p:cNvSpPr txBox="1">
            <a:spLocks/>
          </p:cNvSpPr>
          <p:nvPr/>
        </p:nvSpPr>
        <p:spPr>
          <a:xfrm>
            <a:off x="1600200" y="2480981"/>
            <a:ext cx="8991600" cy="2582862"/>
          </a:xfrm>
          <a:prstGeom prst="rect">
            <a:avLst/>
          </a:prstGeom>
        </p:spPr>
        <p:txBody>
          <a:bodyPr vert="horz" lIns="91440" tIns="45720" rIns="91440" bIns="45720" rtlCol="0" anchor="t"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8000" dirty="0">
                <a:solidFill>
                  <a:srgbClr val="0066FF"/>
                </a:solidFill>
                <a:latin typeface="HGP創英角ﾎﾟｯﾌﾟ体" panose="040B0A00000000000000" pitchFamily="50" charset="-128"/>
                <a:ea typeface="HGP創英角ﾎﾟｯﾌﾟ体" panose="040B0A00000000000000" pitchFamily="50" charset="-128"/>
              </a:rPr>
              <a:t>レッツ　トライ！</a:t>
            </a:r>
            <a:br>
              <a:rPr lang="en-US" altLang="ja-JP" sz="8000" dirty="0">
                <a:solidFill>
                  <a:srgbClr val="0066FF"/>
                </a:solidFill>
                <a:latin typeface="HGP創英角ﾎﾟｯﾌﾟ体" panose="040B0A00000000000000" pitchFamily="50" charset="-128"/>
                <a:ea typeface="HGP創英角ﾎﾟｯﾌﾟ体" panose="040B0A00000000000000" pitchFamily="50" charset="-128"/>
              </a:rPr>
            </a:br>
            <a:r>
              <a:rPr lang="ja-JP" altLang="en-US" sz="8000" dirty="0">
                <a:solidFill>
                  <a:srgbClr val="0066FF"/>
                </a:solidFill>
                <a:latin typeface="HGP創英角ﾎﾟｯﾌﾟ体" panose="040B0A00000000000000" pitchFamily="50" charset="-128"/>
                <a:ea typeface="HGP創英角ﾎﾟｯﾌﾟ体" panose="040B0A00000000000000" pitchFamily="50" charset="-128"/>
              </a:rPr>
              <a:t>プログラミング</a:t>
            </a:r>
          </a:p>
        </p:txBody>
      </p:sp>
      <p:sp>
        <p:nvSpPr>
          <p:cNvPr id="2" name="タイトル 1">
            <a:extLst>
              <a:ext uri="{FF2B5EF4-FFF2-40B4-BE49-F238E27FC236}">
                <a16:creationId xmlns:a16="http://schemas.microsoft.com/office/drawing/2014/main" id="{50D894EB-8EFC-4EF0-BF48-0632D6EB8163}"/>
              </a:ext>
            </a:extLst>
          </p:cNvPr>
          <p:cNvSpPr>
            <a:spLocks noGrp="1"/>
          </p:cNvSpPr>
          <p:nvPr>
            <p:ph type="ctrTitle"/>
          </p:nvPr>
        </p:nvSpPr>
        <p:spPr>
          <a:xfrm>
            <a:off x="0" y="-445293"/>
            <a:ext cx="3673642" cy="445293"/>
          </a:xfrm>
        </p:spPr>
        <p:txBody>
          <a:bodyPr anchor="t" anchorCtr="0">
            <a:noAutofit/>
          </a:bodyPr>
          <a:lstStyle/>
          <a:p>
            <a:pPr algn="l"/>
            <a:r>
              <a:rPr kumimoji="1" lang="ja-JP" altLang="en-US" sz="2800" dirty="0">
                <a:latin typeface="HGP創英角ﾎﾟｯﾌﾟ体" panose="040B0A00000000000000" pitchFamily="50" charset="-128"/>
                <a:ea typeface="HGP創英角ﾎﾟｯﾌﾟ体" panose="040B0A00000000000000" pitchFamily="50" charset="-128"/>
              </a:rPr>
              <a:t>タイトル</a:t>
            </a:r>
          </a:p>
        </p:txBody>
      </p:sp>
      <p:sp>
        <p:nvSpPr>
          <p:cNvPr id="13" name="正方形/長方形 12">
            <a:extLst>
              <a:ext uri="{FF2B5EF4-FFF2-40B4-BE49-F238E27FC236}">
                <a16:creationId xmlns:a16="http://schemas.microsoft.com/office/drawing/2014/main" id="{592E1FE7-FE4D-42DB-AA24-B813ACA91185}"/>
              </a:ext>
            </a:extLst>
          </p:cNvPr>
          <p:cNvSpPr/>
          <p:nvPr/>
        </p:nvSpPr>
        <p:spPr>
          <a:xfrm>
            <a:off x="2721573" y="5092624"/>
            <a:ext cx="7164141" cy="1015663"/>
          </a:xfrm>
          <a:prstGeom prst="rect">
            <a:avLst/>
          </a:prstGeom>
        </p:spPr>
        <p:txBody>
          <a:bodyPr wrap="none">
            <a:spAutoFit/>
          </a:bodyPr>
          <a:lstStyle/>
          <a:p>
            <a:r>
              <a:rPr lang="ja-JP" altLang="en-US" sz="2000" dirty="0">
                <a:solidFill>
                  <a:srgbClr val="0000FF"/>
                </a:solidFill>
                <a:latin typeface="HGP創英角ﾎﾟｯﾌﾟ体" panose="040B0A00000000000000" pitchFamily="50" charset="-128"/>
                <a:ea typeface="HGP創英角ﾎﾟｯﾌﾟ体" panose="040B0A00000000000000" pitchFamily="50" charset="-128"/>
              </a:rPr>
              <a:t>　　　　　　　　　　　　　　　　　　　　　　　　　　　はっぴょう</a:t>
            </a:r>
            <a:endParaRPr lang="en-US" altLang="ja-JP" sz="2000" dirty="0">
              <a:solidFill>
                <a:srgbClr val="0000FF"/>
              </a:solidFill>
              <a:latin typeface="HGP創英角ﾎﾟｯﾌﾟ体" panose="040B0A00000000000000" pitchFamily="50" charset="-128"/>
              <a:ea typeface="HGP創英角ﾎﾟｯﾌﾟ体" panose="040B0A00000000000000" pitchFamily="50" charset="-128"/>
            </a:endParaRPr>
          </a:p>
          <a:p>
            <a:r>
              <a:rPr lang="ja-JP" altLang="en-US" sz="4000" dirty="0">
                <a:solidFill>
                  <a:srgbClr val="0000FF"/>
                </a:solidFill>
                <a:latin typeface="HGP創英角ﾎﾟｯﾌﾟ体" panose="040B0A00000000000000" pitchFamily="50" charset="-128"/>
                <a:ea typeface="HGP創英角ﾎﾟｯﾌﾟ体" panose="040B0A00000000000000" pitchFamily="50" charset="-128"/>
              </a:rPr>
              <a:t>プログラムのヒミツを発表しよう</a:t>
            </a:r>
          </a:p>
        </p:txBody>
      </p:sp>
      <p:pic>
        <p:nvPicPr>
          <p:cNvPr id="5" name="図 4" descr="室内, テーブル, ケーキ, レゴ が含まれている画像&#10;&#10;自動的に生成された説明">
            <a:extLst>
              <a:ext uri="{FF2B5EF4-FFF2-40B4-BE49-F238E27FC236}">
                <a16:creationId xmlns:a16="http://schemas.microsoft.com/office/drawing/2014/main" id="{F14E4010-0113-4229-922F-0CBA069897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953" y="879755"/>
            <a:ext cx="3142550" cy="1940697"/>
          </a:xfrm>
          <a:prstGeom prst="rect">
            <a:avLst/>
          </a:prstGeom>
        </p:spPr>
      </p:pic>
      <p:pic>
        <p:nvPicPr>
          <p:cNvPr id="10" name="図 9" descr="レゴ, おもちゃ, テーブル, 室内 が含まれている画像&#10;&#10;自動的に生成された説明">
            <a:extLst>
              <a:ext uri="{FF2B5EF4-FFF2-40B4-BE49-F238E27FC236}">
                <a16:creationId xmlns:a16="http://schemas.microsoft.com/office/drawing/2014/main" id="{93FFD231-8983-411B-B25B-4716821BDC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483" y="4085458"/>
            <a:ext cx="2369433" cy="1448143"/>
          </a:xfrm>
          <a:prstGeom prst="rect">
            <a:avLst/>
          </a:prstGeom>
        </p:spPr>
      </p:pic>
      <p:pic>
        <p:nvPicPr>
          <p:cNvPr id="14" name="図 13" descr="レゴ, おもちゃ, ケーキ, 座っている が含まれている画像&#10;&#10;自動的に生成された説明">
            <a:extLst>
              <a:ext uri="{FF2B5EF4-FFF2-40B4-BE49-F238E27FC236}">
                <a16:creationId xmlns:a16="http://schemas.microsoft.com/office/drawing/2014/main" id="{A3669B7E-D58C-419A-9C21-92BBBC206D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93590" y="3302764"/>
            <a:ext cx="2717913" cy="2252718"/>
          </a:xfrm>
          <a:prstGeom prst="rect">
            <a:avLst/>
          </a:prstGeom>
        </p:spPr>
      </p:pic>
      <p:pic>
        <p:nvPicPr>
          <p:cNvPr id="16" name="図 15" descr="レゴ, おもちゃ, ケーキ, 誕生日 が含まれている画像&#10;&#10;自動的に生成された説明">
            <a:extLst>
              <a:ext uri="{FF2B5EF4-FFF2-40B4-BE49-F238E27FC236}">
                <a16:creationId xmlns:a16="http://schemas.microsoft.com/office/drawing/2014/main" id="{D70612D6-D23E-4D95-B9EF-AA7989E4F9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1124" y="859118"/>
            <a:ext cx="3131393" cy="1781100"/>
          </a:xfrm>
          <a:prstGeom prst="rect">
            <a:avLst/>
          </a:prstGeom>
        </p:spPr>
      </p:pic>
      <p:pic>
        <p:nvPicPr>
          <p:cNvPr id="18" name="図 17" descr="レゴ, おもちゃ, ケーキ, テーブル が含まれている画像&#10;&#10;自動的に生成された説明">
            <a:extLst>
              <a:ext uri="{FF2B5EF4-FFF2-40B4-BE49-F238E27FC236}">
                <a16:creationId xmlns:a16="http://schemas.microsoft.com/office/drawing/2014/main" id="{03A4363B-3E41-4331-AE2D-2797B098B45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03327" y="549389"/>
            <a:ext cx="3385345" cy="2090829"/>
          </a:xfrm>
          <a:prstGeom prst="rect">
            <a:avLst/>
          </a:prstGeom>
        </p:spPr>
      </p:pic>
    </p:spTree>
    <p:extLst>
      <p:ext uri="{BB962C8B-B14F-4D97-AF65-F5344CB8AC3E}">
        <p14:creationId xmlns:p14="http://schemas.microsoft.com/office/powerpoint/2010/main" val="291312450"/>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9"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10" repeatCount="indefinite" fill="hold" grpId="0" nodeType="withEffect">
                                  <p:stCondLst>
                                    <p:cond delay="0"/>
                                  </p:stCondLst>
                                  <p:endCondLst>
                                    <p:cond evt="onNext" delay="0">
                                      <p:tgtEl>
                                        <p:sldTgt/>
                                      </p:tgtEl>
                                    </p:cond>
                                  </p:endCondLst>
                                  <p:childTnLst>
                                    <p:animClr clrSpc="hsl" dir="ccw">
                                      <p:cBhvr override="childStyle">
                                        <p:cTn id="6" dur="3000" fill="hold"/>
                                        <p:tgtEl>
                                          <p:spTgt spid="8"/>
                                        </p:tgtEl>
                                        <p:attrNameLst>
                                          <p:attrName>style.color</p:attrName>
                                        </p:attrNameLst>
                                      </p:cBhvr>
                                      <p:to>
                                        <a:schemeClr val="accent2"/>
                                      </p:to>
                                    </p:animClr>
                                  </p:childTnLst>
                                </p:cTn>
                              </p:par>
                              <p:par>
                                <p:cTn id="7" presetID="6" presetClass="emph" presetSubtype="0" repeatCount="indefinite" accel="7600" decel="7600" nodeType="withEffect">
                                  <p:stCondLst>
                                    <p:cond delay="0"/>
                                  </p:stCondLst>
                                  <p:endCondLst>
                                    <p:cond evt="onNext" delay="0">
                                      <p:tgtEl>
                                        <p:sldTgt/>
                                      </p:tgtEl>
                                    </p:cond>
                                  </p:endCondLst>
                                  <p:childTnLst>
                                    <p:animScale>
                                      <p:cBhvr>
                                        <p:cTn id="8" dur="5000" fill="hold"/>
                                        <p:tgtEl>
                                          <p:spTgt spid="18"/>
                                        </p:tgtEl>
                                      </p:cBhvr>
                                      <p:by x="110000" y="110000"/>
                                    </p:animScale>
                                  </p:childTnLst>
                                </p:cTn>
                              </p:par>
                              <p:par>
                                <p:cTn id="9" presetID="6" presetClass="emph" presetSubtype="0" repeatCount="indefinite" accel="7600" decel="7600" fill="hold" nodeType="withEffect">
                                  <p:stCondLst>
                                    <p:cond delay="750"/>
                                  </p:stCondLst>
                                  <p:childTnLst>
                                    <p:animScale>
                                      <p:cBhvr>
                                        <p:cTn id="10" dur="5000" fill="hold"/>
                                        <p:tgtEl>
                                          <p:spTgt spid="16"/>
                                        </p:tgtEl>
                                      </p:cBhvr>
                                      <p:by x="110000" y="110000"/>
                                    </p:animScale>
                                  </p:childTnLst>
                                </p:cTn>
                              </p:par>
                              <p:par>
                                <p:cTn id="11" presetID="6" presetClass="emph" presetSubtype="0" repeatCount="indefinite" accel="7600" decel="7600" fill="hold" nodeType="withEffect">
                                  <p:stCondLst>
                                    <p:cond delay="1250"/>
                                  </p:stCondLst>
                                  <p:childTnLst>
                                    <p:animScale>
                                      <p:cBhvr>
                                        <p:cTn id="12" dur="5000" fill="hold"/>
                                        <p:tgtEl>
                                          <p:spTgt spid="5"/>
                                        </p:tgtEl>
                                      </p:cBhvr>
                                      <p:by x="110000" y="110000"/>
                                    </p:animScale>
                                  </p:childTnLst>
                                </p:cTn>
                              </p:par>
                              <p:par>
                                <p:cTn id="13" presetID="6" presetClass="emph" presetSubtype="0" repeatCount="indefinite" accel="7600" decel="7600" fill="hold" nodeType="withEffect">
                                  <p:stCondLst>
                                    <p:cond delay="2000"/>
                                  </p:stCondLst>
                                  <p:childTnLst>
                                    <p:animScale>
                                      <p:cBhvr>
                                        <p:cTn id="14" dur="5000" fill="hold"/>
                                        <p:tgtEl>
                                          <p:spTgt spid="14"/>
                                        </p:tgtEl>
                                      </p:cBhvr>
                                      <p:by x="110000" y="110000"/>
                                    </p:animScale>
                                  </p:childTnLst>
                                </p:cTn>
                              </p:par>
                              <p:par>
                                <p:cTn id="15" presetID="6" presetClass="emph" presetSubtype="0" repeatCount="indefinite" accel="7600" decel="7600" fill="hold" nodeType="withEffect">
                                  <p:stCondLst>
                                    <p:cond delay="500"/>
                                  </p:stCondLst>
                                  <p:childTnLst>
                                    <p:animScale>
                                      <p:cBhvr>
                                        <p:cTn id="16" dur="5000" fill="hold"/>
                                        <p:tgtEl>
                                          <p:spTgt spid="10"/>
                                        </p:tgtEl>
                                      </p:cBhvr>
                                      <p:by x="110000" y="110000"/>
                                    </p:animScale>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ppt_w</p:attrName>
                                        </p:attrNameLst>
                                      </p:cBhvr>
                                      <p:tavLst>
                                        <p:tav tm="0" fmla="#ppt_w*sin(2.5*pi*$)">
                                          <p:val>
                                            <p:fltVal val="0"/>
                                          </p:val>
                                        </p:tav>
                                        <p:tav tm="100000">
                                          <p:val>
                                            <p:fltVal val="1"/>
                                          </p:val>
                                        </p:tav>
                                      </p:tavLst>
                                    </p:anim>
                                    <p:anim calcmode="lin" valueType="num">
                                      <p:cBhvr>
                                        <p:cTn id="23" dur="1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3"/>
            <a:ext cx="12192000" cy="593059"/>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2. </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速度</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（そくど）</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2. </a:t>
            </a:r>
            <a:r>
              <a:rPr lang="ja-JP" altLang="en-US" sz="3200" dirty="0">
                <a:latin typeface="HGP創英角ﾎﾟｯﾌﾟ体" panose="040B0A00000000000000" pitchFamily="50" charset="-128"/>
                <a:ea typeface="HGP創英角ﾎﾟｯﾌﾟ体" panose="040B0A00000000000000" pitchFamily="50" charset="-128"/>
              </a:rPr>
              <a:t>速度」</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pic>
        <p:nvPicPr>
          <p:cNvPr id="8" name="図 7" descr="スクリーンショット が含まれている画像&#10;&#10;自動的に生成された説明">
            <a:extLst>
              <a:ext uri="{FF2B5EF4-FFF2-40B4-BE49-F238E27FC236}">
                <a16:creationId xmlns:a16="http://schemas.microsoft.com/office/drawing/2014/main" id="{4EB39F9C-32CA-40F5-BA04-0FCEC02120BC}"/>
              </a:ext>
            </a:extLst>
          </p:cNvPr>
          <p:cNvPicPr/>
          <p:nvPr/>
        </p:nvPicPr>
        <p:blipFill>
          <a:blip r:embed="rId4">
            <a:extLst>
              <a:ext uri="{28A0092B-C50C-407E-A947-70E740481C1C}">
                <a14:useLocalDpi xmlns:a14="http://schemas.microsoft.com/office/drawing/2010/main" val="0"/>
              </a:ext>
            </a:extLst>
          </a:blip>
          <a:stretch>
            <a:fillRect/>
          </a:stretch>
        </p:blipFill>
        <p:spPr>
          <a:xfrm>
            <a:off x="1207135" y="1277027"/>
            <a:ext cx="9777730" cy="2268220"/>
          </a:xfrm>
          <a:prstGeom prst="rect">
            <a:avLst/>
          </a:prstGeom>
        </p:spPr>
      </p:pic>
      <p:sp>
        <p:nvSpPr>
          <p:cNvPr id="15" name="タイトル 1">
            <a:extLst>
              <a:ext uri="{FF2B5EF4-FFF2-40B4-BE49-F238E27FC236}">
                <a16:creationId xmlns:a16="http://schemas.microsoft.com/office/drawing/2014/main" id="{BE9178AA-29C2-43EC-8989-D078360AD91E}"/>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レースカー</a:t>
            </a:r>
          </a:p>
        </p:txBody>
      </p:sp>
      <p:pic>
        <p:nvPicPr>
          <p:cNvPr id="16" name="図 15" descr="レゴ, おもちゃ, 室内, テーブル が含まれている画像&#10;&#10;自動的に生成された説明">
            <a:extLst>
              <a:ext uri="{FF2B5EF4-FFF2-40B4-BE49-F238E27FC236}">
                <a16:creationId xmlns:a16="http://schemas.microsoft.com/office/drawing/2014/main" id="{840A7F3B-02DC-45F2-8CE0-D9C386D21CA2}"/>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7228115" y="3654331"/>
            <a:ext cx="4514785" cy="2959070"/>
          </a:xfrm>
          <a:prstGeom prst="rect">
            <a:avLst/>
          </a:prstGeom>
        </p:spPr>
      </p:pic>
    </p:spTree>
    <p:extLst>
      <p:ext uri="{BB962C8B-B14F-4D97-AF65-F5344CB8AC3E}">
        <p14:creationId xmlns:p14="http://schemas.microsoft.com/office/powerpoint/2010/main" val="3457004869"/>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1" y="2254"/>
            <a:ext cx="12192001"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3. </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頑丈</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（がんじょう）</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な構造</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（こうぞう）</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3. </a:t>
            </a:r>
            <a:r>
              <a:rPr lang="ja-JP" altLang="en-US" sz="3200" dirty="0">
                <a:latin typeface="HGP創英角ﾎﾟｯﾌﾟ体" panose="040B0A00000000000000" pitchFamily="50" charset="-128"/>
                <a:ea typeface="HGP創英角ﾎﾟｯﾌﾟ体" panose="040B0A00000000000000" pitchFamily="50" charset="-128"/>
              </a:rPr>
              <a:t>頑丈な構造」</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1" name="タイトル 1">
            <a:extLst>
              <a:ext uri="{FF2B5EF4-FFF2-40B4-BE49-F238E27FC236}">
                <a16:creationId xmlns:a16="http://schemas.microsoft.com/office/drawing/2014/main" id="{B8A71009-4C85-461C-8554-C11459CA6F49}"/>
              </a:ext>
            </a:extLst>
          </p:cNvPr>
          <p:cNvSpPr txBox="1">
            <a:spLocks/>
          </p:cNvSpPr>
          <p:nvPr/>
        </p:nvSpPr>
        <p:spPr>
          <a:xfrm>
            <a:off x="226478" y="576616"/>
            <a:ext cx="7001637" cy="769584"/>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800" dirty="0">
                <a:solidFill>
                  <a:srgbClr val="0066FF"/>
                </a:solidFill>
                <a:latin typeface="HGP創英角ﾎﾟｯﾌﾟ体" panose="040B0A00000000000000" pitchFamily="50" charset="-128"/>
                <a:ea typeface="HGP創英角ﾎﾟｯﾌﾟ体" panose="040B0A00000000000000" pitchFamily="50" charset="-128"/>
              </a:rPr>
              <a:t> じ　しん</a:t>
            </a:r>
            <a:endParaRPr lang="en-US" altLang="ja-JP" sz="1800" dirty="0">
              <a:solidFill>
                <a:srgbClr val="0066FF"/>
              </a:solidFill>
              <a:latin typeface="HGP創英角ﾎﾟｯﾌﾟ体" panose="040B0A00000000000000" pitchFamily="50" charset="-128"/>
              <a:ea typeface="HGP創英角ﾎﾟｯﾌﾟ体" panose="040B0A00000000000000" pitchFamily="50" charset="-128"/>
            </a:endParaRPr>
          </a:p>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地震シミュレーター　</a:t>
            </a:r>
          </a:p>
        </p:txBody>
      </p:sp>
      <p:pic>
        <p:nvPicPr>
          <p:cNvPr id="7" name="図 6">
            <a:extLst>
              <a:ext uri="{FF2B5EF4-FFF2-40B4-BE49-F238E27FC236}">
                <a16:creationId xmlns:a16="http://schemas.microsoft.com/office/drawing/2014/main" id="{A5543004-F867-49A6-9753-AA8EF0B53FA5}"/>
              </a:ext>
            </a:extLst>
          </p:cNvPr>
          <p:cNvPicPr/>
          <p:nvPr/>
        </p:nvPicPr>
        <p:blipFill>
          <a:blip r:embed="rId4">
            <a:extLst>
              <a:ext uri="{28A0092B-C50C-407E-A947-70E740481C1C}">
                <a14:useLocalDpi xmlns:a14="http://schemas.microsoft.com/office/drawing/2010/main" val="0"/>
              </a:ext>
            </a:extLst>
          </a:blip>
          <a:stretch>
            <a:fillRect/>
          </a:stretch>
        </p:blipFill>
        <p:spPr>
          <a:xfrm>
            <a:off x="1494993" y="1238183"/>
            <a:ext cx="8748233" cy="2240974"/>
          </a:xfrm>
          <a:prstGeom prst="rect">
            <a:avLst/>
          </a:prstGeom>
        </p:spPr>
      </p:pic>
      <p:pic>
        <p:nvPicPr>
          <p:cNvPr id="10" name="図 9" descr="レゴ, おもちゃ, ケーキ, 誕生日 が含まれている画像&#10;&#10;自動的に生成された説明">
            <a:extLst>
              <a:ext uri="{FF2B5EF4-FFF2-40B4-BE49-F238E27FC236}">
                <a16:creationId xmlns:a16="http://schemas.microsoft.com/office/drawing/2014/main" id="{A70B8010-81AA-4251-8705-2E0C5213D3E8}"/>
              </a:ext>
            </a:extLst>
          </p:cNvPr>
          <p:cNvPicPr/>
          <p:nvPr/>
        </p:nvPicPr>
        <p:blipFill>
          <a:blip r:embed="rId5">
            <a:extLst>
              <a:ext uri="{28A0092B-C50C-407E-A947-70E740481C1C}">
                <a14:useLocalDpi xmlns:a14="http://schemas.microsoft.com/office/drawing/2010/main" val="0"/>
              </a:ext>
            </a:extLst>
          </a:blip>
          <a:stretch>
            <a:fillRect/>
          </a:stretch>
        </p:blipFill>
        <p:spPr>
          <a:xfrm>
            <a:off x="6643991" y="3708400"/>
            <a:ext cx="5052990" cy="2874227"/>
          </a:xfrm>
          <a:prstGeom prst="rect">
            <a:avLst/>
          </a:prstGeom>
        </p:spPr>
      </p:pic>
    </p:spTree>
    <p:extLst>
      <p:ext uri="{BB962C8B-B14F-4D97-AF65-F5344CB8AC3E}">
        <p14:creationId xmlns:p14="http://schemas.microsoft.com/office/powerpoint/2010/main" val="2630570240"/>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4.</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カエルの成長</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（せいちょう）</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4.</a:t>
            </a:r>
            <a:r>
              <a:rPr lang="ja-JP" altLang="en-US" sz="3200" dirty="0">
                <a:latin typeface="HGP創英角ﾎﾟｯﾌﾟ体" panose="040B0A00000000000000" pitchFamily="50" charset="-128"/>
                <a:ea typeface="HGP創英角ﾎﾟｯﾌﾟ体" panose="040B0A00000000000000" pitchFamily="50" charset="-128"/>
              </a:rPr>
              <a:t>カエルの成長」</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オタマジャクシ</a:t>
            </a:r>
          </a:p>
        </p:txBody>
      </p:sp>
      <p:pic>
        <p:nvPicPr>
          <p:cNvPr id="10" name="図 9">
            <a:extLst>
              <a:ext uri="{FF2B5EF4-FFF2-40B4-BE49-F238E27FC236}">
                <a16:creationId xmlns:a16="http://schemas.microsoft.com/office/drawing/2014/main" id="{BC8DEBFE-F2AB-434B-BE51-4CE5235AF31E}"/>
              </a:ext>
            </a:extLst>
          </p:cNvPr>
          <p:cNvPicPr/>
          <p:nvPr/>
        </p:nvPicPr>
        <p:blipFill>
          <a:blip r:embed="rId4">
            <a:extLst>
              <a:ext uri="{28A0092B-C50C-407E-A947-70E740481C1C}">
                <a14:useLocalDpi xmlns:a14="http://schemas.microsoft.com/office/drawing/2010/main" val="0"/>
              </a:ext>
            </a:extLst>
          </a:blip>
          <a:stretch>
            <a:fillRect/>
          </a:stretch>
        </p:blipFill>
        <p:spPr>
          <a:xfrm>
            <a:off x="3119789" y="1606398"/>
            <a:ext cx="5952422" cy="1788547"/>
          </a:xfrm>
          <a:prstGeom prst="rect">
            <a:avLst/>
          </a:prstGeom>
        </p:spPr>
      </p:pic>
      <p:pic>
        <p:nvPicPr>
          <p:cNvPr id="11" name="図 10" descr="レゴ, おもちゃ, ケーキ, 室内 が含まれている画像&#10;&#10;自動的に生成された説明">
            <a:extLst>
              <a:ext uri="{FF2B5EF4-FFF2-40B4-BE49-F238E27FC236}">
                <a16:creationId xmlns:a16="http://schemas.microsoft.com/office/drawing/2014/main" id="{4EB1F306-FE2C-4554-BAD5-929D8682A429}"/>
              </a:ext>
            </a:extLst>
          </p:cNvPr>
          <p:cNvPicPr/>
          <p:nvPr/>
        </p:nvPicPr>
        <p:blipFill>
          <a:blip r:embed="rId5">
            <a:extLst>
              <a:ext uri="{28A0092B-C50C-407E-A947-70E740481C1C}">
                <a14:useLocalDpi xmlns:a14="http://schemas.microsoft.com/office/drawing/2010/main" val="0"/>
              </a:ext>
            </a:extLst>
          </a:blip>
          <a:stretch>
            <a:fillRect/>
          </a:stretch>
        </p:blipFill>
        <p:spPr>
          <a:xfrm>
            <a:off x="2986394" y="3650932"/>
            <a:ext cx="3834978" cy="2503128"/>
          </a:xfrm>
          <a:prstGeom prst="rect">
            <a:avLst/>
          </a:prstGeom>
        </p:spPr>
      </p:pic>
      <p:pic>
        <p:nvPicPr>
          <p:cNvPr id="12" name="図 11" descr="レゴ, おもちゃ が含まれている画像&#10;&#10;自動的に生成された説明">
            <a:extLst>
              <a:ext uri="{FF2B5EF4-FFF2-40B4-BE49-F238E27FC236}">
                <a16:creationId xmlns:a16="http://schemas.microsoft.com/office/drawing/2014/main" id="{549BAF11-5ECC-4007-BC4C-2DF88B6DB903}"/>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7891559" y="3688038"/>
            <a:ext cx="3738798" cy="2340926"/>
          </a:xfrm>
          <a:prstGeom prst="rect">
            <a:avLst/>
          </a:prstGeom>
        </p:spPr>
      </p:pic>
      <p:sp>
        <p:nvSpPr>
          <p:cNvPr id="15" name="矢印: 右 14">
            <a:extLst>
              <a:ext uri="{FF2B5EF4-FFF2-40B4-BE49-F238E27FC236}">
                <a16:creationId xmlns:a16="http://schemas.microsoft.com/office/drawing/2014/main" id="{C724CB11-D397-4CD5-9626-CBE8D353A280}"/>
              </a:ext>
            </a:extLst>
          </p:cNvPr>
          <p:cNvSpPr/>
          <p:nvPr/>
        </p:nvSpPr>
        <p:spPr>
          <a:xfrm>
            <a:off x="6968918" y="4900448"/>
            <a:ext cx="860632" cy="702308"/>
          </a:xfrm>
          <a:prstGeom prst="rightArrow">
            <a:avLst/>
          </a:prstGeom>
          <a:solidFill>
            <a:srgbClr val="FF00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endParaRPr lang="ja-JP" altLang="en-US"/>
          </a:p>
        </p:txBody>
      </p:sp>
    </p:spTree>
    <p:extLst>
      <p:ext uri="{BB962C8B-B14F-4D97-AF65-F5344CB8AC3E}">
        <p14:creationId xmlns:p14="http://schemas.microsoft.com/office/powerpoint/2010/main" val="975937819"/>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7" name="click.wav"/>
          </p:stSnd>
        </p:sndAc>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5. </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植物</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（しょくぶつ）</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と受粉</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（じゅふん）</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をたすける生きものたち</a:t>
            </a: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8882646" cy="573086"/>
          </a:xfrm>
        </p:spPr>
        <p:txBody>
          <a:bodyPr anchor="ctr" anchorCtr="0">
            <a:normAutofit fontScale="90000"/>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5. </a:t>
            </a:r>
            <a:r>
              <a:rPr lang="ja-JP" altLang="en-US" sz="3200" dirty="0">
                <a:latin typeface="HGP創英角ﾎﾟｯﾌﾟ体" panose="040B0A00000000000000" pitchFamily="50" charset="-128"/>
                <a:ea typeface="HGP創英角ﾎﾟｯﾌﾟ体" panose="040B0A00000000000000" pitchFamily="50" charset="-128"/>
              </a:rPr>
              <a:t>植物と受粉を助ける生き物たち」</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花とミツバチ　</a:t>
            </a:r>
          </a:p>
        </p:txBody>
      </p:sp>
      <p:pic>
        <p:nvPicPr>
          <p:cNvPr id="6" name="図 5" descr="クリップアート が含まれている画像&#10;&#10;自動的に生成された説明">
            <a:extLst>
              <a:ext uri="{FF2B5EF4-FFF2-40B4-BE49-F238E27FC236}">
                <a16:creationId xmlns:a16="http://schemas.microsoft.com/office/drawing/2014/main" id="{5A59A312-A8EE-48E3-BD67-76DF9DA8CCB1}"/>
              </a:ext>
            </a:extLst>
          </p:cNvPr>
          <p:cNvPicPr/>
          <p:nvPr/>
        </p:nvPicPr>
        <p:blipFill>
          <a:blip r:embed="rId4">
            <a:extLst>
              <a:ext uri="{28A0092B-C50C-407E-A947-70E740481C1C}">
                <a14:useLocalDpi xmlns:a14="http://schemas.microsoft.com/office/drawing/2010/main" val="0"/>
              </a:ext>
            </a:extLst>
          </a:blip>
          <a:stretch>
            <a:fillRect/>
          </a:stretch>
        </p:blipFill>
        <p:spPr>
          <a:xfrm>
            <a:off x="1169404" y="1611771"/>
            <a:ext cx="7179400" cy="1809556"/>
          </a:xfrm>
          <a:prstGeom prst="rect">
            <a:avLst/>
          </a:prstGeom>
        </p:spPr>
      </p:pic>
      <p:pic>
        <p:nvPicPr>
          <p:cNvPr id="7" name="図 6" descr="レゴ, おもちゃ, 室内, テーブル が含まれている画像&#10;&#10;自動的に生成された説明">
            <a:extLst>
              <a:ext uri="{FF2B5EF4-FFF2-40B4-BE49-F238E27FC236}">
                <a16:creationId xmlns:a16="http://schemas.microsoft.com/office/drawing/2014/main" id="{0C85C1F2-7DC6-4FBC-B5AB-D4583692FF82}"/>
              </a:ext>
            </a:extLst>
          </p:cNvPr>
          <p:cNvPicPr/>
          <p:nvPr/>
        </p:nvPicPr>
        <p:blipFill>
          <a:blip r:embed="rId5">
            <a:extLst>
              <a:ext uri="{28A0092B-C50C-407E-A947-70E740481C1C}">
                <a14:useLocalDpi xmlns:a14="http://schemas.microsoft.com/office/drawing/2010/main" val="0"/>
              </a:ext>
            </a:extLst>
          </a:blip>
          <a:stretch>
            <a:fillRect/>
          </a:stretch>
        </p:blipFill>
        <p:spPr>
          <a:xfrm>
            <a:off x="8658909" y="1755504"/>
            <a:ext cx="3140741" cy="4493963"/>
          </a:xfrm>
          <a:prstGeom prst="rect">
            <a:avLst/>
          </a:prstGeom>
        </p:spPr>
      </p:pic>
    </p:spTree>
    <p:extLst>
      <p:ext uri="{BB962C8B-B14F-4D97-AF65-F5344CB8AC3E}">
        <p14:creationId xmlns:p14="http://schemas.microsoft.com/office/powerpoint/2010/main" val="2020046069"/>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6. </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洪水</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（こうずい）</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を防</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（ふせ）</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ごう</a:t>
            </a: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6. </a:t>
            </a:r>
            <a:r>
              <a:rPr lang="ja-JP" altLang="en-US" sz="3200" dirty="0">
                <a:latin typeface="HGP創英角ﾎﾟｯﾌﾟ体" panose="040B0A00000000000000" pitchFamily="50" charset="-128"/>
                <a:ea typeface="HGP創英角ﾎﾟｯﾌﾟ体" panose="040B0A00000000000000" pitchFamily="50" charset="-128"/>
              </a:rPr>
              <a:t>洪水を防ごう」</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水門　</a:t>
            </a:r>
          </a:p>
        </p:txBody>
      </p:sp>
      <p:pic>
        <p:nvPicPr>
          <p:cNvPr id="6" name="図 5" descr="スクリーンショット が含まれている画像&#10;&#10;自動的に生成された説明">
            <a:extLst>
              <a:ext uri="{FF2B5EF4-FFF2-40B4-BE49-F238E27FC236}">
                <a16:creationId xmlns:a16="http://schemas.microsoft.com/office/drawing/2014/main" id="{48716449-8674-483C-A1B4-8BDF303588DA}"/>
              </a:ext>
            </a:extLst>
          </p:cNvPr>
          <p:cNvPicPr/>
          <p:nvPr/>
        </p:nvPicPr>
        <p:blipFill>
          <a:blip r:embed="rId4">
            <a:extLst>
              <a:ext uri="{28A0092B-C50C-407E-A947-70E740481C1C}">
                <a14:useLocalDpi xmlns:a14="http://schemas.microsoft.com/office/drawing/2010/main" val="0"/>
              </a:ext>
            </a:extLst>
          </a:blip>
          <a:stretch>
            <a:fillRect/>
          </a:stretch>
        </p:blipFill>
        <p:spPr>
          <a:xfrm>
            <a:off x="853174" y="1525905"/>
            <a:ext cx="9777730" cy="1903095"/>
          </a:xfrm>
          <a:prstGeom prst="rect">
            <a:avLst/>
          </a:prstGeom>
        </p:spPr>
      </p:pic>
      <p:pic>
        <p:nvPicPr>
          <p:cNvPr id="7" name="図 6" descr="ケーキ, レゴ, おもちゃ, 誕生日 が含まれている画像&#10;&#10;自動的に生成された説明">
            <a:extLst>
              <a:ext uri="{FF2B5EF4-FFF2-40B4-BE49-F238E27FC236}">
                <a16:creationId xmlns:a16="http://schemas.microsoft.com/office/drawing/2014/main" id="{3225E040-EC7D-4485-8CDF-8B44A90B8E84}"/>
              </a:ext>
            </a:extLst>
          </p:cNvPr>
          <p:cNvPicPr/>
          <p:nvPr/>
        </p:nvPicPr>
        <p:blipFill>
          <a:blip r:embed="rId5">
            <a:extLst>
              <a:ext uri="{28A0092B-C50C-407E-A947-70E740481C1C}">
                <a14:useLocalDpi xmlns:a14="http://schemas.microsoft.com/office/drawing/2010/main" val="0"/>
              </a:ext>
            </a:extLst>
          </a:blip>
          <a:stretch>
            <a:fillRect/>
          </a:stretch>
        </p:blipFill>
        <p:spPr>
          <a:xfrm>
            <a:off x="4396616" y="3550596"/>
            <a:ext cx="6830685" cy="3180944"/>
          </a:xfrm>
          <a:prstGeom prst="rect">
            <a:avLst/>
          </a:prstGeom>
        </p:spPr>
      </p:pic>
    </p:spTree>
    <p:extLst>
      <p:ext uri="{BB962C8B-B14F-4D97-AF65-F5344CB8AC3E}">
        <p14:creationId xmlns:p14="http://schemas.microsoft.com/office/powerpoint/2010/main" val="3900691377"/>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7. </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防災</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（ぼうさい）</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と救助</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（きゅうじょ）</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7. </a:t>
            </a:r>
            <a:r>
              <a:rPr lang="ja-JP" altLang="en-US" sz="3200" dirty="0">
                <a:latin typeface="HGP創英角ﾎﾟｯﾌﾟ体" panose="040B0A00000000000000" pitchFamily="50" charset="-128"/>
                <a:ea typeface="HGP創英角ﾎﾟｯﾌﾟ体" panose="040B0A00000000000000" pitchFamily="50" charset="-128"/>
              </a:rPr>
              <a:t>防災と救助」</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ヘリコプター</a:t>
            </a:r>
          </a:p>
        </p:txBody>
      </p:sp>
      <p:pic>
        <p:nvPicPr>
          <p:cNvPr id="6" name="図 5">
            <a:extLst>
              <a:ext uri="{FF2B5EF4-FFF2-40B4-BE49-F238E27FC236}">
                <a16:creationId xmlns:a16="http://schemas.microsoft.com/office/drawing/2014/main" id="{CF31B183-51A2-49D5-A6D9-1F2DCFA5697D}"/>
              </a:ext>
            </a:extLst>
          </p:cNvPr>
          <p:cNvPicPr/>
          <p:nvPr/>
        </p:nvPicPr>
        <p:blipFill>
          <a:blip r:embed="rId4">
            <a:extLst>
              <a:ext uri="{28A0092B-C50C-407E-A947-70E740481C1C}">
                <a14:useLocalDpi xmlns:a14="http://schemas.microsoft.com/office/drawing/2010/main" val="0"/>
              </a:ext>
            </a:extLst>
          </a:blip>
          <a:stretch>
            <a:fillRect/>
          </a:stretch>
        </p:blipFill>
        <p:spPr>
          <a:xfrm>
            <a:off x="1139041" y="1296688"/>
            <a:ext cx="9777730" cy="1856740"/>
          </a:xfrm>
          <a:prstGeom prst="rect">
            <a:avLst/>
          </a:prstGeom>
        </p:spPr>
      </p:pic>
      <p:pic>
        <p:nvPicPr>
          <p:cNvPr id="7" name="図 6" descr="室内, テーブル, ケーキ, レゴ が含まれている画像&#10;&#10;自動的に生成された説明">
            <a:extLst>
              <a:ext uri="{FF2B5EF4-FFF2-40B4-BE49-F238E27FC236}">
                <a16:creationId xmlns:a16="http://schemas.microsoft.com/office/drawing/2014/main" id="{0567E541-87F3-4CCD-9B6A-420EECD08868}"/>
              </a:ext>
            </a:extLst>
          </p:cNvPr>
          <p:cNvPicPr/>
          <p:nvPr/>
        </p:nvPicPr>
        <p:blipFill>
          <a:blip r:embed="rId5">
            <a:extLst>
              <a:ext uri="{28A0092B-C50C-407E-A947-70E740481C1C}">
                <a14:useLocalDpi xmlns:a14="http://schemas.microsoft.com/office/drawing/2010/main" val="0"/>
              </a:ext>
            </a:extLst>
          </a:blip>
          <a:stretch>
            <a:fillRect/>
          </a:stretch>
        </p:blipFill>
        <p:spPr>
          <a:xfrm>
            <a:off x="6239638" y="3241199"/>
            <a:ext cx="5628107" cy="3475400"/>
          </a:xfrm>
          <a:prstGeom prst="rect">
            <a:avLst/>
          </a:prstGeom>
        </p:spPr>
      </p:pic>
    </p:spTree>
    <p:extLst>
      <p:ext uri="{BB962C8B-B14F-4D97-AF65-F5344CB8AC3E}">
        <p14:creationId xmlns:p14="http://schemas.microsoft.com/office/powerpoint/2010/main" val="1225614105"/>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8.</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リサイクル・ゴミの分別</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（ぶんべつ）</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8.</a:t>
            </a:r>
            <a:r>
              <a:rPr lang="ja-JP" altLang="en-US" sz="3200" dirty="0">
                <a:latin typeface="HGP創英角ﾎﾟｯﾌﾟ体" panose="040B0A00000000000000" pitchFamily="50" charset="-128"/>
                <a:ea typeface="HGP創英角ﾎﾟｯﾌﾟ体" panose="040B0A00000000000000" pitchFamily="50" charset="-128"/>
              </a:rPr>
              <a:t>リサイクル・ゴミの分別」</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リサイクルカー　</a:t>
            </a:r>
          </a:p>
        </p:txBody>
      </p:sp>
      <p:pic>
        <p:nvPicPr>
          <p:cNvPr id="6" name="図 5" descr="レゴ, おもちゃ, ケーキ, 座っている が含まれている画像&#10;&#10;自動的に生成された説明">
            <a:extLst>
              <a:ext uri="{FF2B5EF4-FFF2-40B4-BE49-F238E27FC236}">
                <a16:creationId xmlns:a16="http://schemas.microsoft.com/office/drawing/2014/main" id="{7F01BF12-9E06-44F0-B988-C1800D1A7D1C}"/>
              </a:ext>
            </a:extLst>
          </p:cNvPr>
          <p:cNvPicPr/>
          <p:nvPr/>
        </p:nvPicPr>
        <p:blipFill>
          <a:blip r:embed="rId4">
            <a:extLst>
              <a:ext uri="{28A0092B-C50C-407E-A947-70E740481C1C}">
                <a14:useLocalDpi xmlns:a14="http://schemas.microsoft.com/office/drawing/2010/main" val="0"/>
              </a:ext>
            </a:extLst>
          </a:blip>
          <a:stretch>
            <a:fillRect/>
          </a:stretch>
        </p:blipFill>
        <p:spPr>
          <a:xfrm>
            <a:off x="7461116" y="3336355"/>
            <a:ext cx="4248920" cy="3521646"/>
          </a:xfrm>
          <a:prstGeom prst="rect">
            <a:avLst/>
          </a:prstGeom>
        </p:spPr>
      </p:pic>
      <p:pic>
        <p:nvPicPr>
          <p:cNvPr id="7" name="図 6">
            <a:extLst>
              <a:ext uri="{FF2B5EF4-FFF2-40B4-BE49-F238E27FC236}">
                <a16:creationId xmlns:a16="http://schemas.microsoft.com/office/drawing/2014/main" id="{57F17CBC-F8DC-4EF4-8071-2BEDB2A029A4}"/>
              </a:ext>
            </a:extLst>
          </p:cNvPr>
          <p:cNvPicPr/>
          <p:nvPr/>
        </p:nvPicPr>
        <p:blipFill>
          <a:blip r:embed="rId5">
            <a:extLst>
              <a:ext uri="{28A0092B-C50C-407E-A947-70E740481C1C}">
                <a14:useLocalDpi xmlns:a14="http://schemas.microsoft.com/office/drawing/2010/main" val="0"/>
              </a:ext>
            </a:extLst>
          </a:blip>
          <a:stretch>
            <a:fillRect/>
          </a:stretch>
        </p:blipFill>
        <p:spPr>
          <a:xfrm>
            <a:off x="1197408" y="1676089"/>
            <a:ext cx="9483563" cy="1834138"/>
          </a:xfrm>
          <a:prstGeom prst="rect">
            <a:avLst/>
          </a:prstGeom>
        </p:spPr>
      </p:pic>
    </p:spTree>
    <p:extLst>
      <p:ext uri="{BB962C8B-B14F-4D97-AF65-F5344CB8AC3E}">
        <p14:creationId xmlns:p14="http://schemas.microsoft.com/office/powerpoint/2010/main" val="2040906747"/>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17.</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月面基地</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（げつめんきち）</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9499600" cy="573086"/>
          </a:xfrm>
        </p:spPr>
        <p:txBody>
          <a:bodyPr anchor="ctr" anchorCtr="0">
            <a:normAutofit fontScale="90000"/>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a:t>
            </a:r>
            <a:r>
              <a:rPr lang="ja-JP" altLang="en-US" sz="3200" dirty="0">
                <a:latin typeface="HGP創英角ﾎﾟｯﾌﾟ体" panose="040B0A00000000000000" pitchFamily="50" charset="-128"/>
                <a:ea typeface="HGP創英角ﾎﾟｯﾌﾟ体" panose="040B0A00000000000000" pitchFamily="50" charset="-128"/>
              </a:rPr>
              <a:t>プログラミング的思考「</a:t>
            </a:r>
            <a:r>
              <a:rPr lang="en-US" altLang="ja-JP" sz="3200" dirty="0">
                <a:latin typeface="HGP創英角ﾎﾟｯﾌﾟ体" panose="040B0A00000000000000" pitchFamily="50" charset="-128"/>
                <a:ea typeface="HGP創英角ﾎﾟｯﾌﾟ体" panose="040B0A00000000000000" pitchFamily="50" charset="-128"/>
              </a:rPr>
              <a:t>17.</a:t>
            </a:r>
            <a:r>
              <a:rPr lang="ja-JP" altLang="en-US" sz="3200" dirty="0">
                <a:latin typeface="HGP創英角ﾎﾟｯﾌﾟ体" panose="040B0A00000000000000" pitchFamily="50" charset="-128"/>
                <a:ea typeface="HGP創英角ﾎﾟｯﾌﾟ体" panose="040B0A00000000000000" pitchFamily="50" charset="-128"/>
              </a:rPr>
              <a:t>月面基地」</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794120"/>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600" dirty="0">
                <a:solidFill>
                  <a:srgbClr val="0066FF"/>
                </a:solidFill>
                <a:latin typeface="HGP創英角ﾎﾟｯﾌﾟ体" panose="040B0A00000000000000" pitchFamily="50" charset="-128"/>
                <a:ea typeface="HGP創英角ﾎﾟｯﾌﾟ体" panose="040B0A00000000000000" pitchFamily="50" charset="-128"/>
              </a:rPr>
              <a:t>げつ めん　たん　さ　　き</a:t>
            </a:r>
            <a:endParaRPr lang="en-US" altLang="ja-JP" sz="1600" dirty="0">
              <a:solidFill>
                <a:srgbClr val="0066FF"/>
              </a:solidFill>
              <a:latin typeface="HGP創英角ﾎﾟｯﾌﾟ体" panose="040B0A00000000000000" pitchFamily="50" charset="-128"/>
              <a:ea typeface="HGP創英角ﾎﾟｯﾌﾟ体" panose="040B0A00000000000000" pitchFamily="50" charset="-128"/>
            </a:endParaRPr>
          </a:p>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月面探査機 ルナ　</a:t>
            </a:r>
          </a:p>
        </p:txBody>
      </p:sp>
      <p:sp>
        <p:nvSpPr>
          <p:cNvPr id="3" name="Rectangle 2">
            <a:extLst>
              <a:ext uri="{FF2B5EF4-FFF2-40B4-BE49-F238E27FC236}">
                <a16:creationId xmlns:a16="http://schemas.microsoft.com/office/drawing/2014/main" id="{EF2CE30D-44AE-4DEC-A33C-27632A38D79E}"/>
              </a:ext>
            </a:extLst>
          </p:cNvPr>
          <p:cNvSpPr>
            <a:spLocks noChangeArrowheads="1"/>
          </p:cNvSpPr>
          <p:nvPr/>
        </p:nvSpPr>
        <p:spPr bwMode="auto">
          <a:xfrm>
            <a:off x="374986" y="1614839"/>
            <a:ext cx="495649"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sz="1100" b="0" i="0" u="none" strike="noStrike" cap="none" normalizeH="0" baseline="0" dirty="0">
                <a:ln>
                  <a:noFill/>
                </a:ln>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kumimoji="0" lang="ja-JP" altLang="en-US" sz="800" b="0" i="0" u="none" strike="noStrike" cap="none" normalizeH="0" baseline="0" dirty="0">
                <a:ln>
                  <a:noFill/>
                </a:ln>
                <a:solidFill>
                  <a:schemeClr val="tx1"/>
                </a:solidFill>
                <a:effectLst/>
              </a:rPr>
              <a:t> </a:t>
            </a:r>
            <a:endParaRPr kumimoji="0" lang="ja-JP" altLang="en-US" sz="1800" b="0" i="0" u="none" strike="noStrike" cap="none" normalizeH="0" baseline="0" dirty="0">
              <a:ln>
                <a:noFill/>
              </a:ln>
              <a:solidFill>
                <a:schemeClr val="tx1"/>
              </a:solidFill>
              <a:effectLst/>
              <a:latin typeface="Arial" panose="020B0604020202020204" pitchFamily="34" charset="0"/>
            </a:endParaRPr>
          </a:p>
        </p:txBody>
      </p:sp>
      <p:pic>
        <p:nvPicPr>
          <p:cNvPr id="8" name="図 7">
            <a:extLst>
              <a:ext uri="{FF2B5EF4-FFF2-40B4-BE49-F238E27FC236}">
                <a16:creationId xmlns:a16="http://schemas.microsoft.com/office/drawing/2014/main" id="{6AD53B40-5ABD-4428-9478-586735BD71DD}"/>
              </a:ext>
            </a:extLst>
          </p:cNvPr>
          <p:cNvPicPr/>
          <p:nvPr/>
        </p:nvPicPr>
        <p:blipFill>
          <a:blip r:embed="rId4">
            <a:extLst>
              <a:ext uri="{28A0092B-C50C-407E-A947-70E740481C1C}">
                <a14:useLocalDpi xmlns:a14="http://schemas.microsoft.com/office/drawing/2010/main" val="0"/>
              </a:ext>
            </a:extLst>
          </a:blip>
          <a:stretch>
            <a:fillRect/>
          </a:stretch>
        </p:blipFill>
        <p:spPr>
          <a:xfrm>
            <a:off x="2024258" y="1822592"/>
            <a:ext cx="7198076" cy="1846696"/>
          </a:xfrm>
          <a:prstGeom prst="rect">
            <a:avLst/>
          </a:prstGeom>
        </p:spPr>
      </p:pic>
      <p:pic>
        <p:nvPicPr>
          <p:cNvPr id="10" name="図 9" descr="レゴ, おもちゃ, ケーキ, テーブル が含まれている画像&#10;&#10;自動的に生成された説明">
            <a:extLst>
              <a:ext uri="{FF2B5EF4-FFF2-40B4-BE49-F238E27FC236}">
                <a16:creationId xmlns:a16="http://schemas.microsoft.com/office/drawing/2014/main" id="{60B0BB78-C632-44FE-856B-649C735C6BC5}"/>
              </a:ext>
            </a:extLst>
          </p:cNvPr>
          <p:cNvPicPr/>
          <p:nvPr/>
        </p:nvPicPr>
        <p:blipFill>
          <a:blip r:embed="rId5">
            <a:extLst>
              <a:ext uri="{28A0092B-C50C-407E-A947-70E740481C1C}">
                <a14:useLocalDpi xmlns:a14="http://schemas.microsoft.com/office/drawing/2010/main" val="0"/>
              </a:ext>
            </a:extLst>
          </a:blip>
          <a:stretch>
            <a:fillRect/>
          </a:stretch>
        </p:blipFill>
        <p:spPr>
          <a:xfrm>
            <a:off x="6528556" y="3429000"/>
            <a:ext cx="5395389" cy="3331723"/>
          </a:xfrm>
          <a:prstGeom prst="rect">
            <a:avLst/>
          </a:prstGeom>
        </p:spPr>
      </p:pic>
    </p:spTree>
    <p:extLst>
      <p:ext uri="{BB962C8B-B14F-4D97-AF65-F5344CB8AC3E}">
        <p14:creationId xmlns:p14="http://schemas.microsoft.com/office/powerpoint/2010/main" val="818283835"/>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18.</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物（もの）をつかむ</a:t>
            </a: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9245600" cy="573086"/>
          </a:xfrm>
        </p:spPr>
        <p:txBody>
          <a:bodyPr anchor="ctr" anchorCtr="0">
            <a:normAutofit fontScale="90000"/>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a:t>
            </a:r>
            <a:r>
              <a:rPr lang="ja-JP" altLang="en-US" sz="3200" dirty="0">
                <a:latin typeface="HGP創英角ﾎﾟｯﾌﾟ体" panose="040B0A00000000000000" pitchFamily="50" charset="-128"/>
                <a:ea typeface="HGP創英角ﾎﾟｯﾌﾟ体" panose="040B0A00000000000000" pitchFamily="50" charset="-128"/>
              </a:rPr>
              <a:t>プログラミング的思考「</a:t>
            </a:r>
            <a:r>
              <a:rPr lang="en-US" altLang="ja-JP" sz="3200" dirty="0">
                <a:latin typeface="HGP創英角ﾎﾟｯﾌﾟ体" panose="040B0A00000000000000" pitchFamily="50" charset="-128"/>
                <a:ea typeface="HGP創英角ﾎﾟｯﾌﾟ体" panose="040B0A00000000000000" pitchFamily="50" charset="-128"/>
              </a:rPr>
              <a:t>18.</a:t>
            </a:r>
            <a:r>
              <a:rPr lang="ja-JP" altLang="en-US" sz="3200" dirty="0">
                <a:latin typeface="HGP創英角ﾎﾟｯﾌﾟ体" panose="040B0A00000000000000" pitchFamily="50" charset="-128"/>
                <a:ea typeface="HGP創英角ﾎﾟｯﾌﾟ体" panose="040B0A00000000000000" pitchFamily="50" charset="-128"/>
              </a:rPr>
              <a:t>物をつかむ」</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ロボット・アーム　</a:t>
            </a:r>
          </a:p>
        </p:txBody>
      </p:sp>
      <p:pic>
        <p:nvPicPr>
          <p:cNvPr id="6" name="図 5">
            <a:extLst>
              <a:ext uri="{FF2B5EF4-FFF2-40B4-BE49-F238E27FC236}">
                <a16:creationId xmlns:a16="http://schemas.microsoft.com/office/drawing/2014/main" id="{D9B8F1B5-E59A-4CC3-8709-1717C9D5886A}"/>
              </a:ext>
            </a:extLst>
          </p:cNvPr>
          <p:cNvPicPr/>
          <p:nvPr/>
        </p:nvPicPr>
        <p:blipFill>
          <a:blip r:embed="rId4">
            <a:extLst>
              <a:ext uri="{28A0092B-C50C-407E-A947-70E740481C1C}">
                <a14:useLocalDpi xmlns:a14="http://schemas.microsoft.com/office/drawing/2010/main" val="0"/>
              </a:ext>
            </a:extLst>
          </a:blip>
          <a:stretch>
            <a:fillRect/>
          </a:stretch>
        </p:blipFill>
        <p:spPr>
          <a:xfrm>
            <a:off x="2117840" y="1878997"/>
            <a:ext cx="7956320" cy="1744417"/>
          </a:xfrm>
          <a:prstGeom prst="rect">
            <a:avLst/>
          </a:prstGeom>
        </p:spPr>
      </p:pic>
      <p:pic>
        <p:nvPicPr>
          <p:cNvPr id="8" name="図 7" descr="レゴ, ケーキ, おもちゃ, 室内 が含まれている画像&#10;&#10;自動的に生成された説明">
            <a:extLst>
              <a:ext uri="{FF2B5EF4-FFF2-40B4-BE49-F238E27FC236}">
                <a16:creationId xmlns:a16="http://schemas.microsoft.com/office/drawing/2014/main" id="{7AF21DFC-736E-4E16-A2F0-1EB4401F9F23}"/>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5892800" y="3606530"/>
            <a:ext cx="5430196" cy="3249216"/>
          </a:xfrm>
          <a:prstGeom prst="rect">
            <a:avLst/>
          </a:prstGeom>
        </p:spPr>
      </p:pic>
    </p:spTree>
    <p:extLst>
      <p:ext uri="{BB962C8B-B14F-4D97-AF65-F5344CB8AC3E}">
        <p14:creationId xmlns:p14="http://schemas.microsoft.com/office/powerpoint/2010/main" val="1029487448"/>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19.</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メッセージの送信</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（そうしん）</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10299940" cy="573086"/>
          </a:xfrm>
        </p:spPr>
        <p:txBody>
          <a:bodyPr anchor="ctr" anchorCtr="0">
            <a:normAutofit fontScale="90000"/>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a:t>
            </a:r>
            <a:r>
              <a:rPr lang="ja-JP" altLang="en-US" sz="3200" dirty="0">
                <a:latin typeface="HGP創英角ﾎﾟｯﾌﾟ体" panose="040B0A00000000000000" pitchFamily="50" charset="-128"/>
                <a:ea typeface="HGP創英角ﾎﾟｯﾌﾟ体" panose="040B0A00000000000000" pitchFamily="50" charset="-128"/>
              </a:rPr>
              <a:t>プログラミング的思考「</a:t>
            </a:r>
            <a:r>
              <a:rPr lang="en-US" altLang="ja-JP" sz="3200" dirty="0">
                <a:latin typeface="HGP創英角ﾎﾟｯﾌﾟ体" panose="040B0A00000000000000" pitchFamily="50" charset="-128"/>
                <a:ea typeface="HGP創英角ﾎﾟｯﾌﾟ体" panose="040B0A00000000000000" pitchFamily="50" charset="-128"/>
              </a:rPr>
              <a:t>19.</a:t>
            </a:r>
            <a:r>
              <a:rPr lang="ja-JP" altLang="en-US" sz="3200" dirty="0">
                <a:latin typeface="HGP創英角ﾎﾟｯﾌﾟ体" panose="040B0A00000000000000" pitchFamily="50" charset="-128"/>
                <a:ea typeface="HGP創英角ﾎﾟｯﾌﾟ体" panose="040B0A00000000000000" pitchFamily="50" charset="-128"/>
              </a:rPr>
              <a:t>メッセージの送信」</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コントローラー　</a:t>
            </a:r>
          </a:p>
        </p:txBody>
      </p:sp>
      <p:pic>
        <p:nvPicPr>
          <p:cNvPr id="10" name="図 9">
            <a:extLst>
              <a:ext uri="{FF2B5EF4-FFF2-40B4-BE49-F238E27FC236}">
                <a16:creationId xmlns:a16="http://schemas.microsoft.com/office/drawing/2014/main" id="{59146839-F595-47E3-977D-562552315E9A}"/>
              </a:ext>
            </a:extLst>
          </p:cNvPr>
          <p:cNvPicPr/>
          <p:nvPr/>
        </p:nvPicPr>
        <p:blipFill>
          <a:blip r:embed="rId4">
            <a:extLst>
              <a:ext uri="{28A0092B-C50C-407E-A947-70E740481C1C}">
                <a14:useLocalDpi xmlns:a14="http://schemas.microsoft.com/office/drawing/2010/main" val="0"/>
              </a:ext>
            </a:extLst>
          </a:blip>
          <a:stretch>
            <a:fillRect/>
          </a:stretch>
        </p:blipFill>
        <p:spPr>
          <a:xfrm>
            <a:off x="642117" y="1344681"/>
            <a:ext cx="11133931" cy="1919768"/>
          </a:xfrm>
          <a:prstGeom prst="rect">
            <a:avLst/>
          </a:prstGeom>
        </p:spPr>
      </p:pic>
      <p:pic>
        <p:nvPicPr>
          <p:cNvPr id="11" name="図 10" descr="レゴ, おもちゃ, テーブル, 室内 が含まれている画像&#10;&#10;自動的に生成された説明">
            <a:extLst>
              <a:ext uri="{FF2B5EF4-FFF2-40B4-BE49-F238E27FC236}">
                <a16:creationId xmlns:a16="http://schemas.microsoft.com/office/drawing/2014/main" id="{3EE198DA-AF49-4854-861D-DDC6527F906C}"/>
              </a:ext>
            </a:extLst>
          </p:cNvPr>
          <p:cNvPicPr/>
          <p:nvPr/>
        </p:nvPicPr>
        <p:blipFill>
          <a:blip r:embed="rId5">
            <a:extLst>
              <a:ext uri="{28A0092B-C50C-407E-A947-70E740481C1C}">
                <a14:useLocalDpi xmlns:a14="http://schemas.microsoft.com/office/drawing/2010/main" val="0"/>
              </a:ext>
            </a:extLst>
          </a:blip>
          <a:stretch>
            <a:fillRect/>
          </a:stretch>
        </p:blipFill>
        <p:spPr>
          <a:xfrm>
            <a:off x="3685143" y="3429000"/>
            <a:ext cx="5377466" cy="3286374"/>
          </a:xfrm>
          <a:prstGeom prst="rect">
            <a:avLst/>
          </a:prstGeom>
        </p:spPr>
      </p:pic>
    </p:spTree>
    <p:extLst>
      <p:ext uri="{BB962C8B-B14F-4D97-AF65-F5344CB8AC3E}">
        <p14:creationId xmlns:p14="http://schemas.microsoft.com/office/powerpoint/2010/main" val="2641403366"/>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C91FFA17-CF26-4A87-B0F4-128C186E00DB}"/>
              </a:ext>
            </a:extLst>
          </p:cNvPr>
          <p:cNvSpPr/>
          <p:nvPr/>
        </p:nvSpPr>
        <p:spPr>
          <a:xfrm>
            <a:off x="1604549" y="1918010"/>
            <a:ext cx="8982902" cy="3415990"/>
          </a:xfrm>
          <a:prstGeom prst="roundRect">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dirty="0">
                <a:latin typeface="HG丸ｺﾞｼｯｸM-PRO" panose="020F0600000000000000" pitchFamily="50" charset="-128"/>
                <a:ea typeface="HG丸ｺﾞｼｯｸM-PRO" panose="020F0600000000000000" pitchFamily="50" charset="-128"/>
              </a:rPr>
              <a:t>　　はっぴょう</a:t>
            </a:r>
            <a:endParaRPr lang="en-US" altLang="ja-JP" sz="2000" dirty="0">
              <a:latin typeface="HG丸ｺﾞｼｯｸM-PRO" panose="020F0600000000000000" pitchFamily="50" charset="-128"/>
              <a:ea typeface="HG丸ｺﾞｼｯｸM-PRO" panose="020F0600000000000000" pitchFamily="50" charset="-128"/>
            </a:endParaRPr>
          </a:p>
          <a:p>
            <a:r>
              <a:rPr lang="ja-JP" altLang="en-US" sz="4400" dirty="0">
                <a:latin typeface="HG丸ｺﾞｼｯｸM-PRO" panose="020F0600000000000000" pitchFamily="50" charset="-128"/>
                <a:ea typeface="HG丸ｺﾞｼｯｸM-PRO" panose="020F0600000000000000" pitchFamily="50" charset="-128"/>
              </a:rPr>
              <a:t>・発表会のじゅんびをしよう。</a:t>
            </a:r>
          </a:p>
          <a:p>
            <a:r>
              <a:rPr lang="ja-JP" altLang="en-US" sz="2000" dirty="0">
                <a:latin typeface="HG丸ｺﾞｼｯｸM-PRO" panose="020F0600000000000000" pitchFamily="50" charset="-128"/>
                <a:ea typeface="HG丸ｺﾞｼｯｸM-PRO" panose="020F0600000000000000" pitchFamily="50" charset="-128"/>
              </a:rPr>
              <a:t>　　かいぞう</a:t>
            </a:r>
            <a:endParaRPr lang="en-US" altLang="ja-JP" sz="2000" dirty="0">
              <a:latin typeface="HG丸ｺﾞｼｯｸM-PRO" panose="020F0600000000000000" pitchFamily="50" charset="-128"/>
              <a:ea typeface="HG丸ｺﾞｼｯｸM-PRO" panose="020F0600000000000000" pitchFamily="50" charset="-128"/>
            </a:endParaRPr>
          </a:p>
          <a:p>
            <a:r>
              <a:rPr lang="ja-JP" altLang="en-US" sz="4400" dirty="0">
                <a:latin typeface="HG丸ｺﾞｼｯｸM-PRO" panose="020F0600000000000000" pitchFamily="50" charset="-128"/>
                <a:ea typeface="HG丸ｺﾞｼｯｸM-PRO" panose="020F0600000000000000" pitchFamily="50" charset="-128"/>
              </a:rPr>
              <a:t>・改造したプログラムを</a:t>
            </a:r>
            <a:endParaRPr lang="en-US" altLang="ja-JP" sz="4400" dirty="0">
              <a:latin typeface="HG丸ｺﾞｼｯｸM-PRO" panose="020F0600000000000000" pitchFamily="50" charset="-128"/>
              <a:ea typeface="HG丸ｺﾞｼｯｸM-PRO" panose="020F0600000000000000" pitchFamily="50" charset="-128"/>
            </a:endParaRPr>
          </a:p>
          <a:p>
            <a:r>
              <a:rPr lang="ja-JP" altLang="en-US" sz="2000" dirty="0">
                <a:latin typeface="HG丸ｺﾞｼｯｸM-PRO" panose="020F0600000000000000" pitchFamily="50" charset="-128"/>
                <a:ea typeface="HG丸ｺﾞｼｯｸM-PRO" panose="020F0600000000000000" pitchFamily="50" charset="-128"/>
              </a:rPr>
              <a:t>　　　　　　　　　　　　　　　　　　　　はっぴょう</a:t>
            </a:r>
            <a:endParaRPr lang="en-US" altLang="ja-JP" sz="2000" dirty="0">
              <a:latin typeface="HG丸ｺﾞｼｯｸM-PRO" panose="020F0600000000000000" pitchFamily="50" charset="-128"/>
              <a:ea typeface="HG丸ｺﾞｼｯｸM-PRO" panose="020F0600000000000000" pitchFamily="50" charset="-128"/>
            </a:endParaRPr>
          </a:p>
          <a:p>
            <a:pPr algn="r"/>
            <a:r>
              <a:rPr lang="ja-JP" altLang="en-US" sz="4400" dirty="0">
                <a:latin typeface="HG丸ｺﾞｼｯｸM-PRO" panose="020F0600000000000000" pitchFamily="50" charset="-128"/>
                <a:ea typeface="HG丸ｺﾞｼｯｸM-PRO" panose="020F0600000000000000" pitchFamily="50" charset="-128"/>
              </a:rPr>
              <a:t>発表しよう。</a:t>
            </a:r>
          </a:p>
        </p:txBody>
      </p:sp>
      <p:sp>
        <p:nvSpPr>
          <p:cNvPr id="15" name="タイトル 14">
            <a:extLst>
              <a:ext uri="{FF2B5EF4-FFF2-40B4-BE49-F238E27FC236}">
                <a16:creationId xmlns:a16="http://schemas.microsoft.com/office/drawing/2014/main" id="{FB4E2143-8A16-444F-A9F6-3E4807339062}"/>
              </a:ext>
            </a:extLst>
          </p:cNvPr>
          <p:cNvSpPr>
            <a:spLocks noGrp="1"/>
          </p:cNvSpPr>
          <p:nvPr>
            <p:ph type="ctrTitle"/>
          </p:nvPr>
        </p:nvSpPr>
        <p:spPr>
          <a:xfrm>
            <a:off x="0" y="-590550"/>
            <a:ext cx="7772400" cy="590550"/>
          </a:xfrm>
        </p:spPr>
        <p:txBody>
          <a:bodyPr>
            <a:normAutofit/>
          </a:bodyPr>
          <a:lstStyle/>
          <a:p>
            <a:pPr algn="l"/>
            <a:r>
              <a:rPr kumimoji="1" lang="ja-JP" altLang="en-US" sz="3200" dirty="0">
                <a:latin typeface="HGP創英角ﾎﾟｯﾌﾟ体" panose="040B0A00000000000000" pitchFamily="50" charset="-128"/>
                <a:ea typeface="HGP創英角ﾎﾟｯﾌﾟ体" panose="040B0A00000000000000" pitchFamily="50" charset="-128"/>
              </a:rPr>
              <a:t>学習のめあて</a:t>
            </a:r>
          </a:p>
        </p:txBody>
      </p:sp>
      <p:sp>
        <p:nvSpPr>
          <p:cNvPr id="2" name="正方形/長方形 1">
            <a:extLst>
              <a:ext uri="{FF2B5EF4-FFF2-40B4-BE49-F238E27FC236}">
                <a16:creationId xmlns:a16="http://schemas.microsoft.com/office/drawing/2014/main" id="{8AD68BC1-17B6-4E36-9C49-A9BB38C12071}"/>
              </a:ext>
            </a:extLst>
          </p:cNvPr>
          <p:cNvSpPr/>
          <p:nvPr/>
        </p:nvSpPr>
        <p:spPr>
          <a:xfrm>
            <a:off x="1661594" y="928437"/>
            <a:ext cx="4506362" cy="830997"/>
          </a:xfrm>
          <a:prstGeom prst="rect">
            <a:avLst/>
          </a:prstGeom>
        </p:spPr>
        <p:txBody>
          <a:bodyPr wrap="none">
            <a:spAutoFit/>
          </a:bodyPr>
          <a:lstStyle/>
          <a:p>
            <a:r>
              <a:rPr lang="ja-JP" altLang="en-US" sz="4800" dirty="0">
                <a:solidFill>
                  <a:srgbClr val="0000FF"/>
                </a:solidFill>
                <a:latin typeface="HGP創英角ﾎﾟｯﾌﾟ体" panose="040B0A00000000000000" pitchFamily="50" charset="-128"/>
                <a:ea typeface="HGP創英角ﾎﾟｯﾌﾟ体" panose="040B0A00000000000000" pitchFamily="50" charset="-128"/>
              </a:rPr>
              <a:t>学しゅうのめあて</a:t>
            </a:r>
            <a:endParaRPr lang="ja-JP" altLang="en-US" sz="4800" dirty="0">
              <a:solidFill>
                <a:srgbClr val="0000FF"/>
              </a:solidFill>
            </a:endParaRPr>
          </a:p>
        </p:txBody>
      </p:sp>
      <p:sp>
        <p:nvSpPr>
          <p:cNvPr id="6" name="タイトル 1">
            <a:extLst>
              <a:ext uri="{FF2B5EF4-FFF2-40B4-BE49-F238E27FC236}">
                <a16:creationId xmlns:a16="http://schemas.microsoft.com/office/drawing/2014/main" id="{05DC85DB-3D49-4C52-BEE7-A904C8CF9265}"/>
              </a:ext>
            </a:extLst>
          </p:cNvPr>
          <p:cNvSpPr txBox="1">
            <a:spLocks/>
          </p:cNvSpPr>
          <p:nvPr/>
        </p:nvSpPr>
        <p:spPr>
          <a:xfrm>
            <a:off x="0" y="2254"/>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atin typeface="HGP創英角ﾎﾟｯﾌﾟ体" panose="040B0A00000000000000" pitchFamily="50" charset="-128"/>
                <a:ea typeface="HGP創英角ﾎﾟｯﾌﾟ体" panose="040B0A00000000000000" pitchFamily="50" charset="-128"/>
              </a:rPr>
              <a:t>プログラムのヒミツを発表しよう</a:t>
            </a:r>
          </a:p>
        </p:txBody>
      </p:sp>
    </p:spTree>
    <p:extLst>
      <p:ext uri="{BB962C8B-B14F-4D97-AF65-F5344CB8AC3E}">
        <p14:creationId xmlns:p14="http://schemas.microsoft.com/office/powerpoint/2010/main" val="861414625"/>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4"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1800" decel="100000" fill="hold"/>
                                        <p:tgtEl>
                                          <p:spTgt spid="2"/>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ppt_x</p:attrName>
                                        </p:attrNameLst>
                                      </p:cBhvr>
                                      <p:tavLst>
                                        <p:tav tm="0">
                                          <p:val>
                                            <p:strVal val="#ppt_x"/>
                                          </p:val>
                                        </p:tav>
                                        <p:tav tm="100000">
                                          <p:val>
                                            <p:strVal val="#ppt_x"/>
                                          </p:val>
                                        </p:tav>
                                      </p:tavLst>
                                    </p:anim>
                                    <p:anim calcmode="lin" valueType="num">
                                      <p:cBhvr>
                                        <p:cTn id="15" dur="1800" decel="100000" fill="hold"/>
                                        <p:tgtEl>
                                          <p:spTgt spid="5"/>
                                        </p:tgtEl>
                                        <p:attrNameLst>
                                          <p:attrName>ppt_y</p:attrName>
                                        </p:attrNameLst>
                                      </p:cBhvr>
                                      <p:tavLst>
                                        <p:tav tm="0">
                                          <p:val>
                                            <p:strVal val="#ppt_y+1"/>
                                          </p:val>
                                        </p:tav>
                                        <p:tav tm="100000">
                                          <p:val>
                                            <p:strVal val="#ppt_y-.03"/>
                                          </p:val>
                                        </p:tav>
                                      </p:tavLst>
                                    </p:anim>
                                    <p:anim calcmode="lin" valueType="num">
                                      <p:cBhvr>
                                        <p:cTn id="16" dur="200" accel="100000" fill="hold">
                                          <p:stCondLst>
                                            <p:cond delay="18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20.</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火山警告</a:t>
            </a:r>
            <a:r>
              <a:rPr lang="ja-JP" altLang="en-US" sz="2400" dirty="0">
                <a:solidFill>
                  <a:srgbClr val="FFFF00"/>
                </a:solidFill>
                <a:latin typeface="HGP創英角ﾎﾟｯﾌﾟ体" panose="040B0A00000000000000" pitchFamily="50" charset="-128"/>
                <a:ea typeface="HGP創英角ﾎﾟｯﾌﾟ体" panose="040B0A00000000000000" pitchFamily="50" charset="-128"/>
              </a:rPr>
              <a:t>（かざんけいこく）</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9245600" cy="573086"/>
          </a:xfrm>
        </p:spPr>
        <p:txBody>
          <a:bodyPr anchor="ctr" anchorCtr="0">
            <a:normAutofit fontScale="90000"/>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a:t>
            </a:r>
            <a:r>
              <a:rPr lang="ja-JP" altLang="en-US" sz="3200" dirty="0">
                <a:latin typeface="HGP創英角ﾎﾟｯﾌﾟ体" panose="040B0A00000000000000" pitchFamily="50" charset="-128"/>
                <a:ea typeface="HGP創英角ﾎﾟｯﾌﾟ体" panose="040B0A00000000000000" pitchFamily="50" charset="-128"/>
              </a:rPr>
              <a:t>プログラミング的思考「</a:t>
            </a:r>
            <a:r>
              <a:rPr lang="en-US" altLang="ja-JP" sz="3200" dirty="0">
                <a:latin typeface="HGP創英角ﾎﾟｯﾌﾟ体" panose="040B0A00000000000000" pitchFamily="50" charset="-128"/>
                <a:ea typeface="HGP創英角ﾎﾟｯﾌﾟ体" panose="040B0A00000000000000" pitchFamily="50" charset="-128"/>
              </a:rPr>
              <a:t>20.</a:t>
            </a:r>
            <a:r>
              <a:rPr lang="ja-JP" altLang="en-US" sz="3200" dirty="0">
                <a:latin typeface="HGP創英角ﾎﾟｯﾌﾟ体" panose="040B0A00000000000000" pitchFamily="50" charset="-128"/>
                <a:ea typeface="HGP創英角ﾎﾟｯﾌﾟ体" panose="040B0A00000000000000" pitchFamily="50" charset="-128"/>
              </a:rPr>
              <a:t>火山警告」</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火山アラーム　　</a:t>
            </a:r>
          </a:p>
        </p:txBody>
      </p:sp>
      <p:pic>
        <p:nvPicPr>
          <p:cNvPr id="10" name="図 9" descr="レゴ, おもちゃ, 室内, テーブル が含まれている画像&#10;&#10;自動的に生成された説明">
            <a:extLst>
              <a:ext uri="{FF2B5EF4-FFF2-40B4-BE49-F238E27FC236}">
                <a16:creationId xmlns:a16="http://schemas.microsoft.com/office/drawing/2014/main" id="{9C2AA2F8-AE43-4F15-844D-302A64980AFB}"/>
              </a:ext>
            </a:extLst>
          </p:cNvPr>
          <p:cNvPicPr/>
          <p:nvPr/>
        </p:nvPicPr>
        <p:blipFill>
          <a:blip r:embed="rId4">
            <a:extLst>
              <a:ext uri="{28A0092B-C50C-407E-A947-70E740481C1C}">
                <a14:useLocalDpi xmlns:a14="http://schemas.microsoft.com/office/drawing/2010/main" val="0"/>
              </a:ext>
            </a:extLst>
          </a:blip>
          <a:stretch>
            <a:fillRect/>
          </a:stretch>
        </p:blipFill>
        <p:spPr>
          <a:xfrm>
            <a:off x="7558856" y="2597800"/>
            <a:ext cx="3910056" cy="3984924"/>
          </a:xfrm>
          <a:prstGeom prst="rect">
            <a:avLst/>
          </a:prstGeom>
        </p:spPr>
      </p:pic>
      <p:pic>
        <p:nvPicPr>
          <p:cNvPr id="11" name="図 10">
            <a:extLst>
              <a:ext uri="{FF2B5EF4-FFF2-40B4-BE49-F238E27FC236}">
                <a16:creationId xmlns:a16="http://schemas.microsoft.com/office/drawing/2014/main" id="{968AA4D0-8056-47B5-95E5-F9AD8864AB55}"/>
              </a:ext>
            </a:extLst>
          </p:cNvPr>
          <p:cNvPicPr/>
          <p:nvPr/>
        </p:nvPicPr>
        <p:blipFill>
          <a:blip r:embed="rId5">
            <a:extLst>
              <a:ext uri="{28A0092B-C50C-407E-A947-70E740481C1C}">
                <a14:useLocalDpi xmlns:a14="http://schemas.microsoft.com/office/drawing/2010/main" val="0"/>
              </a:ext>
            </a:extLst>
          </a:blip>
          <a:stretch>
            <a:fillRect/>
          </a:stretch>
        </p:blipFill>
        <p:spPr>
          <a:xfrm>
            <a:off x="273749" y="1602556"/>
            <a:ext cx="8971851" cy="1719440"/>
          </a:xfrm>
          <a:prstGeom prst="rect">
            <a:avLst/>
          </a:prstGeom>
        </p:spPr>
      </p:pic>
    </p:spTree>
    <p:extLst>
      <p:ext uri="{BB962C8B-B14F-4D97-AF65-F5344CB8AC3E}">
        <p14:creationId xmlns:p14="http://schemas.microsoft.com/office/powerpoint/2010/main" val="4108931136"/>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1"/>
            <a:ext cx="12192000" cy="603917"/>
          </a:xfrm>
          <a:solidFill>
            <a:srgbClr val="FF3399"/>
          </a:solidFill>
        </p:spPr>
        <p:txBody>
          <a:bodyPr anchor="ctr" anchorCtr="0">
            <a:normAutofit/>
          </a:body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やくわりぶんたん</a:t>
            </a:r>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endParaRPr kumimoji="1"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graphicFrame>
        <p:nvGraphicFramePr>
          <p:cNvPr id="4" name="表 3">
            <a:extLst>
              <a:ext uri="{FF2B5EF4-FFF2-40B4-BE49-F238E27FC236}">
                <a16:creationId xmlns:a16="http://schemas.microsoft.com/office/drawing/2014/main" id="{9A81FEA9-8745-4DEE-9BC2-32212EA731ED}"/>
              </a:ext>
            </a:extLst>
          </p:cNvPr>
          <p:cNvGraphicFramePr>
            <a:graphicFrameLocks noGrp="1"/>
          </p:cNvGraphicFramePr>
          <p:nvPr>
            <p:extLst>
              <p:ext uri="{D42A27DB-BD31-4B8C-83A1-F6EECF244321}">
                <p14:modId xmlns:p14="http://schemas.microsoft.com/office/powerpoint/2010/main" val="2063605244"/>
              </p:ext>
            </p:extLst>
          </p:nvPr>
        </p:nvGraphicFramePr>
        <p:xfrm>
          <a:off x="369830" y="745643"/>
          <a:ext cx="11452339" cy="5699224"/>
        </p:xfrm>
        <a:graphic>
          <a:graphicData uri="http://schemas.openxmlformats.org/drawingml/2006/table">
            <a:tbl>
              <a:tblPr firstRow="1" firstCol="1" bandRow="1">
                <a:tableStyleId>{5C22544A-7EE6-4342-B048-85BDC9FD1C3A}</a:tableStyleId>
              </a:tblPr>
              <a:tblGrid>
                <a:gridCol w="3817050">
                  <a:extLst>
                    <a:ext uri="{9D8B030D-6E8A-4147-A177-3AD203B41FA5}">
                      <a16:colId xmlns:a16="http://schemas.microsoft.com/office/drawing/2014/main" val="2300844486"/>
                    </a:ext>
                  </a:extLst>
                </a:gridCol>
                <a:gridCol w="3162440">
                  <a:extLst>
                    <a:ext uri="{9D8B030D-6E8A-4147-A177-3AD203B41FA5}">
                      <a16:colId xmlns:a16="http://schemas.microsoft.com/office/drawing/2014/main" val="2202744428"/>
                    </a:ext>
                  </a:extLst>
                </a:gridCol>
                <a:gridCol w="4472849">
                  <a:extLst>
                    <a:ext uri="{9D8B030D-6E8A-4147-A177-3AD203B41FA5}">
                      <a16:colId xmlns:a16="http://schemas.microsoft.com/office/drawing/2014/main" val="3414632965"/>
                    </a:ext>
                  </a:extLst>
                </a:gridCol>
              </a:tblGrid>
              <a:tr h="5699224">
                <a:tc>
                  <a:txBody>
                    <a:bodyPr/>
                    <a:lstStyle/>
                    <a:p>
                      <a:pPr algn="just">
                        <a:spcAft>
                          <a:spcPts val="0"/>
                        </a:spcAft>
                      </a:pPr>
                      <a:r>
                        <a:rPr lang="ja-JP" altLang="en-US" sz="1000" b="0" kern="100" dirty="0">
                          <a:solidFill>
                            <a:srgbClr val="0000FF"/>
                          </a:solidFill>
                          <a:effectLst/>
                          <a:latin typeface="HG丸ｺﾞｼｯｸM-PRO" panose="020F0600000000000000" pitchFamily="50" charset="-128"/>
                          <a:ea typeface="HG丸ｺﾞｼｯｸM-PRO" panose="020F0600000000000000" pitchFamily="50" charset="-128"/>
                        </a:rPr>
                        <a:t>　　　　 　　ぶ　  ひん　　　　　　　　　　 　がかり</a:t>
                      </a:r>
                      <a:endParaRPr lang="en-US" altLang="ja-JP" sz="1000" b="0" kern="100" dirty="0">
                        <a:solidFill>
                          <a:srgbClr val="0000FF"/>
                        </a:solidFill>
                        <a:effectLst/>
                        <a:latin typeface="HG丸ｺﾞｼｯｸM-PRO" panose="020F0600000000000000" pitchFamily="50" charset="-128"/>
                        <a:ea typeface="HG丸ｺﾞｼｯｸM-PRO" panose="020F0600000000000000" pitchFamily="50" charset="-128"/>
                      </a:endParaRPr>
                    </a:p>
                    <a:p>
                      <a:pPr algn="just">
                        <a:spcAft>
                          <a:spcPts val="0"/>
                        </a:spcAft>
                      </a:pPr>
                      <a:r>
                        <a:rPr lang="ja-JP" sz="2800" b="0" kern="100" dirty="0">
                          <a:solidFill>
                            <a:srgbClr val="0000FF"/>
                          </a:solidFill>
                          <a:effectLst/>
                          <a:latin typeface="HG創英角ﾎﾟｯﾌﾟ体" panose="040B0A09000000000000" pitchFamily="49" charset="-128"/>
                          <a:ea typeface="HG創英角ﾎﾟｯﾌﾟ体" panose="040B0A09000000000000" pitchFamily="49" charset="-128"/>
                        </a:rPr>
                        <a:t>１　</a:t>
                      </a:r>
                      <a:r>
                        <a:rPr lang="en-US" sz="2800" b="0" kern="100" dirty="0" err="1">
                          <a:solidFill>
                            <a:srgbClr val="0000FF"/>
                          </a:solidFill>
                          <a:effectLst/>
                          <a:latin typeface="HG創英角ﾎﾟｯﾌﾟ体" panose="040B0A09000000000000" pitchFamily="49" charset="-128"/>
                          <a:ea typeface="HG創英角ﾎﾟｯﾌﾟ体" panose="040B0A09000000000000" pitchFamily="49" charset="-128"/>
                        </a:rPr>
                        <a:t>部品</a:t>
                      </a:r>
                      <a:r>
                        <a:rPr lang="ja-JP" altLang="en-US" sz="2800" b="0" kern="100" dirty="0">
                          <a:solidFill>
                            <a:srgbClr val="0000FF"/>
                          </a:solidFill>
                          <a:effectLst/>
                          <a:latin typeface="HG創英角ﾎﾟｯﾌﾟ体" panose="040B0A09000000000000" pitchFamily="49" charset="-128"/>
                          <a:ea typeface="HG創英角ﾎﾟｯﾌﾟ体" panose="040B0A09000000000000" pitchFamily="49" charset="-128"/>
                        </a:rPr>
                        <a:t>・記ろく</a:t>
                      </a:r>
                      <a:r>
                        <a:rPr lang="en-US" sz="2800" b="0" kern="100" dirty="0">
                          <a:solidFill>
                            <a:srgbClr val="0000FF"/>
                          </a:solidFill>
                          <a:effectLst/>
                          <a:latin typeface="HG創英角ﾎﾟｯﾌﾟ体" panose="040B0A09000000000000" pitchFamily="49" charset="-128"/>
                          <a:ea typeface="HG創英角ﾎﾟｯﾌﾟ体" panose="040B0A09000000000000" pitchFamily="49" charset="-128"/>
                        </a:rPr>
                        <a:t>係</a:t>
                      </a:r>
                      <a:endParaRPr lang="ja-JP" sz="2800" b="0" kern="100" dirty="0">
                        <a:solidFill>
                          <a:srgbClr val="0000FF"/>
                        </a:solidFill>
                        <a:effectLst/>
                        <a:latin typeface="HG創英角ﾎﾟｯﾌﾟ体" panose="040B0A09000000000000" pitchFamily="49" charset="-128"/>
                        <a:ea typeface="HG創英角ﾎﾟｯﾌﾟ体" panose="040B0A09000000000000" pitchFamily="49" charset="-128"/>
                      </a:endParaRPr>
                    </a:p>
                    <a:p>
                      <a:pPr algn="just">
                        <a:spcAft>
                          <a:spcPts val="0"/>
                        </a:spcAft>
                      </a:pP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・セットをもってくる</a:t>
                      </a:r>
                    </a:p>
                    <a:p>
                      <a:pPr algn="just">
                        <a:spcAft>
                          <a:spcPts val="0"/>
                        </a:spcAft>
                      </a:pPr>
                      <a:r>
                        <a:rPr kumimoji="1" lang="ja-JP" altLang="en-US" sz="1000" b="1" i="0" u="none" strike="noStrike" kern="1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　　　　　　　　　　　　　　　　　　　　　　　　がかり</a:t>
                      </a:r>
                      <a:endParaRPr kumimoji="1" lang="en-US" altLang="ja-JP" sz="1000" b="1" i="0" u="none" strike="noStrike" kern="1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・スマートハブは組み立て係へ</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　　　　　　 　　　　　　　　　　 　がかり</a:t>
                      </a:r>
                      <a:endParaRPr kumimoji="1" lang="en-US" altLang="ja-JP" sz="2000" b="0" i="0" u="none" strike="noStrike" kern="1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・フタは、組み立て係の前</a:t>
                      </a:r>
                    </a:p>
                    <a:p>
                      <a:pPr algn="just">
                        <a:spcAft>
                          <a:spcPts val="0"/>
                        </a:spcAft>
                      </a:pPr>
                      <a:r>
                        <a:rPr lang="ja-JP" altLang="en-US"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　　　　　　　　　　　　かくにん</a:t>
                      </a:r>
                      <a:endParaRPr lang="en-US" altLang="ja-JP"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・スケールの確認</a:t>
                      </a: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endParaRPr lang="en-US" altLang="ja-JP"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・学しゅうの記ろくを</a:t>
                      </a: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　グループワークシートに</a:t>
                      </a: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　かく。</a:t>
                      </a: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endParaRPr 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000" b="0" kern="100" dirty="0">
                          <a:solidFill>
                            <a:srgbClr val="0000FF"/>
                          </a:solidFill>
                          <a:effectLst/>
                          <a:latin typeface="HG丸ｺﾞｼｯｸM-PRO" panose="020F0600000000000000" pitchFamily="50" charset="-128"/>
                          <a:ea typeface="HG丸ｺﾞｼｯｸM-PRO" panose="020F0600000000000000" pitchFamily="50" charset="-128"/>
                        </a:rPr>
                        <a:t>　　　　　　　　　　　　　　　　　　　がかり</a:t>
                      </a:r>
                      <a:endParaRPr lang="en-US" altLang="ja-JP" sz="1000" b="0" kern="100" dirty="0">
                        <a:solidFill>
                          <a:srgbClr val="0000FF"/>
                        </a:solidFill>
                        <a:effectLst/>
                        <a:latin typeface="HG丸ｺﾞｼｯｸM-PRO" panose="020F0600000000000000" pitchFamily="50" charset="-128"/>
                        <a:ea typeface="HG丸ｺﾞｼｯｸM-PRO" panose="020F0600000000000000" pitchFamily="50" charset="-128"/>
                      </a:endParaRPr>
                    </a:p>
                    <a:p>
                      <a:pPr algn="just">
                        <a:spcAft>
                          <a:spcPts val="0"/>
                        </a:spcAft>
                      </a:pPr>
                      <a:r>
                        <a:rPr lang="ja-JP" sz="2800" b="0" kern="100" dirty="0">
                          <a:solidFill>
                            <a:srgbClr val="0000FF"/>
                          </a:solidFill>
                          <a:effectLst/>
                          <a:latin typeface="HG創英角ﾎﾟｯﾌﾟ体" panose="040B0A09000000000000" pitchFamily="49" charset="-128"/>
                          <a:ea typeface="HG創英角ﾎﾟｯﾌﾟ体" panose="040B0A09000000000000" pitchFamily="49" charset="-128"/>
                        </a:rPr>
                        <a:t>２　タブレット</a:t>
                      </a:r>
                      <a:r>
                        <a:rPr lang="en-US" sz="2800" b="0" kern="100" dirty="0">
                          <a:solidFill>
                            <a:srgbClr val="0000FF"/>
                          </a:solidFill>
                          <a:effectLst/>
                          <a:latin typeface="HG創英角ﾎﾟｯﾌﾟ体" panose="040B0A09000000000000" pitchFamily="49" charset="-128"/>
                          <a:ea typeface="HG創英角ﾎﾟｯﾌﾟ体" panose="040B0A09000000000000" pitchFamily="49" charset="-128"/>
                        </a:rPr>
                        <a:t>係</a:t>
                      </a:r>
                    </a:p>
                    <a:p>
                      <a:pPr algn="just">
                        <a:spcAft>
                          <a:spcPts val="0"/>
                        </a:spcAft>
                      </a:pP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・タブレット</a:t>
                      </a:r>
                      <a:r>
                        <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PC</a:t>
                      </a: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を</a:t>
                      </a: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endParaRPr lang="en-US" altLang="ja-JP"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　もってきて、</a:t>
                      </a: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　　　　　　　　　　 き　どう</a:t>
                      </a: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　アプリを起動する</a:t>
                      </a: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endParaRPr lang="en-US" altLang="ja-JP"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・プログラムを組む</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just">
                        <a:spcAft>
                          <a:spcPts val="0"/>
                        </a:spcAft>
                      </a:pPr>
                      <a:r>
                        <a:rPr lang="ja-JP" altLang="en-US" sz="1000" kern="100" dirty="0">
                          <a:solidFill>
                            <a:srgbClr val="0000FF"/>
                          </a:solidFill>
                          <a:effectLst/>
                          <a:latin typeface="HG丸ｺﾞｼｯｸM-PRO" panose="020F0600000000000000" pitchFamily="50" charset="-128"/>
                          <a:ea typeface="HG丸ｺﾞｼｯｸM-PRO" panose="020F0600000000000000" pitchFamily="50" charset="-128"/>
                        </a:rPr>
                        <a:t>　　　　　　　　　　　　　　　　　　　　　　</a:t>
                      </a:r>
                      <a:r>
                        <a:rPr lang="ja-JP" altLang="en-US" sz="1000" b="0" kern="100" dirty="0">
                          <a:solidFill>
                            <a:srgbClr val="0000FF"/>
                          </a:solidFill>
                          <a:effectLst/>
                          <a:latin typeface="HG丸ｺﾞｼｯｸM-PRO" panose="020F0600000000000000" pitchFamily="50" charset="-128"/>
                          <a:ea typeface="HG丸ｺﾞｼｯｸM-PRO" panose="020F0600000000000000" pitchFamily="50" charset="-128"/>
                        </a:rPr>
                        <a:t>　　　　　　がかり</a:t>
                      </a:r>
                      <a:endParaRPr lang="en-US" altLang="ja-JP" sz="1000" b="0" kern="100" dirty="0">
                        <a:solidFill>
                          <a:srgbClr val="0000FF"/>
                        </a:solidFill>
                        <a:effectLst/>
                        <a:latin typeface="HG丸ｺﾞｼｯｸM-PRO" panose="020F0600000000000000" pitchFamily="50" charset="-128"/>
                        <a:ea typeface="HG丸ｺﾞｼｯｸM-PRO" panose="020F0600000000000000" pitchFamily="50" charset="-128"/>
                      </a:endParaRPr>
                    </a:p>
                    <a:p>
                      <a:pPr algn="just">
                        <a:spcAft>
                          <a:spcPts val="0"/>
                        </a:spcAft>
                      </a:pPr>
                      <a:r>
                        <a:rPr lang="ja-JP" sz="2800" b="0" kern="100" dirty="0">
                          <a:solidFill>
                            <a:srgbClr val="0000FF"/>
                          </a:solidFill>
                          <a:effectLst/>
                          <a:latin typeface="HG創英角ﾎﾟｯﾌﾟ体" panose="040B0A09000000000000" pitchFamily="49" charset="-128"/>
                          <a:ea typeface="HG創英角ﾎﾟｯﾌﾟ体" panose="040B0A09000000000000" pitchFamily="49" charset="-128"/>
                        </a:rPr>
                        <a:t>３　組み立て</a:t>
                      </a:r>
                      <a:r>
                        <a:rPr lang="ja-JP" altLang="en-US" sz="2800" b="0" kern="100" dirty="0">
                          <a:solidFill>
                            <a:srgbClr val="0000FF"/>
                          </a:solidFill>
                          <a:effectLst/>
                          <a:latin typeface="HG創英角ﾎﾟｯﾌﾟ体" panose="040B0A09000000000000" pitchFamily="49" charset="-128"/>
                          <a:ea typeface="HG創英角ﾎﾟｯﾌﾟ体" panose="040B0A09000000000000" pitchFamily="49" charset="-128"/>
                        </a:rPr>
                        <a:t>・そう</a:t>
                      </a:r>
                      <a:r>
                        <a:rPr lang="ja-JP" altLang="en-US" sz="2800" b="0" kern="100" dirty="0" err="1">
                          <a:solidFill>
                            <a:srgbClr val="0000FF"/>
                          </a:solidFill>
                          <a:effectLst/>
                          <a:latin typeface="HG創英角ﾎﾟｯﾌﾟ体" panose="040B0A09000000000000" pitchFamily="49" charset="-128"/>
                          <a:ea typeface="HG創英角ﾎﾟｯﾌﾟ体" panose="040B0A09000000000000" pitchFamily="49" charset="-128"/>
                        </a:rPr>
                        <a:t>さ</a:t>
                      </a:r>
                      <a:r>
                        <a:rPr lang="en-US" sz="2800" b="0" kern="100" dirty="0">
                          <a:solidFill>
                            <a:srgbClr val="0000FF"/>
                          </a:solidFill>
                          <a:effectLst/>
                          <a:latin typeface="HG創英角ﾎﾟｯﾌﾟ体" panose="040B0A09000000000000" pitchFamily="49" charset="-128"/>
                          <a:ea typeface="HG創英角ﾎﾟｯﾌﾟ体" panose="040B0A09000000000000" pitchFamily="49" charset="-128"/>
                        </a:rPr>
                        <a:t>係</a:t>
                      </a:r>
                    </a:p>
                    <a:p>
                      <a:pPr algn="just">
                        <a:spcAft>
                          <a:spcPts val="0"/>
                        </a:spcAft>
                      </a:pP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　　たん　　でん </a:t>
                      </a:r>
                      <a:r>
                        <a:rPr lang="ja-JP" altLang="en-US" sz="1000" kern="100" dirty="0" err="1">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ち</a:t>
                      </a:r>
                      <a:endParaRPr lang="en-US" altLang="ja-JP"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・単３電池を２本→スマートハブに</a:t>
                      </a:r>
                    </a:p>
                    <a:p>
                      <a:pPr algn="just">
                        <a:spcAft>
                          <a:spcPts val="0"/>
                        </a:spcAft>
                      </a:pPr>
                      <a:endParaRPr lang="en-US" altLang="ja-JP"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　　 ぶ　ひん</a:t>
                      </a:r>
                      <a:endParaRPr lang="en-US" altLang="ja-JP"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・部品をうけとって 組み立てる</a:t>
                      </a:r>
                    </a:p>
                    <a:p>
                      <a:pPr algn="just">
                        <a:spcAft>
                          <a:spcPts val="0"/>
                        </a:spcAft>
                      </a:pPr>
                      <a:endParaRPr lang="en-US" altLang="ja-JP"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・組み立ては、フタの上で行う</a:t>
                      </a:r>
                    </a:p>
                    <a:p>
                      <a:pPr algn="just">
                        <a:spcAft>
                          <a:spcPts val="0"/>
                        </a:spcAft>
                      </a:pPr>
                      <a:r>
                        <a:rPr kumimoji="1" lang="ja-JP" altLang="en-US" sz="1000" b="1" i="0" u="none" strike="noStrike" kern="1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　</a:t>
                      </a:r>
                      <a:endParaRPr kumimoji="1" lang="en-US" altLang="ja-JP" sz="1000" b="1" i="0" u="none" strike="noStrike" kern="100" cap="none" spc="0" normalizeH="0" baseline="0" noProof="0" dirty="0">
                        <a:ln>
                          <a:noFill/>
                        </a:ln>
                        <a:solidFill>
                          <a:prstClr val="black"/>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WeDo2.0</a:t>
                      </a: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をはこぶ</a:t>
                      </a:r>
                      <a:endParaRPr lang="en-US" alt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endParaRPr lang="en-US" altLang="ja-JP" sz="1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lgn="just">
                        <a:spcAft>
                          <a:spcPts val="0"/>
                        </a:spcAft>
                      </a:pPr>
                      <a:r>
                        <a:rPr lang="ja-JP" altLang="en-US"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rPr>
                        <a:t>・ロボットをそうさする</a:t>
                      </a:r>
                    </a:p>
                    <a:p>
                      <a:pPr algn="just">
                        <a:spcAft>
                          <a:spcPts val="0"/>
                        </a:spcAft>
                      </a:pPr>
                      <a:endParaRPr lang="ja-JP" sz="2000" kern="100" dirty="0">
                        <a:solidFill>
                          <a:schemeClr val="tx1"/>
                        </a:solidFill>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extLst>
                  <a:ext uri="{0D108BD9-81ED-4DB2-BD59-A6C34878D82A}">
                    <a16:rowId xmlns:a16="http://schemas.microsoft.com/office/drawing/2014/main" val="3596055584"/>
                  </a:ext>
                </a:extLst>
              </a:tr>
            </a:tbl>
          </a:graphicData>
        </a:graphic>
      </p:graphicFrame>
      <p:pic>
        <p:nvPicPr>
          <p:cNvPr id="17" name="図 16">
            <a:extLst>
              <a:ext uri="{FF2B5EF4-FFF2-40B4-BE49-F238E27FC236}">
                <a16:creationId xmlns:a16="http://schemas.microsoft.com/office/drawing/2014/main" id="{9ACA2F81-4777-4734-8B0A-F6139CB494D9}"/>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607579" y="4855202"/>
            <a:ext cx="3253780" cy="1447939"/>
          </a:xfrm>
          <a:prstGeom prst="rect">
            <a:avLst/>
          </a:prstGeom>
        </p:spPr>
      </p:pic>
      <p:pic>
        <p:nvPicPr>
          <p:cNvPr id="18" name="図 17">
            <a:extLst>
              <a:ext uri="{FF2B5EF4-FFF2-40B4-BE49-F238E27FC236}">
                <a16:creationId xmlns:a16="http://schemas.microsoft.com/office/drawing/2014/main" id="{6E435E7A-DDAD-4B7F-8123-FB089C29FD16}"/>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4369065" y="4340646"/>
            <a:ext cx="2827518" cy="1986343"/>
          </a:xfrm>
          <a:prstGeom prst="rect">
            <a:avLst/>
          </a:prstGeom>
        </p:spPr>
      </p:pic>
      <p:pic>
        <p:nvPicPr>
          <p:cNvPr id="22" name="図 21">
            <a:extLst>
              <a:ext uri="{FF2B5EF4-FFF2-40B4-BE49-F238E27FC236}">
                <a16:creationId xmlns:a16="http://schemas.microsoft.com/office/drawing/2014/main" id="{6AB44A5D-D2D6-4E06-80E6-D7E71BC9864B}"/>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7704289" y="4316799"/>
            <a:ext cx="3770786" cy="1986342"/>
          </a:xfrm>
          <a:prstGeom prst="rect">
            <a:avLst/>
          </a:prstGeom>
        </p:spPr>
      </p:pic>
      <p:pic>
        <p:nvPicPr>
          <p:cNvPr id="23" name="図 22">
            <a:extLst>
              <a:ext uri="{FF2B5EF4-FFF2-40B4-BE49-F238E27FC236}">
                <a16:creationId xmlns:a16="http://schemas.microsoft.com/office/drawing/2014/main" id="{E20DD0BF-BF17-4695-A38F-CFFC0867A3FA}"/>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9418014" y="4103483"/>
            <a:ext cx="1176660" cy="1019773"/>
          </a:xfrm>
          <a:prstGeom prst="rect">
            <a:avLst/>
          </a:prstGeom>
        </p:spPr>
      </p:pic>
      <p:pic>
        <p:nvPicPr>
          <p:cNvPr id="24" name="図 23">
            <a:extLst>
              <a:ext uri="{FF2B5EF4-FFF2-40B4-BE49-F238E27FC236}">
                <a16:creationId xmlns:a16="http://schemas.microsoft.com/office/drawing/2014/main" id="{CD154F95-18D4-47CB-B536-F6E7764110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697782">
            <a:off x="1502298" y="4333608"/>
            <a:ext cx="1831992" cy="439420"/>
          </a:xfrm>
          <a:prstGeom prst="rect">
            <a:avLst/>
          </a:prstGeom>
          <a:ln w="19050">
            <a:solidFill>
              <a:schemeClr val="tx1"/>
            </a:solidFill>
          </a:ln>
        </p:spPr>
      </p:pic>
    </p:spTree>
    <p:extLst>
      <p:ext uri="{BB962C8B-B14F-4D97-AF65-F5344CB8AC3E}">
        <p14:creationId xmlns:p14="http://schemas.microsoft.com/office/powerpoint/2010/main" val="2871428433"/>
      </p:ext>
    </p:extLst>
  </p:cSld>
  <p:clrMapOvr>
    <a:masterClrMapping/>
  </p:clrMapOvr>
  <p:transition spd="slow">
    <p:cover/>
    <p:sndAc>
      <p:stSnd>
        <p:snd r:embed="rId3" name="click.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grpSp>
        <p:nvGrpSpPr>
          <p:cNvPr id="37" name="グループ化 36">
            <a:extLst>
              <a:ext uri="{FF2B5EF4-FFF2-40B4-BE49-F238E27FC236}">
                <a16:creationId xmlns:a16="http://schemas.microsoft.com/office/drawing/2014/main" id="{15F95DB6-6000-4F88-A003-4BD40190D885}"/>
              </a:ext>
            </a:extLst>
          </p:cNvPr>
          <p:cNvGrpSpPr/>
          <p:nvPr/>
        </p:nvGrpSpPr>
        <p:grpSpPr>
          <a:xfrm>
            <a:off x="3887611" y="3888358"/>
            <a:ext cx="3198582" cy="1443540"/>
            <a:chOff x="3887611" y="766260"/>
            <a:chExt cx="3198582" cy="1443540"/>
          </a:xfrm>
        </p:grpSpPr>
        <p:sp>
          <p:nvSpPr>
            <p:cNvPr id="32" name="正方形/長方形 31">
              <a:extLst>
                <a:ext uri="{FF2B5EF4-FFF2-40B4-BE49-F238E27FC236}">
                  <a16:creationId xmlns:a16="http://schemas.microsoft.com/office/drawing/2014/main" id="{6F02742B-448A-41E9-9582-40646AA1BB70}"/>
                </a:ext>
              </a:extLst>
            </p:cNvPr>
            <p:cNvSpPr/>
            <p:nvPr/>
          </p:nvSpPr>
          <p:spPr>
            <a:xfrm>
              <a:off x="3887611" y="766260"/>
              <a:ext cx="3018014" cy="1443540"/>
            </a:xfrm>
            <a:prstGeom prst="rect">
              <a:avLst/>
            </a:prstGeom>
            <a:solidFill>
              <a:schemeClr val="bg1"/>
            </a:solidFill>
            <a:ln w="12700">
              <a:solidFill>
                <a:schemeClr val="tx1"/>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図 22">
              <a:extLst>
                <a:ext uri="{FF2B5EF4-FFF2-40B4-BE49-F238E27FC236}">
                  <a16:creationId xmlns:a16="http://schemas.microsoft.com/office/drawing/2014/main" id="{7799B094-54A2-4111-9AEF-6BE6C280E5A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bwMode="auto">
            <a:xfrm>
              <a:off x="4628546" y="980542"/>
              <a:ext cx="884780" cy="871038"/>
            </a:xfrm>
            <a:prstGeom prst="rect">
              <a:avLst/>
            </a:prstGeom>
            <a:solidFill>
              <a:schemeClr val="bg1"/>
            </a:solidFill>
            <a:ln w="12700">
              <a:noFill/>
            </a:ln>
            <a:effectLst/>
            <a:extLst>
              <a:ext uri="{53640926-AAD7-44D8-BBD7-CCE9431645EC}">
                <a14:shadowObscured xmlns:a14="http://schemas.microsoft.com/office/drawing/2010/main"/>
              </a:ext>
            </a:extLst>
          </p:spPr>
        </p:pic>
        <p:sp>
          <p:nvSpPr>
            <p:cNvPr id="25" name="テキスト ボックス 10">
              <a:extLst>
                <a:ext uri="{FF2B5EF4-FFF2-40B4-BE49-F238E27FC236}">
                  <a16:creationId xmlns:a16="http://schemas.microsoft.com/office/drawing/2014/main" id="{2E49F67F-15B4-49B0-8DDC-D5DCE8CFD619}"/>
                </a:ext>
              </a:extLst>
            </p:cNvPr>
            <p:cNvSpPr txBox="1"/>
            <p:nvPr/>
          </p:nvSpPr>
          <p:spPr>
            <a:xfrm>
              <a:off x="5623433" y="1121154"/>
              <a:ext cx="1462760" cy="968279"/>
            </a:xfrm>
            <a:prstGeom prst="rect">
              <a:avLst/>
            </a:prstGeom>
            <a:noFill/>
            <a:ln w="6350">
              <a:noFill/>
            </a:ln>
          </p:spPr>
          <p:txBody>
            <a:bodyPr rot="0" spcFirstLastPara="0" vert="horz" wrap="none" lIns="0" tIns="0" rIns="0" bIns="0" numCol="1" spcCol="0" rtlCol="0" fromWordArt="0" anchor="t" anchorCtr="0" forceAA="0" compatLnSpc="1">
              <a:prstTxWarp prst="textNoShape">
                <a:avLst/>
              </a:prstTxWarp>
              <a:noAutofit/>
            </a:bodyPr>
            <a:lstStyle/>
            <a:p>
              <a:pPr algn="just">
                <a:spcAft>
                  <a:spcPts val="0"/>
                </a:spcAft>
              </a:pPr>
              <a:r>
                <a:rPr lang="ja-JP" sz="3200" kern="100" dirty="0">
                  <a:ln>
                    <a:solidFill>
                      <a:schemeClr val="tx1"/>
                    </a:solidFill>
                  </a:ln>
                  <a:solidFill>
                    <a:srgbClr val="FFC000"/>
                  </a:solidFill>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ダブル</a:t>
              </a:r>
            </a:p>
            <a:p>
              <a:pPr indent="114300" algn="just">
                <a:spcAft>
                  <a:spcPts val="0"/>
                </a:spcAft>
              </a:pPr>
              <a:r>
                <a:rPr lang="ja-JP" sz="3200" kern="100" dirty="0">
                  <a:ln>
                    <a:solidFill>
                      <a:schemeClr val="tx1"/>
                    </a:solidFill>
                  </a:ln>
                  <a:solidFill>
                    <a:srgbClr val="FFC000"/>
                  </a:solidFill>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タップ</a:t>
              </a:r>
            </a:p>
          </p:txBody>
        </p:sp>
      </p:grpSp>
      <p:grpSp>
        <p:nvGrpSpPr>
          <p:cNvPr id="6" name="グループ化 5">
            <a:extLst>
              <a:ext uri="{FF2B5EF4-FFF2-40B4-BE49-F238E27FC236}">
                <a16:creationId xmlns:a16="http://schemas.microsoft.com/office/drawing/2014/main" id="{FBF283CF-9E76-4DCE-B3C6-AEFB5961CF3F}"/>
              </a:ext>
            </a:extLst>
          </p:cNvPr>
          <p:cNvGrpSpPr/>
          <p:nvPr/>
        </p:nvGrpSpPr>
        <p:grpSpPr>
          <a:xfrm>
            <a:off x="38346" y="1156228"/>
            <a:ext cx="11508510" cy="2227408"/>
            <a:chOff x="3282176" y="2705172"/>
            <a:chExt cx="8093414" cy="2849806"/>
          </a:xfrm>
        </p:grpSpPr>
        <p:sp>
          <p:nvSpPr>
            <p:cNvPr id="4" name="台形 3">
              <a:extLst>
                <a:ext uri="{FF2B5EF4-FFF2-40B4-BE49-F238E27FC236}">
                  <a16:creationId xmlns:a16="http://schemas.microsoft.com/office/drawing/2014/main" id="{BBEABDAA-AB35-4FA1-AB89-D03B9DE387FA}"/>
                </a:ext>
              </a:extLst>
            </p:cNvPr>
            <p:cNvSpPr/>
            <p:nvPr/>
          </p:nvSpPr>
          <p:spPr>
            <a:xfrm>
              <a:off x="3282176" y="2705172"/>
              <a:ext cx="8093414" cy="2697406"/>
            </a:xfrm>
            <a:prstGeom prst="trapezoid">
              <a:avLst/>
            </a:prstGeom>
            <a:blipFill>
              <a:blip r:embed="rId5">
                <a:extLst>
                  <a:ext uri="{28A0092B-C50C-407E-A947-70E740481C1C}">
                    <a14:useLocalDpi xmlns:a14="http://schemas.microsoft.com/office/drawing/2010/main" val="0"/>
                  </a:ext>
                </a:extLst>
              </a:blip>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D5FF830E-5A9A-40D3-BC61-B057FF3BB4AA}"/>
                </a:ext>
              </a:extLst>
            </p:cNvPr>
            <p:cNvSpPr/>
            <p:nvPr/>
          </p:nvSpPr>
          <p:spPr>
            <a:xfrm>
              <a:off x="3282176" y="5402578"/>
              <a:ext cx="8093414" cy="152400"/>
            </a:xfrm>
            <a:prstGeom prst="rect">
              <a:avLst/>
            </a:prstGeom>
            <a:solidFill>
              <a:srgbClr val="66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pic>
        <p:nvPicPr>
          <p:cNvPr id="17" name="図 16">
            <a:extLst>
              <a:ext uri="{FF2B5EF4-FFF2-40B4-BE49-F238E27FC236}">
                <a16:creationId xmlns:a16="http://schemas.microsoft.com/office/drawing/2014/main" id="{F5EAB473-9935-4D23-86B0-5FA46B047091}"/>
              </a:ext>
            </a:extLst>
          </p:cNvPr>
          <p:cNvPicPr/>
          <p:nvPr/>
        </p:nvPicPr>
        <p:blipFill>
          <a:blip r:embed="rId6" cstate="print">
            <a:extLst>
              <a:ext uri="{28A0092B-C50C-407E-A947-70E740481C1C}">
                <a14:useLocalDpi xmlns:a14="http://schemas.microsoft.com/office/drawing/2010/main" val="0"/>
              </a:ext>
            </a:extLst>
          </a:blip>
          <a:stretch>
            <a:fillRect/>
          </a:stretch>
        </p:blipFill>
        <p:spPr>
          <a:xfrm>
            <a:off x="4275196" y="742705"/>
            <a:ext cx="3274953" cy="2231843"/>
          </a:xfrm>
          <a:prstGeom prst="rect">
            <a:avLst/>
          </a:prstGeom>
        </p:spPr>
      </p:pic>
      <p:pic>
        <p:nvPicPr>
          <p:cNvPr id="18" name="図 17">
            <a:extLst>
              <a:ext uri="{FF2B5EF4-FFF2-40B4-BE49-F238E27FC236}">
                <a16:creationId xmlns:a16="http://schemas.microsoft.com/office/drawing/2014/main" id="{2642229C-D0DA-42D7-9758-E4042450CBB4}"/>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469060" y="1458344"/>
            <a:ext cx="3418551" cy="1463815"/>
          </a:xfrm>
          <a:prstGeom prst="rect">
            <a:avLst/>
          </a:prstGeom>
        </p:spPr>
      </p:pic>
      <p:grpSp>
        <p:nvGrpSpPr>
          <p:cNvPr id="8" name="グループ化 7">
            <a:extLst>
              <a:ext uri="{FF2B5EF4-FFF2-40B4-BE49-F238E27FC236}">
                <a16:creationId xmlns:a16="http://schemas.microsoft.com/office/drawing/2014/main" id="{ABD64AD1-4631-4E8D-B585-AAAB9EF08D31}"/>
              </a:ext>
            </a:extLst>
          </p:cNvPr>
          <p:cNvGrpSpPr/>
          <p:nvPr/>
        </p:nvGrpSpPr>
        <p:grpSpPr>
          <a:xfrm>
            <a:off x="7872441" y="1347423"/>
            <a:ext cx="3304794" cy="1740871"/>
            <a:chOff x="8614362" y="3429000"/>
            <a:chExt cx="2145891" cy="1130394"/>
          </a:xfrm>
        </p:grpSpPr>
        <p:pic>
          <p:nvPicPr>
            <p:cNvPr id="19" name="図 18">
              <a:extLst>
                <a:ext uri="{FF2B5EF4-FFF2-40B4-BE49-F238E27FC236}">
                  <a16:creationId xmlns:a16="http://schemas.microsoft.com/office/drawing/2014/main" id="{DA745043-CF15-47E2-8147-EDCB994EFC39}"/>
                </a:ext>
              </a:extLst>
            </p:cNvPr>
            <p:cNvPicPr/>
            <p:nvPr/>
          </p:nvPicPr>
          <p:blipFill>
            <a:blip r:embed="rId8" cstate="print">
              <a:extLst>
                <a:ext uri="{28A0092B-C50C-407E-A947-70E740481C1C}">
                  <a14:useLocalDpi xmlns:a14="http://schemas.microsoft.com/office/drawing/2010/main" val="0"/>
                </a:ext>
              </a:extLst>
            </a:blip>
            <a:stretch>
              <a:fillRect/>
            </a:stretch>
          </p:blipFill>
          <p:spPr>
            <a:xfrm>
              <a:off x="8614362" y="3429000"/>
              <a:ext cx="2145891" cy="1130394"/>
            </a:xfrm>
            <a:prstGeom prst="rect">
              <a:avLst/>
            </a:prstGeom>
          </p:spPr>
        </p:pic>
        <p:pic>
          <p:nvPicPr>
            <p:cNvPr id="20" name="図 19">
              <a:extLst>
                <a:ext uri="{FF2B5EF4-FFF2-40B4-BE49-F238E27FC236}">
                  <a16:creationId xmlns:a16="http://schemas.microsoft.com/office/drawing/2014/main" id="{D02D0CBD-7D1D-4F0E-88C2-277DE0B48D44}"/>
                </a:ext>
              </a:extLst>
            </p:cNvPr>
            <p:cNvPicPr/>
            <p:nvPr/>
          </p:nvPicPr>
          <p:blipFill>
            <a:blip r:embed="rId9" cstate="print">
              <a:extLst>
                <a:ext uri="{28A0092B-C50C-407E-A947-70E740481C1C}">
                  <a14:useLocalDpi xmlns:a14="http://schemas.microsoft.com/office/drawing/2010/main" val="0"/>
                </a:ext>
              </a:extLst>
            </a:blip>
            <a:stretch>
              <a:fillRect/>
            </a:stretch>
          </p:blipFill>
          <p:spPr>
            <a:xfrm>
              <a:off x="9320403" y="3689410"/>
              <a:ext cx="669618" cy="580336"/>
            </a:xfrm>
            <a:prstGeom prst="rect">
              <a:avLst/>
            </a:prstGeom>
          </p:spPr>
        </p:pic>
      </p:grpSp>
      <p:sp>
        <p:nvSpPr>
          <p:cNvPr id="21" name="タイトル 1">
            <a:extLst>
              <a:ext uri="{FF2B5EF4-FFF2-40B4-BE49-F238E27FC236}">
                <a16:creationId xmlns:a16="http://schemas.microsoft.com/office/drawing/2014/main" id="{A1593445-27F6-4DD3-99AE-17CD48EAE1DC}"/>
              </a:ext>
            </a:extLst>
          </p:cNvPr>
          <p:cNvSpPr txBox="1">
            <a:spLocks/>
          </p:cNvSpPr>
          <p:nvPr/>
        </p:nvSpPr>
        <p:spPr>
          <a:xfrm>
            <a:off x="506949" y="3916451"/>
            <a:ext cx="2445955" cy="1224951"/>
          </a:xfrm>
          <a:prstGeom prst="rect">
            <a:avLst/>
          </a:prstGeom>
          <a:solidFill>
            <a:schemeClr val="bg1"/>
          </a:solidFill>
          <a:ln w="12700">
            <a:solidFill>
              <a:schemeClr val="tx1"/>
            </a:solidFill>
          </a:ln>
          <a:effectLst>
            <a:outerShdw blurRad="50800" dist="63500" dir="2700000" algn="tl" rotWithShape="0">
              <a:prstClr val="black">
                <a:alpha val="40000"/>
              </a:prstClr>
            </a:outerShdw>
          </a:effectLst>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3200" dirty="0">
                <a:ln w="9525">
                  <a:solidFill>
                    <a:schemeClr val="tx1"/>
                  </a:solidFill>
                </a:ln>
                <a:solidFill>
                  <a:srgbClr val="FFC000"/>
                </a:solidFill>
                <a:latin typeface="HGP創英角ﾎﾟｯﾌﾟ体" panose="040B0A00000000000000" pitchFamily="50" charset="-128"/>
                <a:ea typeface="HGP創英角ﾎﾟｯﾌﾟ体" panose="040B0A00000000000000" pitchFamily="50" charset="-128"/>
              </a:rPr>
              <a:t>タブレット</a:t>
            </a:r>
            <a:r>
              <a:rPr lang="en-US" altLang="ja-JP" sz="3200" dirty="0">
                <a:ln w="9525">
                  <a:solidFill>
                    <a:schemeClr val="tx1"/>
                  </a:solidFill>
                </a:ln>
                <a:solidFill>
                  <a:srgbClr val="FFC000"/>
                </a:solidFill>
                <a:latin typeface="HGP創英角ﾎﾟｯﾌﾟ体" panose="040B0A00000000000000" pitchFamily="50" charset="-128"/>
                <a:ea typeface="HGP創英角ﾎﾟｯﾌﾟ体" panose="040B0A00000000000000" pitchFamily="50" charset="-128"/>
              </a:rPr>
              <a:t>PC</a:t>
            </a:r>
          </a:p>
          <a:p>
            <a:pPr lvl="0">
              <a:lnSpc>
                <a:spcPct val="100000"/>
              </a:lnSpc>
              <a:spcBef>
                <a:spcPts val="0"/>
              </a:spcBef>
            </a:pPr>
            <a:r>
              <a:rPr lang="ja-JP" altLang="en-US" sz="1600" dirty="0">
                <a:ln w="9525">
                  <a:noFill/>
                </a:ln>
                <a:solidFill>
                  <a:prstClr val="black"/>
                </a:solidFill>
                <a:latin typeface="HGP創英角ﾎﾟｯﾌﾟ体" panose="040B0A00000000000000" pitchFamily="50" charset="-128"/>
                <a:ea typeface="HGP創英角ﾎﾟｯﾌﾟ体" panose="040B0A00000000000000" pitchFamily="50" charset="-128"/>
                <a:cs typeface="+mn-cs"/>
              </a:rPr>
              <a:t> き　どう</a:t>
            </a:r>
            <a:endParaRPr lang="en-US" altLang="ja-JP" sz="1600" dirty="0">
              <a:ln w="9525">
                <a:noFill/>
              </a:ln>
              <a:solidFill>
                <a:prstClr val="black"/>
              </a:solidFill>
              <a:latin typeface="HGP創英角ﾎﾟｯﾌﾟ体" panose="040B0A00000000000000" pitchFamily="50" charset="-128"/>
              <a:ea typeface="HGP創英角ﾎﾟｯﾌﾟ体" panose="040B0A00000000000000" pitchFamily="50" charset="-128"/>
              <a:cs typeface="+mn-cs"/>
            </a:endParaRPr>
          </a:p>
          <a:p>
            <a:r>
              <a:rPr lang="ja-JP" altLang="en-US" sz="3200" dirty="0">
                <a:ln w="9525">
                  <a:solidFill>
                    <a:schemeClr val="tx1"/>
                  </a:solidFill>
                </a:ln>
                <a:solidFill>
                  <a:srgbClr val="FFC000"/>
                </a:solidFill>
                <a:latin typeface="HGP創英角ﾎﾟｯﾌﾟ体" panose="040B0A00000000000000" pitchFamily="50" charset="-128"/>
                <a:ea typeface="HGP創英角ﾎﾟｯﾌﾟ体" panose="040B0A00000000000000" pitchFamily="50" charset="-128"/>
              </a:rPr>
              <a:t>起動</a:t>
            </a:r>
          </a:p>
        </p:txBody>
      </p:sp>
      <p:pic>
        <p:nvPicPr>
          <p:cNvPr id="24" name="図 23" descr="ãæ ã¤ã©ã¹ããã®ç»åæ¤ç´¢çµæ">
            <a:extLst>
              <a:ext uri="{FF2B5EF4-FFF2-40B4-BE49-F238E27FC236}">
                <a16:creationId xmlns:a16="http://schemas.microsoft.com/office/drawing/2014/main" id="{D5C40451-6D84-47FE-91D8-D4D1B72DE0A4}"/>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0400986">
            <a:off x="3535598" y="4550055"/>
            <a:ext cx="1259552" cy="995399"/>
          </a:xfrm>
          <a:prstGeom prst="rect">
            <a:avLst/>
          </a:prstGeom>
          <a:ln w="12700">
            <a:noFill/>
          </a:ln>
          <a:effectLst>
            <a:outerShdw blurRad="50800" dist="63500" dir="2700000" algn="tl" rotWithShape="0">
              <a:prstClr val="black">
                <a:alpha val="40000"/>
              </a:prstClr>
            </a:outerShdw>
          </a:effectLst>
        </p:spPr>
      </p:pic>
      <p:sp>
        <p:nvSpPr>
          <p:cNvPr id="26" name="タイトル 1">
            <a:extLst>
              <a:ext uri="{FF2B5EF4-FFF2-40B4-BE49-F238E27FC236}">
                <a16:creationId xmlns:a16="http://schemas.microsoft.com/office/drawing/2014/main" id="{62C02F83-0C51-4480-8A70-558E5D0FD11B}"/>
              </a:ext>
            </a:extLst>
          </p:cNvPr>
          <p:cNvSpPr txBox="1">
            <a:spLocks/>
          </p:cNvSpPr>
          <p:nvPr/>
        </p:nvSpPr>
        <p:spPr>
          <a:xfrm>
            <a:off x="846641" y="6176342"/>
            <a:ext cx="11016344" cy="535531"/>
          </a:xfrm>
          <a:prstGeom prst="rect">
            <a:avLst/>
          </a:prstGeom>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err="1">
                <a:ln w="9525">
                  <a:noFill/>
                </a:ln>
                <a:solidFill>
                  <a:srgbClr val="0000FF"/>
                </a:solidFill>
                <a:latin typeface="HGP創英角ﾎﾟｯﾌﾟ体" panose="040B0A00000000000000" pitchFamily="50" charset="-128"/>
                <a:ea typeface="HGP創英角ﾎﾟｯﾌﾟ体" panose="040B0A00000000000000" pitchFamily="50" charset="-128"/>
              </a:rPr>
              <a:t>ふでばこや</a:t>
            </a:r>
            <a:r>
              <a:rPr lang="ja-JP" altLang="en-US" sz="3200" dirty="0">
                <a:ln w="9525">
                  <a:noFill/>
                </a:ln>
                <a:solidFill>
                  <a:srgbClr val="0000FF"/>
                </a:solidFill>
                <a:latin typeface="HGP創英角ﾎﾟｯﾌﾟ体" panose="040B0A00000000000000" pitchFamily="50" charset="-128"/>
                <a:ea typeface="HGP創英角ﾎﾟｯﾌﾟ体" panose="040B0A00000000000000" pitchFamily="50" charset="-128"/>
              </a:rPr>
              <a:t>　プリントなど　もちもの の　せいりもしておこう</a:t>
            </a:r>
          </a:p>
        </p:txBody>
      </p:sp>
      <p:grpSp>
        <p:nvGrpSpPr>
          <p:cNvPr id="27" name="グループ化 26">
            <a:extLst>
              <a:ext uri="{FF2B5EF4-FFF2-40B4-BE49-F238E27FC236}">
                <a16:creationId xmlns:a16="http://schemas.microsoft.com/office/drawing/2014/main" id="{A3D002FE-CBF0-4C05-AAF0-51EF984D77E5}"/>
              </a:ext>
            </a:extLst>
          </p:cNvPr>
          <p:cNvGrpSpPr/>
          <p:nvPr/>
        </p:nvGrpSpPr>
        <p:grpSpPr>
          <a:xfrm>
            <a:off x="8026626" y="3795746"/>
            <a:ext cx="2517746" cy="1937377"/>
            <a:chOff x="191338" y="2446099"/>
            <a:chExt cx="3723437" cy="2956399"/>
          </a:xfrm>
        </p:grpSpPr>
        <p:pic>
          <p:nvPicPr>
            <p:cNvPr id="28" name="図 27">
              <a:extLst>
                <a:ext uri="{FF2B5EF4-FFF2-40B4-BE49-F238E27FC236}">
                  <a16:creationId xmlns:a16="http://schemas.microsoft.com/office/drawing/2014/main" id="{761C9081-F352-4C1F-8139-38ECC8743AF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1338" y="2446099"/>
              <a:ext cx="3723437" cy="2956399"/>
            </a:xfrm>
            <a:prstGeom prst="rect">
              <a:avLst/>
            </a:prstGeom>
            <a:ln w="12700">
              <a:solidFill>
                <a:schemeClr val="tx1"/>
              </a:solidFill>
            </a:ln>
            <a:effectLst>
              <a:outerShdw blurRad="50800" dist="63500" dir="2700000" algn="tl" rotWithShape="0">
                <a:prstClr val="black">
                  <a:alpha val="40000"/>
                </a:prstClr>
              </a:outerShdw>
            </a:effectLst>
          </p:spPr>
        </p:pic>
        <p:sp>
          <p:nvSpPr>
            <p:cNvPr id="29" name="乗算記号 28">
              <a:extLst>
                <a:ext uri="{FF2B5EF4-FFF2-40B4-BE49-F238E27FC236}">
                  <a16:creationId xmlns:a16="http://schemas.microsoft.com/office/drawing/2014/main" id="{A3817F9A-3055-41BB-8CD6-C39AEDA98D51}"/>
                </a:ext>
              </a:extLst>
            </p:cNvPr>
            <p:cNvSpPr/>
            <p:nvPr/>
          </p:nvSpPr>
          <p:spPr>
            <a:xfrm>
              <a:off x="3581400" y="2446099"/>
              <a:ext cx="333375" cy="333375"/>
            </a:xfrm>
            <a:prstGeom prst="mathMultiply">
              <a:avLst>
                <a:gd name="adj1" fmla="val 1293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 name="右矢印 19">
            <a:extLst>
              <a:ext uri="{FF2B5EF4-FFF2-40B4-BE49-F238E27FC236}">
                <a16:creationId xmlns:a16="http://schemas.microsoft.com/office/drawing/2014/main" id="{85ACF302-45D2-4A4F-BD85-6EF7343D8F71}"/>
              </a:ext>
            </a:extLst>
          </p:cNvPr>
          <p:cNvSpPr/>
          <p:nvPr/>
        </p:nvSpPr>
        <p:spPr>
          <a:xfrm>
            <a:off x="3063011" y="4228991"/>
            <a:ext cx="741377" cy="6200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図 33" descr="ãæ ã¤ã©ã¹ããã®ç»åæ¤ç´¢çµæ">
            <a:extLst>
              <a:ext uri="{FF2B5EF4-FFF2-40B4-BE49-F238E27FC236}">
                <a16:creationId xmlns:a16="http://schemas.microsoft.com/office/drawing/2014/main" id="{0EBAE00A-3274-4678-BB74-32E2A0C5E91A}"/>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199014" flipH="1">
            <a:off x="10451120" y="3827560"/>
            <a:ext cx="1259552" cy="995399"/>
          </a:xfrm>
          <a:prstGeom prst="rect">
            <a:avLst/>
          </a:prstGeom>
          <a:ln w="12700">
            <a:noFill/>
          </a:ln>
          <a:effectLst>
            <a:outerShdw blurRad="50800" dist="63500" dir="2700000" algn="tl" rotWithShape="0">
              <a:prstClr val="black">
                <a:alpha val="40000"/>
              </a:prstClr>
            </a:outerShdw>
          </a:effectLst>
        </p:spPr>
      </p:pic>
      <p:sp>
        <p:nvSpPr>
          <p:cNvPr id="35" name="右矢印 19">
            <a:extLst>
              <a:ext uri="{FF2B5EF4-FFF2-40B4-BE49-F238E27FC236}">
                <a16:creationId xmlns:a16="http://schemas.microsoft.com/office/drawing/2014/main" id="{EFBCDCD1-B1CB-4F16-967E-0B1A738DC8BE}"/>
              </a:ext>
            </a:extLst>
          </p:cNvPr>
          <p:cNvSpPr/>
          <p:nvPr/>
        </p:nvSpPr>
        <p:spPr>
          <a:xfrm>
            <a:off x="7179460" y="4228991"/>
            <a:ext cx="741377" cy="6200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右矢印 19">
            <a:extLst>
              <a:ext uri="{FF2B5EF4-FFF2-40B4-BE49-F238E27FC236}">
                <a16:creationId xmlns:a16="http://schemas.microsoft.com/office/drawing/2014/main" id="{9A3CEDCB-95F2-4B33-B126-D1EFDC969568}"/>
              </a:ext>
            </a:extLst>
          </p:cNvPr>
          <p:cNvSpPr/>
          <p:nvPr/>
        </p:nvSpPr>
        <p:spPr>
          <a:xfrm rot="13330171">
            <a:off x="6549569" y="2758391"/>
            <a:ext cx="1784802" cy="620086"/>
          </a:xfrm>
          <a:prstGeom prst="rightArrow">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タイトル 1">
            <a:extLst>
              <a:ext uri="{FF2B5EF4-FFF2-40B4-BE49-F238E27FC236}">
                <a16:creationId xmlns:a16="http://schemas.microsoft.com/office/drawing/2014/main" id="{DD327590-17D6-4021-9AB5-2000792537B9}"/>
              </a:ext>
            </a:extLst>
          </p:cNvPr>
          <p:cNvSpPr>
            <a:spLocks noGrp="1"/>
          </p:cNvSpPr>
          <p:nvPr>
            <p:ph type="ctrTitle"/>
          </p:nvPr>
        </p:nvSpPr>
        <p:spPr>
          <a:xfrm>
            <a:off x="0" y="-1"/>
            <a:ext cx="12192000" cy="603917"/>
          </a:xfrm>
          <a:solidFill>
            <a:srgbClr val="FF3399"/>
          </a:solidFill>
        </p:spPr>
        <p:txBody>
          <a:bodyPr anchor="ctr" anchorCtr="0">
            <a:normAutofit/>
          </a:body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じゅんび</a:t>
            </a:r>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endParaRPr kumimoji="1"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Tree>
    <p:extLst>
      <p:ext uri="{BB962C8B-B14F-4D97-AF65-F5344CB8AC3E}">
        <p14:creationId xmlns:p14="http://schemas.microsoft.com/office/powerpoint/2010/main" val="2871751530"/>
      </p:ext>
    </p:extLst>
  </p:cSld>
  <p:clrMapOvr>
    <a:masterClrMapping/>
  </p:clrMapOvr>
  <p:transition spd="slow">
    <p:cover/>
    <p:sndAc>
      <p:stSnd>
        <p:snd r:embed="rId3" name="click.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endCondLst>
                                    <p:cond evt="onNext" delay="0">
                                      <p:tgtEl>
                                        <p:sldTgt/>
                                      </p:tgtEl>
                                    </p:cond>
                                  </p:endCondLst>
                                  <p:childTnLst>
                                    <p:animRot by="120000">
                                      <p:cBhvr>
                                        <p:cTn id="6" dur="100" fill="hold">
                                          <p:stCondLst>
                                            <p:cond delay="0"/>
                                          </p:stCondLst>
                                        </p:cTn>
                                        <p:tgtEl>
                                          <p:spTgt spid="24"/>
                                        </p:tgtEl>
                                        <p:attrNameLst>
                                          <p:attrName>r</p:attrName>
                                        </p:attrNameLst>
                                      </p:cBhvr>
                                    </p:animRot>
                                    <p:animRot by="-240000">
                                      <p:cBhvr>
                                        <p:cTn id="7" dur="200" fill="hold">
                                          <p:stCondLst>
                                            <p:cond delay="200"/>
                                          </p:stCondLst>
                                        </p:cTn>
                                        <p:tgtEl>
                                          <p:spTgt spid="24"/>
                                        </p:tgtEl>
                                        <p:attrNameLst>
                                          <p:attrName>r</p:attrName>
                                        </p:attrNameLst>
                                      </p:cBhvr>
                                    </p:animRot>
                                    <p:animRot by="240000">
                                      <p:cBhvr>
                                        <p:cTn id="8" dur="200" fill="hold">
                                          <p:stCondLst>
                                            <p:cond delay="400"/>
                                          </p:stCondLst>
                                        </p:cTn>
                                        <p:tgtEl>
                                          <p:spTgt spid="24"/>
                                        </p:tgtEl>
                                        <p:attrNameLst>
                                          <p:attrName>r</p:attrName>
                                        </p:attrNameLst>
                                      </p:cBhvr>
                                    </p:animRot>
                                    <p:animRot by="-240000">
                                      <p:cBhvr>
                                        <p:cTn id="9" dur="200" fill="hold">
                                          <p:stCondLst>
                                            <p:cond delay="600"/>
                                          </p:stCondLst>
                                        </p:cTn>
                                        <p:tgtEl>
                                          <p:spTgt spid="24"/>
                                        </p:tgtEl>
                                        <p:attrNameLst>
                                          <p:attrName>r</p:attrName>
                                        </p:attrNameLst>
                                      </p:cBhvr>
                                    </p:animRot>
                                    <p:animRot by="120000">
                                      <p:cBhvr>
                                        <p:cTn id="10" dur="200" fill="hold">
                                          <p:stCondLst>
                                            <p:cond delay="800"/>
                                          </p:stCondLst>
                                        </p:cTn>
                                        <p:tgtEl>
                                          <p:spTgt spid="24"/>
                                        </p:tgtEl>
                                        <p:attrNameLst>
                                          <p:attrName>r</p:attrName>
                                        </p:attrNameLst>
                                      </p:cBhvr>
                                    </p:animRot>
                                  </p:childTnLst>
                                </p:cTn>
                              </p:par>
                              <p:par>
                                <p:cTn id="11" presetID="32" presetClass="emph" presetSubtype="0" repeatCount="indefinite" fill="hold" nodeType="withEffect">
                                  <p:stCondLst>
                                    <p:cond delay="0"/>
                                  </p:stCondLst>
                                  <p:endCondLst>
                                    <p:cond evt="onNext" delay="0">
                                      <p:tgtEl>
                                        <p:sldTgt/>
                                      </p:tgtEl>
                                    </p:cond>
                                  </p:endCondLst>
                                  <p:childTnLst>
                                    <p:animRot by="120000">
                                      <p:cBhvr>
                                        <p:cTn id="12" dur="100" fill="hold">
                                          <p:stCondLst>
                                            <p:cond delay="0"/>
                                          </p:stCondLst>
                                        </p:cTn>
                                        <p:tgtEl>
                                          <p:spTgt spid="34"/>
                                        </p:tgtEl>
                                        <p:attrNameLst>
                                          <p:attrName>r</p:attrName>
                                        </p:attrNameLst>
                                      </p:cBhvr>
                                    </p:animRot>
                                    <p:animRot by="-240000">
                                      <p:cBhvr>
                                        <p:cTn id="13" dur="200" fill="hold">
                                          <p:stCondLst>
                                            <p:cond delay="200"/>
                                          </p:stCondLst>
                                        </p:cTn>
                                        <p:tgtEl>
                                          <p:spTgt spid="34"/>
                                        </p:tgtEl>
                                        <p:attrNameLst>
                                          <p:attrName>r</p:attrName>
                                        </p:attrNameLst>
                                      </p:cBhvr>
                                    </p:animRot>
                                    <p:animRot by="240000">
                                      <p:cBhvr>
                                        <p:cTn id="14" dur="200" fill="hold">
                                          <p:stCondLst>
                                            <p:cond delay="400"/>
                                          </p:stCondLst>
                                        </p:cTn>
                                        <p:tgtEl>
                                          <p:spTgt spid="34"/>
                                        </p:tgtEl>
                                        <p:attrNameLst>
                                          <p:attrName>r</p:attrName>
                                        </p:attrNameLst>
                                      </p:cBhvr>
                                    </p:animRot>
                                    <p:animRot by="-240000">
                                      <p:cBhvr>
                                        <p:cTn id="15" dur="200" fill="hold">
                                          <p:stCondLst>
                                            <p:cond delay="600"/>
                                          </p:stCondLst>
                                        </p:cTn>
                                        <p:tgtEl>
                                          <p:spTgt spid="34"/>
                                        </p:tgtEl>
                                        <p:attrNameLst>
                                          <p:attrName>r</p:attrName>
                                        </p:attrNameLst>
                                      </p:cBhvr>
                                    </p:animRot>
                                    <p:animRot by="120000">
                                      <p:cBhvr>
                                        <p:cTn id="16" dur="200" fill="hold">
                                          <p:stCondLst>
                                            <p:cond delay="80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0"/>
            <a:ext cx="12192000" cy="602456"/>
          </a:xfrm>
          <a:solidFill>
            <a:srgbClr val="FF3399"/>
          </a:solidFill>
        </p:spPr>
        <p:txBody>
          <a:bodyPr vert="horz" lIns="91440" tIns="45720" rIns="91440" bIns="45720" rtlCol="0" anchor="ctr" anchorCtr="0">
            <a:normAutofit/>
          </a:body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アプリの使い方</a:t>
            </a:r>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～はじめてのプロジェクト</a:t>
            </a:r>
          </a:p>
        </p:txBody>
      </p:sp>
      <p:pic>
        <p:nvPicPr>
          <p:cNvPr id="3" name="図 2" descr="スクリーンショット が含まれている画像&#10;&#10;自動的に生成された説明">
            <a:extLst>
              <a:ext uri="{FF2B5EF4-FFF2-40B4-BE49-F238E27FC236}">
                <a16:creationId xmlns:a16="http://schemas.microsoft.com/office/drawing/2014/main" id="{974AC004-7CBB-48F7-A9F0-6993581D2A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640" y="1244474"/>
            <a:ext cx="11856720" cy="4505239"/>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51637543"/>
      </p:ext>
    </p:extLst>
  </p:cSld>
  <p:clrMapOvr>
    <a:masterClrMapping/>
  </p:clrMapOvr>
  <p:transition spd="slow">
    <p:cover/>
    <p:sndAc>
      <p:stSnd>
        <p:snd r:embed="rId3" name="click.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0D894EB-8EFC-4EF0-BF48-0632D6EB8163}"/>
              </a:ext>
            </a:extLst>
          </p:cNvPr>
          <p:cNvSpPr>
            <a:spLocks noGrp="1"/>
          </p:cNvSpPr>
          <p:nvPr>
            <p:ph type="ctrTitle"/>
          </p:nvPr>
        </p:nvSpPr>
        <p:spPr>
          <a:xfrm>
            <a:off x="0" y="-1"/>
            <a:ext cx="12192000" cy="595313"/>
          </a:xfrm>
          <a:solidFill>
            <a:srgbClr val="FF3399"/>
          </a:solidFill>
        </p:spPr>
        <p:txBody>
          <a:bodyPr vert="horz" lIns="91440" tIns="45720" rIns="91440" bIns="45720" rtlCol="0" anchor="ctr" anchorCtr="0">
            <a:normAutofit/>
          </a:body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モーションセンサー</a:t>
            </a:r>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8" name="タイトル 1">
            <a:extLst>
              <a:ext uri="{FF2B5EF4-FFF2-40B4-BE49-F238E27FC236}">
                <a16:creationId xmlns:a16="http://schemas.microsoft.com/office/drawing/2014/main" id="{F8085251-4568-460E-B58D-66A8E4F6897B}"/>
              </a:ext>
            </a:extLst>
          </p:cNvPr>
          <p:cNvSpPr txBox="1">
            <a:spLocks/>
          </p:cNvSpPr>
          <p:nvPr/>
        </p:nvSpPr>
        <p:spPr>
          <a:xfrm>
            <a:off x="162125" y="692003"/>
            <a:ext cx="4046169" cy="736666"/>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600" dirty="0">
                <a:solidFill>
                  <a:srgbClr val="0000FF"/>
                </a:solidFill>
                <a:latin typeface="HGP創英角ﾎﾟｯﾌﾟ体" panose="040B0A00000000000000" pitchFamily="50" charset="-128"/>
                <a:ea typeface="HGP創英角ﾎﾟｯﾌﾟ体" panose="040B0A00000000000000" pitchFamily="50" charset="-128"/>
              </a:rPr>
              <a:t>　　　　　　　　　　　　　　　 　 </a:t>
            </a:r>
            <a:r>
              <a:rPr lang="ja-JP" altLang="en-US" sz="1600" dirty="0" err="1">
                <a:solidFill>
                  <a:srgbClr val="0000FF"/>
                </a:solidFill>
                <a:latin typeface="HGP創英角ﾎﾟｯﾌﾟ体" panose="040B0A00000000000000" pitchFamily="50" charset="-128"/>
                <a:ea typeface="HGP創英角ﾎﾟｯﾌﾟ体" panose="040B0A00000000000000" pitchFamily="50" charset="-128"/>
              </a:rPr>
              <a:t>うご</a:t>
            </a:r>
            <a:endParaRPr lang="en-US" altLang="ja-JP" sz="1600" dirty="0">
              <a:solidFill>
                <a:srgbClr val="0000FF"/>
              </a:solidFill>
              <a:latin typeface="HGP創英角ﾎﾟｯﾌﾟ体" panose="040B0A00000000000000" pitchFamily="50" charset="-128"/>
              <a:ea typeface="HGP創英角ﾎﾟｯﾌﾟ体" panose="040B0A00000000000000" pitchFamily="50" charset="-128"/>
            </a:endParaRPr>
          </a:p>
          <a:p>
            <a:pPr algn="l"/>
            <a:r>
              <a:rPr lang="ja-JP" altLang="en-US" sz="3200" dirty="0">
                <a:solidFill>
                  <a:srgbClr val="0000FF"/>
                </a:solidFill>
                <a:latin typeface="HGP創英角ﾎﾟｯﾌﾟ体" panose="040B0A00000000000000" pitchFamily="50" charset="-128"/>
                <a:ea typeface="HGP創英角ﾎﾟｯﾌﾟ体" panose="040B0A00000000000000" pitchFamily="50" charset="-128"/>
              </a:rPr>
              <a:t>「モーション＝動き」</a:t>
            </a:r>
          </a:p>
        </p:txBody>
      </p:sp>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988" y="4194168"/>
            <a:ext cx="1406183" cy="836808"/>
          </a:xfrm>
          <a:prstGeom prst="rect">
            <a:avLst/>
          </a:prstGeom>
        </p:spPr>
      </p:pic>
      <p:pic>
        <p:nvPicPr>
          <p:cNvPr id="4" name="図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988" y="1941338"/>
            <a:ext cx="1406183" cy="836808"/>
          </a:xfrm>
          <a:prstGeom prst="rect">
            <a:avLst/>
          </a:prstGeom>
        </p:spPr>
      </p:pic>
      <p:pic>
        <p:nvPicPr>
          <p:cNvPr id="5" name="図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44471" y="1941338"/>
            <a:ext cx="1406183" cy="836808"/>
          </a:xfrm>
          <a:prstGeom prst="rect">
            <a:avLst/>
          </a:prstGeom>
        </p:spPr>
      </p:pic>
      <p:pic>
        <p:nvPicPr>
          <p:cNvPr id="9" name="図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44471" y="4148174"/>
            <a:ext cx="1406183" cy="836808"/>
          </a:xfrm>
          <a:prstGeom prst="rect">
            <a:avLst/>
          </a:prstGeom>
        </p:spPr>
      </p:pic>
      <p:sp>
        <p:nvSpPr>
          <p:cNvPr id="13" name="タイトル 1">
            <a:extLst>
              <a:ext uri="{FF2B5EF4-FFF2-40B4-BE49-F238E27FC236}">
                <a16:creationId xmlns:a16="http://schemas.microsoft.com/office/drawing/2014/main" id="{F8085251-4568-460E-B58D-66A8E4F6897B}"/>
              </a:ext>
            </a:extLst>
          </p:cNvPr>
          <p:cNvSpPr txBox="1">
            <a:spLocks/>
          </p:cNvSpPr>
          <p:nvPr/>
        </p:nvSpPr>
        <p:spPr>
          <a:xfrm>
            <a:off x="1897432" y="1602250"/>
            <a:ext cx="4046168" cy="1514984"/>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400" dirty="0">
                <a:latin typeface="HG丸ｺﾞｼｯｸM-PRO" panose="020F0600000000000000" pitchFamily="50" charset="-128"/>
                <a:ea typeface="HG丸ｺﾞｼｯｸM-PRO" panose="020F0600000000000000" pitchFamily="50" charset="-128"/>
              </a:rPr>
              <a:t>　　　　　　　　　　へん </a:t>
            </a:r>
            <a:r>
              <a:rPr lang="ja-JP" altLang="en-US" sz="1400" dirty="0" err="1">
                <a:latin typeface="HG丸ｺﾞｼｯｸM-PRO" panose="020F0600000000000000" pitchFamily="50" charset="-128"/>
                <a:ea typeface="HG丸ｺﾞｼｯｸM-PRO" panose="020F0600000000000000" pitchFamily="50" charset="-128"/>
              </a:rPr>
              <a:t>か</a:t>
            </a:r>
            <a:endParaRPr lang="en-US" altLang="ja-JP" sz="1400" dirty="0">
              <a:latin typeface="HG丸ｺﾞｼｯｸM-PRO" panose="020F0600000000000000" pitchFamily="50" charset="-128"/>
              <a:ea typeface="HG丸ｺﾞｼｯｸM-PRO" panose="020F0600000000000000" pitchFamily="50" charset="-128"/>
            </a:endParaRPr>
          </a:p>
          <a:p>
            <a:pPr algn="l"/>
            <a:r>
              <a:rPr lang="en-US" altLang="ja-JP" sz="2800" dirty="0">
                <a:latin typeface="HG丸ｺﾞｼｯｸM-PRO" panose="020F0600000000000000" pitchFamily="50" charset="-128"/>
                <a:ea typeface="HG丸ｺﾞｼｯｸM-PRO" panose="020F0600000000000000" pitchFamily="50" charset="-128"/>
              </a:rPr>
              <a:t>【</a:t>
            </a:r>
            <a:r>
              <a:rPr lang="ja-JP" altLang="en-US" sz="2800" dirty="0" err="1">
                <a:latin typeface="HG丸ｺﾞｼｯｸM-PRO" panose="020F0600000000000000" pitchFamily="50" charset="-128"/>
                <a:ea typeface="HG丸ｺﾞｼｯｸM-PRO" panose="020F0600000000000000" pitchFamily="50" charset="-128"/>
              </a:rPr>
              <a:t>きょりの</a:t>
            </a:r>
            <a:r>
              <a:rPr lang="ja-JP" altLang="en-US" sz="2800" dirty="0">
                <a:latin typeface="HG丸ｺﾞｼｯｸM-PRO" panose="020F0600000000000000" pitchFamily="50" charset="-128"/>
                <a:ea typeface="HG丸ｺﾞｼｯｸM-PRO" panose="020F0600000000000000" pitchFamily="50" charset="-128"/>
              </a:rPr>
              <a:t>変化</a:t>
            </a:r>
            <a:r>
              <a:rPr lang="en-US" altLang="ja-JP" sz="2800" dirty="0">
                <a:latin typeface="HG丸ｺﾞｼｯｸM-PRO" panose="020F0600000000000000" pitchFamily="50" charset="-128"/>
                <a:ea typeface="HG丸ｺﾞｼｯｸM-PRO" panose="020F0600000000000000" pitchFamily="50" charset="-128"/>
              </a:rPr>
              <a:t>】</a:t>
            </a:r>
          </a:p>
          <a:p>
            <a:pPr algn="l"/>
            <a:r>
              <a:rPr lang="ja-JP" altLang="en-US" sz="2800" dirty="0">
                <a:latin typeface="HG丸ｺﾞｼｯｸM-PRO" panose="020F0600000000000000" pitchFamily="50" charset="-128"/>
                <a:ea typeface="HG丸ｺﾞｼｯｸM-PRO" panose="020F0600000000000000" pitchFamily="50" charset="-128"/>
              </a:rPr>
              <a:t>　センサーまでの</a:t>
            </a:r>
            <a:endParaRPr lang="en-US" altLang="ja-JP" sz="2800" dirty="0">
              <a:latin typeface="HG丸ｺﾞｼｯｸM-PRO" panose="020F0600000000000000" pitchFamily="50" charset="-128"/>
              <a:ea typeface="HG丸ｺﾞｼｯｸM-PRO" panose="020F0600000000000000" pitchFamily="50" charset="-128"/>
            </a:endParaRPr>
          </a:p>
          <a:p>
            <a:pPr algn="l"/>
            <a:r>
              <a:rPr lang="ja-JP" altLang="en-US" sz="2800" dirty="0">
                <a:latin typeface="HG丸ｺﾞｼｯｸM-PRO" panose="020F0600000000000000" pitchFamily="50" charset="-128"/>
                <a:ea typeface="HG丸ｺﾞｼｯｸM-PRO" panose="020F0600000000000000" pitchFamily="50" charset="-128"/>
              </a:rPr>
              <a:t>　</a:t>
            </a:r>
            <a:r>
              <a:rPr lang="ja-JP" altLang="en-US" sz="2800" dirty="0" err="1">
                <a:solidFill>
                  <a:srgbClr val="0000FF"/>
                </a:solidFill>
                <a:latin typeface="HG丸ｺﾞｼｯｸM-PRO" panose="020F0600000000000000" pitchFamily="50" charset="-128"/>
                <a:ea typeface="HG丸ｺﾞｼｯｸM-PRO" panose="020F0600000000000000" pitchFamily="50" charset="-128"/>
              </a:rPr>
              <a:t>きょりが</a:t>
            </a:r>
            <a:r>
              <a:rPr lang="ja-JP" altLang="en-US" sz="2800" dirty="0">
                <a:solidFill>
                  <a:srgbClr val="0000FF"/>
                </a:solidFill>
                <a:latin typeface="HG丸ｺﾞｼｯｸM-PRO" panose="020F0600000000000000" pitchFamily="50" charset="-128"/>
                <a:ea typeface="HG丸ｺﾞｼｯｸM-PRO" panose="020F0600000000000000" pitchFamily="50" charset="-128"/>
              </a:rPr>
              <a:t>かわったら</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p:txBody>
      </p:sp>
      <p:sp>
        <p:nvSpPr>
          <p:cNvPr id="14" name="タイトル 1">
            <a:extLst>
              <a:ext uri="{FF2B5EF4-FFF2-40B4-BE49-F238E27FC236}">
                <a16:creationId xmlns:a16="http://schemas.microsoft.com/office/drawing/2014/main" id="{F8085251-4568-460E-B58D-66A8E4F6897B}"/>
              </a:ext>
            </a:extLst>
          </p:cNvPr>
          <p:cNvSpPr txBox="1">
            <a:spLocks/>
          </p:cNvSpPr>
          <p:nvPr/>
        </p:nvSpPr>
        <p:spPr>
          <a:xfrm>
            <a:off x="8145832" y="1804492"/>
            <a:ext cx="4046168" cy="1514984"/>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2800" dirty="0">
                <a:latin typeface="HG丸ｺﾞｼｯｸM-PRO" panose="020F0600000000000000" pitchFamily="50" charset="-128"/>
                <a:ea typeface="HG丸ｺﾞｼｯｸM-PRO" panose="020F0600000000000000" pitchFamily="50" charset="-128"/>
              </a:rPr>
              <a:t>【</a:t>
            </a:r>
            <a:r>
              <a:rPr lang="ja-JP" altLang="en-US" sz="2800" dirty="0">
                <a:latin typeface="HG丸ｺﾞｼｯｸM-PRO" panose="020F0600000000000000" pitchFamily="50" charset="-128"/>
                <a:ea typeface="HG丸ｺﾞｼｯｸM-PRO" panose="020F0600000000000000" pitchFamily="50" charset="-128"/>
              </a:rPr>
              <a:t>とおくなる</a:t>
            </a:r>
            <a:r>
              <a:rPr lang="en-US" altLang="ja-JP" sz="2800" dirty="0">
                <a:latin typeface="HG丸ｺﾞｼｯｸM-PRO" panose="020F0600000000000000" pitchFamily="50" charset="-128"/>
                <a:ea typeface="HG丸ｺﾞｼｯｸM-PRO" panose="020F0600000000000000" pitchFamily="50" charset="-128"/>
              </a:rPr>
              <a:t>】</a:t>
            </a:r>
          </a:p>
          <a:p>
            <a:pPr algn="l"/>
            <a:r>
              <a:rPr lang="ja-JP" altLang="en-US" sz="2800" dirty="0">
                <a:latin typeface="HG丸ｺﾞｼｯｸM-PRO" panose="020F0600000000000000" pitchFamily="50" charset="-128"/>
                <a:ea typeface="HG丸ｺﾞｼｯｸM-PRO" panose="020F0600000000000000" pitchFamily="50" charset="-128"/>
              </a:rPr>
              <a:t>　センサーから</a:t>
            </a:r>
            <a:endParaRPr lang="en-US" altLang="ja-JP" sz="2800" dirty="0">
              <a:latin typeface="HG丸ｺﾞｼｯｸM-PRO" panose="020F0600000000000000" pitchFamily="50" charset="-128"/>
              <a:ea typeface="HG丸ｺﾞｼｯｸM-PRO" panose="020F0600000000000000" pitchFamily="50" charset="-128"/>
            </a:endParaRPr>
          </a:p>
          <a:p>
            <a:pPr algn="l"/>
            <a:r>
              <a:rPr lang="ja-JP" altLang="en-US" sz="2800" dirty="0">
                <a:latin typeface="HG丸ｺﾞｼｯｸM-PRO" panose="020F0600000000000000" pitchFamily="50" charset="-128"/>
                <a:ea typeface="HG丸ｺﾞｼｯｸM-PRO" panose="020F0600000000000000" pitchFamily="50" charset="-128"/>
              </a:rPr>
              <a:t>　</a:t>
            </a:r>
            <a:r>
              <a:rPr lang="ja-JP" altLang="en-US" sz="2800" dirty="0">
                <a:solidFill>
                  <a:srgbClr val="0000FF"/>
                </a:solidFill>
                <a:latin typeface="HG丸ｺﾞｼｯｸM-PRO" panose="020F0600000000000000" pitchFamily="50" charset="-128"/>
                <a:ea typeface="HG丸ｺﾞｼｯｸM-PRO" panose="020F0600000000000000" pitchFamily="50" charset="-128"/>
              </a:rPr>
              <a:t>ものが はなれたら</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p:txBody>
      </p:sp>
      <p:sp>
        <p:nvSpPr>
          <p:cNvPr id="15" name="タイトル 1">
            <a:extLst>
              <a:ext uri="{FF2B5EF4-FFF2-40B4-BE49-F238E27FC236}">
                <a16:creationId xmlns:a16="http://schemas.microsoft.com/office/drawing/2014/main" id="{F8085251-4568-460E-B58D-66A8E4F6897B}"/>
              </a:ext>
            </a:extLst>
          </p:cNvPr>
          <p:cNvSpPr txBox="1">
            <a:spLocks/>
          </p:cNvSpPr>
          <p:nvPr/>
        </p:nvSpPr>
        <p:spPr>
          <a:xfrm>
            <a:off x="8145832" y="3930236"/>
            <a:ext cx="4046168" cy="1514984"/>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2800" dirty="0">
                <a:latin typeface="HG丸ｺﾞｼｯｸM-PRO" panose="020F0600000000000000" pitchFamily="50" charset="-128"/>
                <a:ea typeface="HG丸ｺﾞｼｯｸM-PRO" panose="020F0600000000000000" pitchFamily="50" charset="-128"/>
              </a:rPr>
              <a:t>【</a:t>
            </a:r>
            <a:r>
              <a:rPr lang="ja-JP" altLang="en-US" sz="2800" dirty="0">
                <a:latin typeface="HG丸ｺﾞｼｯｸM-PRO" panose="020F0600000000000000" pitchFamily="50" charset="-128"/>
                <a:ea typeface="HG丸ｺﾞｼｯｸM-PRO" panose="020F0600000000000000" pitchFamily="50" charset="-128"/>
              </a:rPr>
              <a:t>ちかづく</a:t>
            </a:r>
            <a:r>
              <a:rPr lang="en-US" altLang="ja-JP" sz="2800" dirty="0">
                <a:latin typeface="HG丸ｺﾞｼｯｸM-PRO" panose="020F0600000000000000" pitchFamily="50" charset="-128"/>
                <a:ea typeface="HG丸ｺﾞｼｯｸM-PRO" panose="020F0600000000000000" pitchFamily="50" charset="-128"/>
              </a:rPr>
              <a:t>】</a:t>
            </a:r>
          </a:p>
          <a:p>
            <a:pPr algn="l"/>
            <a:r>
              <a:rPr lang="ja-JP" altLang="en-US" sz="2800" dirty="0">
                <a:latin typeface="HG丸ｺﾞｼｯｸM-PRO" panose="020F0600000000000000" pitchFamily="50" charset="-128"/>
                <a:ea typeface="HG丸ｺﾞｼｯｸM-PRO" panose="020F0600000000000000" pitchFamily="50" charset="-128"/>
              </a:rPr>
              <a:t>　センサーに</a:t>
            </a:r>
            <a:endParaRPr lang="en-US" altLang="ja-JP" sz="2800" dirty="0">
              <a:latin typeface="HG丸ｺﾞｼｯｸM-PRO" panose="020F0600000000000000" pitchFamily="50" charset="-128"/>
              <a:ea typeface="HG丸ｺﾞｼｯｸM-PRO" panose="020F0600000000000000" pitchFamily="50" charset="-128"/>
            </a:endParaRPr>
          </a:p>
          <a:p>
            <a:pPr algn="l"/>
            <a:r>
              <a:rPr lang="ja-JP" altLang="en-US" sz="2800" dirty="0">
                <a:latin typeface="HG丸ｺﾞｼｯｸM-PRO" panose="020F0600000000000000" pitchFamily="50" charset="-128"/>
                <a:ea typeface="HG丸ｺﾞｼｯｸM-PRO" panose="020F0600000000000000" pitchFamily="50" charset="-128"/>
              </a:rPr>
              <a:t>　</a:t>
            </a:r>
            <a:r>
              <a:rPr lang="ja-JP" altLang="en-US" sz="2800" dirty="0">
                <a:solidFill>
                  <a:srgbClr val="0000FF"/>
                </a:solidFill>
                <a:latin typeface="HG丸ｺﾞｼｯｸM-PRO" panose="020F0600000000000000" pitchFamily="50" charset="-128"/>
                <a:ea typeface="HG丸ｺﾞｼｯｸM-PRO" panose="020F0600000000000000" pitchFamily="50" charset="-128"/>
              </a:rPr>
              <a:t>ものが ちかづいたら</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p:txBody>
      </p:sp>
      <p:sp>
        <p:nvSpPr>
          <p:cNvPr id="16" name="タイトル 1">
            <a:extLst>
              <a:ext uri="{FF2B5EF4-FFF2-40B4-BE49-F238E27FC236}">
                <a16:creationId xmlns:a16="http://schemas.microsoft.com/office/drawing/2014/main" id="{F8085251-4568-460E-B58D-66A8E4F6897B}"/>
              </a:ext>
            </a:extLst>
          </p:cNvPr>
          <p:cNvSpPr txBox="1">
            <a:spLocks/>
          </p:cNvSpPr>
          <p:nvPr/>
        </p:nvSpPr>
        <p:spPr>
          <a:xfrm>
            <a:off x="1931715" y="3966897"/>
            <a:ext cx="4601820" cy="1858715"/>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400" dirty="0">
                <a:latin typeface="HG丸ｺﾞｼｯｸM-PRO" panose="020F0600000000000000" pitchFamily="50" charset="-128"/>
                <a:ea typeface="HG丸ｺﾞｼｯｸM-PRO" panose="020F0600000000000000" pitchFamily="50" charset="-128"/>
              </a:rPr>
              <a:t>　　かず　にゅうりょく</a:t>
            </a:r>
            <a:endParaRPr lang="en-US" altLang="ja-JP" sz="1400" dirty="0">
              <a:latin typeface="HG丸ｺﾞｼｯｸM-PRO" panose="020F0600000000000000" pitchFamily="50" charset="-128"/>
              <a:ea typeface="HG丸ｺﾞｼｯｸM-PRO" panose="020F0600000000000000" pitchFamily="50" charset="-128"/>
            </a:endParaRPr>
          </a:p>
          <a:p>
            <a:pPr algn="l"/>
            <a:r>
              <a:rPr lang="en-US" altLang="ja-JP" sz="2800" dirty="0">
                <a:latin typeface="HG丸ｺﾞｼｯｸM-PRO" panose="020F0600000000000000" pitchFamily="50" charset="-128"/>
                <a:ea typeface="HG丸ｺﾞｼｯｸM-PRO" panose="020F0600000000000000" pitchFamily="50" charset="-128"/>
              </a:rPr>
              <a:t>【</a:t>
            </a:r>
            <a:r>
              <a:rPr lang="ja-JP" altLang="en-US" sz="2800" dirty="0">
                <a:latin typeface="HG丸ｺﾞｼｯｸM-PRO" panose="020F0600000000000000" pitchFamily="50" charset="-128"/>
                <a:ea typeface="HG丸ｺﾞｼｯｸM-PRO" panose="020F0600000000000000" pitchFamily="50" charset="-128"/>
              </a:rPr>
              <a:t>数の入力</a:t>
            </a:r>
            <a:r>
              <a:rPr lang="en-US" altLang="ja-JP" sz="2800" dirty="0">
                <a:latin typeface="HG丸ｺﾞｼｯｸM-PRO" panose="020F0600000000000000" pitchFamily="50" charset="-128"/>
                <a:ea typeface="HG丸ｺﾞｼｯｸM-PRO" panose="020F0600000000000000" pitchFamily="50" charset="-128"/>
              </a:rPr>
              <a:t>】</a:t>
            </a:r>
          </a:p>
          <a:p>
            <a:pPr algn="l"/>
            <a:r>
              <a:rPr lang="ja-JP" altLang="en-US" sz="2800" dirty="0">
                <a:latin typeface="HG丸ｺﾞｼｯｸM-PRO" panose="020F0600000000000000" pitchFamily="50" charset="-128"/>
                <a:ea typeface="HG丸ｺﾞｼｯｸM-PRO" panose="020F0600000000000000" pitchFamily="50" charset="-128"/>
              </a:rPr>
              <a:t>　センサーまでの</a:t>
            </a:r>
            <a:r>
              <a:rPr lang="ja-JP" altLang="en-US" sz="2800" dirty="0" err="1">
                <a:latin typeface="HG丸ｺﾞｼｯｸM-PRO" panose="020F0600000000000000" pitchFamily="50" charset="-128"/>
                <a:ea typeface="HG丸ｺﾞｼｯｸM-PRO" panose="020F0600000000000000" pitchFamily="50" charset="-128"/>
              </a:rPr>
              <a:t>きょりを</a:t>
            </a:r>
            <a:endParaRPr lang="en-US" altLang="ja-JP" sz="2800" dirty="0">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べつのプログラミング</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ブロックにわたす</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434652048"/>
      </p:ext>
    </p:extLst>
  </p:cSld>
  <p:clrMapOvr>
    <a:masterClrMapping/>
  </p:clrMapOvr>
  <p:transition spd="slow">
    <p:cover/>
    <p:sndAc>
      <p:stSnd>
        <p:snd r:embed="rId3" name="click.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0D894EB-8EFC-4EF0-BF48-0632D6EB8163}"/>
              </a:ext>
            </a:extLst>
          </p:cNvPr>
          <p:cNvSpPr>
            <a:spLocks noGrp="1"/>
          </p:cNvSpPr>
          <p:nvPr>
            <p:ph type="ctrTitle"/>
          </p:nvPr>
        </p:nvSpPr>
        <p:spPr>
          <a:xfrm>
            <a:off x="0" y="-1"/>
            <a:ext cx="12192000" cy="595313"/>
          </a:xfrm>
          <a:solidFill>
            <a:srgbClr val="FF3399"/>
          </a:solidFill>
        </p:spPr>
        <p:txBody>
          <a:bodyPr vert="horz" lIns="91440" tIns="45720" rIns="91440" bIns="45720" rtlCol="0" anchor="ctr" anchorCtr="0">
            <a:normAutofit/>
          </a:body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チルトセンサー</a:t>
            </a:r>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8" name="タイトル 1">
            <a:extLst>
              <a:ext uri="{FF2B5EF4-FFF2-40B4-BE49-F238E27FC236}">
                <a16:creationId xmlns:a16="http://schemas.microsoft.com/office/drawing/2014/main" id="{F8085251-4568-460E-B58D-66A8E4F6897B}"/>
              </a:ext>
            </a:extLst>
          </p:cNvPr>
          <p:cNvSpPr txBox="1">
            <a:spLocks/>
          </p:cNvSpPr>
          <p:nvPr/>
        </p:nvSpPr>
        <p:spPr>
          <a:xfrm>
            <a:off x="162125" y="833355"/>
            <a:ext cx="4046169" cy="595314"/>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solidFill>
                  <a:srgbClr val="0000FF"/>
                </a:solidFill>
                <a:latin typeface="HGP創英角ﾎﾟｯﾌﾟ体" panose="040B0A00000000000000" pitchFamily="50" charset="-128"/>
                <a:ea typeface="HGP創英角ﾎﾟｯﾌﾟ体" panose="040B0A00000000000000" pitchFamily="50" charset="-128"/>
              </a:rPr>
              <a:t>「チルト＝かたむき」</a:t>
            </a:r>
          </a:p>
        </p:txBody>
      </p:sp>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629" y="3308245"/>
            <a:ext cx="1406183" cy="836808"/>
          </a:xfrm>
          <a:prstGeom prst="rect">
            <a:avLst/>
          </a:prstGeom>
        </p:spPr>
      </p:pic>
      <p:pic>
        <p:nvPicPr>
          <p:cNvPr id="4" name="図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629" y="2143580"/>
            <a:ext cx="1406183" cy="836808"/>
          </a:xfrm>
          <a:prstGeom prst="rect">
            <a:avLst/>
          </a:prstGeom>
        </p:spPr>
      </p:pic>
      <p:pic>
        <p:nvPicPr>
          <p:cNvPr id="5" name="図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629" y="5637576"/>
            <a:ext cx="1406183" cy="836808"/>
          </a:xfrm>
          <a:prstGeom prst="rect">
            <a:avLst/>
          </a:prstGeom>
        </p:spPr>
      </p:pic>
      <p:pic>
        <p:nvPicPr>
          <p:cNvPr id="9" name="図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8629" y="4472910"/>
            <a:ext cx="1406183" cy="836808"/>
          </a:xfrm>
          <a:prstGeom prst="rect">
            <a:avLst/>
          </a:prstGeom>
        </p:spPr>
      </p:pic>
      <p:sp>
        <p:nvSpPr>
          <p:cNvPr id="13" name="タイトル 1">
            <a:extLst>
              <a:ext uri="{FF2B5EF4-FFF2-40B4-BE49-F238E27FC236}">
                <a16:creationId xmlns:a16="http://schemas.microsoft.com/office/drawing/2014/main" id="{F8085251-4568-460E-B58D-66A8E4F6897B}"/>
              </a:ext>
            </a:extLst>
          </p:cNvPr>
          <p:cNvSpPr txBox="1">
            <a:spLocks/>
          </p:cNvSpPr>
          <p:nvPr/>
        </p:nvSpPr>
        <p:spPr>
          <a:xfrm>
            <a:off x="1857170" y="1428669"/>
            <a:ext cx="4601819" cy="5204360"/>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400" dirty="0">
                <a:latin typeface="HG丸ｺﾞｼｯｸM-PRO" panose="020F0600000000000000" pitchFamily="50" charset="-128"/>
                <a:ea typeface="HG丸ｺﾞｼｯｸM-PRO" panose="020F0600000000000000" pitchFamily="50" charset="-128"/>
              </a:rPr>
              <a:t>　　　　　　　　　　　　へん </a:t>
            </a:r>
            <a:r>
              <a:rPr lang="ja-JP" altLang="en-US" sz="1400" dirty="0" err="1">
                <a:latin typeface="HG丸ｺﾞｼｯｸM-PRO" panose="020F0600000000000000" pitchFamily="50" charset="-128"/>
                <a:ea typeface="HG丸ｺﾞｼｯｸM-PRO" panose="020F0600000000000000" pitchFamily="50" charset="-128"/>
              </a:rPr>
              <a:t>か</a:t>
            </a:r>
            <a:endParaRPr lang="en-US" altLang="ja-JP" sz="1400" dirty="0">
              <a:latin typeface="HG丸ｺﾞｼｯｸM-PRO" panose="020F0600000000000000" pitchFamily="50" charset="-128"/>
              <a:ea typeface="HG丸ｺﾞｼｯｸM-PRO" panose="020F0600000000000000" pitchFamily="50" charset="-128"/>
            </a:endParaRPr>
          </a:p>
          <a:p>
            <a:pPr algn="l"/>
            <a:r>
              <a:rPr lang="en-US" altLang="ja-JP" sz="2800" dirty="0">
                <a:latin typeface="HG丸ｺﾞｼｯｸM-PRO" panose="020F0600000000000000" pitchFamily="50" charset="-128"/>
                <a:ea typeface="HG丸ｺﾞｼｯｸM-PRO" panose="020F0600000000000000" pitchFamily="50" charset="-128"/>
              </a:rPr>
              <a:t>【</a:t>
            </a:r>
            <a:r>
              <a:rPr lang="ja-JP" altLang="en-US" sz="2800" dirty="0">
                <a:latin typeface="HG丸ｺﾞｼｯｸM-PRO" panose="020F0600000000000000" pitchFamily="50" charset="-128"/>
                <a:ea typeface="HG丸ｺﾞｼｯｸM-PRO" panose="020F0600000000000000" pitchFamily="50" charset="-128"/>
              </a:rPr>
              <a:t>かたむきの変化</a:t>
            </a:r>
            <a:r>
              <a:rPr lang="en-US" altLang="ja-JP" sz="2800" dirty="0">
                <a:latin typeface="HG丸ｺﾞｼｯｸM-PRO" panose="020F0600000000000000" pitchFamily="50" charset="-128"/>
                <a:ea typeface="HG丸ｺﾞｼｯｸM-PRO" panose="020F0600000000000000" pitchFamily="50" charset="-128"/>
              </a:rPr>
              <a:t>】</a:t>
            </a:r>
          </a:p>
          <a:p>
            <a:pPr algn="l"/>
            <a:r>
              <a:rPr lang="ja-JP" altLang="en-US" sz="2800" dirty="0">
                <a:latin typeface="HG丸ｺﾞｼｯｸM-PRO" panose="020F0600000000000000" pitchFamily="50" charset="-128"/>
                <a:ea typeface="HG丸ｺﾞｼｯｸM-PRO" panose="020F0600000000000000" pitchFamily="50" charset="-128"/>
              </a:rPr>
              <a:t>　</a:t>
            </a:r>
            <a:endParaRPr lang="en-US" altLang="ja-JP" sz="2800" dirty="0">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上に　かたむいたら</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下に　かたむいたら</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むこうに　かたむいたら</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こちらに　かたむいたら</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p:txBody>
      </p:sp>
      <p:sp>
        <p:nvSpPr>
          <p:cNvPr id="14" name="タイトル 1">
            <a:extLst>
              <a:ext uri="{FF2B5EF4-FFF2-40B4-BE49-F238E27FC236}">
                <a16:creationId xmlns:a16="http://schemas.microsoft.com/office/drawing/2014/main" id="{F8085251-4568-460E-B58D-66A8E4F6897B}"/>
              </a:ext>
            </a:extLst>
          </p:cNvPr>
          <p:cNvSpPr txBox="1">
            <a:spLocks/>
          </p:cNvSpPr>
          <p:nvPr/>
        </p:nvSpPr>
        <p:spPr>
          <a:xfrm>
            <a:off x="8033921" y="1793261"/>
            <a:ext cx="4046168" cy="1514984"/>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2800" dirty="0">
                <a:latin typeface="HG丸ｺﾞｼｯｸM-PRO" panose="020F0600000000000000" pitchFamily="50" charset="-128"/>
                <a:ea typeface="HG丸ｺﾞｼｯｸM-PRO" panose="020F0600000000000000" pitchFamily="50" charset="-128"/>
              </a:rPr>
              <a:t>【</a:t>
            </a:r>
            <a:r>
              <a:rPr lang="ja-JP" altLang="en-US" sz="2800" dirty="0">
                <a:latin typeface="HG丸ｺﾞｼｯｸM-PRO" panose="020F0600000000000000" pitchFamily="50" charset="-128"/>
                <a:ea typeface="HG丸ｺﾞｼｯｸM-PRO" panose="020F0600000000000000" pitchFamily="50" charset="-128"/>
              </a:rPr>
              <a:t>かたむたら</a:t>
            </a:r>
            <a:r>
              <a:rPr lang="en-US" altLang="ja-JP" sz="2800" dirty="0">
                <a:latin typeface="HG丸ｺﾞｼｯｸM-PRO" panose="020F0600000000000000" pitchFamily="50" charset="-128"/>
                <a:ea typeface="HG丸ｺﾞｼｯｸM-PRO" panose="020F0600000000000000" pitchFamily="50" charset="-128"/>
              </a:rPr>
              <a:t>】</a:t>
            </a:r>
          </a:p>
          <a:p>
            <a:pPr algn="l"/>
            <a:r>
              <a:rPr lang="ja-JP" altLang="en-US" sz="2800" dirty="0">
                <a:latin typeface="HG丸ｺﾞｼｯｸM-PRO" panose="020F0600000000000000" pitchFamily="50" charset="-128"/>
                <a:ea typeface="HG丸ｺﾞｼｯｸM-PRO" panose="020F0600000000000000" pitchFamily="50" charset="-128"/>
              </a:rPr>
              <a:t>　</a:t>
            </a:r>
            <a:r>
              <a:rPr lang="ja-JP" altLang="en-US" sz="2800" dirty="0">
                <a:solidFill>
                  <a:srgbClr val="0000FF"/>
                </a:solidFill>
                <a:latin typeface="HG丸ｺﾞｼｯｸM-PRO" panose="020F0600000000000000" pitchFamily="50" charset="-128"/>
                <a:ea typeface="HG丸ｺﾞｼｯｸM-PRO" panose="020F0600000000000000" pitchFamily="50" charset="-128"/>
              </a:rPr>
              <a:t>どちらかに</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かたむいたら</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p:txBody>
      </p:sp>
      <p:sp>
        <p:nvSpPr>
          <p:cNvPr id="16" name="タイトル 1">
            <a:extLst>
              <a:ext uri="{FF2B5EF4-FFF2-40B4-BE49-F238E27FC236}">
                <a16:creationId xmlns:a16="http://schemas.microsoft.com/office/drawing/2014/main" id="{F8085251-4568-460E-B58D-66A8E4F6897B}"/>
              </a:ext>
            </a:extLst>
          </p:cNvPr>
          <p:cNvSpPr txBox="1">
            <a:spLocks/>
          </p:cNvSpPr>
          <p:nvPr/>
        </p:nvSpPr>
        <p:spPr>
          <a:xfrm>
            <a:off x="7855639" y="3860299"/>
            <a:ext cx="4224449" cy="2838531"/>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1400" dirty="0">
                <a:latin typeface="HG丸ｺﾞｼｯｸM-PRO" panose="020F0600000000000000" pitchFamily="50" charset="-128"/>
                <a:ea typeface="HG丸ｺﾞｼｯｸM-PRO" panose="020F0600000000000000" pitchFamily="50" charset="-128"/>
              </a:rPr>
              <a:t>　　かず　にゅうりょく</a:t>
            </a:r>
            <a:endParaRPr lang="en-US" altLang="ja-JP" sz="1400" dirty="0">
              <a:latin typeface="HG丸ｺﾞｼｯｸM-PRO" panose="020F0600000000000000" pitchFamily="50" charset="-128"/>
              <a:ea typeface="HG丸ｺﾞｼｯｸM-PRO" panose="020F0600000000000000" pitchFamily="50" charset="-128"/>
            </a:endParaRPr>
          </a:p>
          <a:p>
            <a:pPr algn="l"/>
            <a:r>
              <a:rPr lang="en-US" altLang="ja-JP" sz="2800" dirty="0">
                <a:latin typeface="HG丸ｺﾞｼｯｸM-PRO" panose="020F0600000000000000" pitchFamily="50" charset="-128"/>
                <a:ea typeface="HG丸ｺﾞｼｯｸM-PRO" panose="020F0600000000000000" pitchFamily="50" charset="-128"/>
              </a:rPr>
              <a:t>【</a:t>
            </a:r>
            <a:r>
              <a:rPr lang="ja-JP" altLang="en-US" sz="2800" dirty="0">
                <a:latin typeface="HG丸ｺﾞｼｯｸM-PRO" panose="020F0600000000000000" pitchFamily="50" charset="-128"/>
                <a:ea typeface="HG丸ｺﾞｼｯｸM-PRO" panose="020F0600000000000000" pitchFamily="50" charset="-128"/>
              </a:rPr>
              <a:t>数の入力・たいら</a:t>
            </a:r>
            <a:r>
              <a:rPr lang="en-US" altLang="ja-JP" sz="2800" dirty="0">
                <a:latin typeface="HG丸ｺﾞｼｯｸM-PRO" panose="020F0600000000000000" pitchFamily="50" charset="-128"/>
                <a:ea typeface="HG丸ｺﾞｼｯｸM-PRO" panose="020F0600000000000000" pitchFamily="50" charset="-128"/>
              </a:rPr>
              <a:t>】</a:t>
            </a:r>
          </a:p>
          <a:p>
            <a:pPr algn="l"/>
            <a:r>
              <a:rPr lang="ja-JP" altLang="en-US" sz="2800" dirty="0">
                <a:latin typeface="HG丸ｺﾞｼｯｸM-PRO" panose="020F0600000000000000" pitchFamily="50" charset="-128"/>
                <a:ea typeface="HG丸ｺﾞｼｯｸM-PRO" panose="020F0600000000000000" pitchFamily="50" charset="-128"/>
              </a:rPr>
              <a:t>　</a:t>
            </a:r>
            <a:r>
              <a:rPr lang="ja-JP" altLang="en-US" sz="2800" dirty="0">
                <a:solidFill>
                  <a:srgbClr val="0000FF"/>
                </a:solidFill>
                <a:latin typeface="HG丸ｺﾞｼｯｸM-PRO" panose="020F0600000000000000" pitchFamily="50" charset="-128"/>
                <a:ea typeface="HG丸ｺﾞｼｯｸM-PRO" panose="020F0600000000000000" pitchFamily="50" charset="-128"/>
              </a:rPr>
              <a:t>たいらに　なったら</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r>
              <a:rPr lang="ja-JP" altLang="en-US" sz="2800" dirty="0">
                <a:latin typeface="HG丸ｺﾞｼｯｸM-PRO" panose="020F0600000000000000" pitchFamily="50" charset="-128"/>
                <a:ea typeface="HG丸ｺﾞｼｯｸM-PRO" panose="020F0600000000000000" pitchFamily="50" charset="-128"/>
              </a:rPr>
              <a:t>　　</a:t>
            </a:r>
            <a:r>
              <a:rPr lang="ja-JP" altLang="en-US" sz="2000" dirty="0">
                <a:latin typeface="HG丸ｺﾞｼｯｸM-PRO" panose="020F0600000000000000" pitchFamily="50" charset="-128"/>
                <a:ea typeface="HG丸ｺﾞｼｯｸM-PRO" panose="020F0600000000000000" pitchFamily="50" charset="-128"/>
              </a:rPr>
              <a:t>または</a:t>
            </a:r>
            <a:r>
              <a:rPr lang="ja-JP" altLang="en-US" sz="1400" dirty="0">
                <a:solidFill>
                  <a:srgbClr val="0000FF"/>
                </a:solidFill>
                <a:latin typeface="HG丸ｺﾞｼｯｸM-PRO" panose="020F0600000000000000" pitchFamily="50" charset="-128"/>
                <a:ea typeface="HG丸ｺﾞｼｯｸM-PRO" panose="020F0600000000000000" pitchFamily="50" charset="-128"/>
              </a:rPr>
              <a:t>　　　　すう  </a:t>
            </a:r>
            <a:r>
              <a:rPr lang="ja-JP" altLang="en-US" sz="1400" dirty="0" err="1">
                <a:solidFill>
                  <a:srgbClr val="0000FF"/>
                </a:solidFill>
                <a:latin typeface="HG丸ｺﾞｼｯｸM-PRO" panose="020F0600000000000000" pitchFamily="50" charset="-128"/>
                <a:ea typeface="HG丸ｺﾞｼｯｸM-PRO" panose="020F0600000000000000" pitchFamily="50" charset="-128"/>
              </a:rPr>
              <a:t>じ</a:t>
            </a:r>
            <a:endParaRPr lang="en-US" altLang="ja-JP" sz="1400" dirty="0">
              <a:solidFill>
                <a:srgbClr val="0000FF"/>
              </a:solidFill>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かたむきの数字を</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べつのプログラミング</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pPr algn="l"/>
            <a:r>
              <a:rPr lang="ja-JP" altLang="en-US" sz="2800" dirty="0">
                <a:solidFill>
                  <a:srgbClr val="0000FF"/>
                </a:solidFill>
                <a:latin typeface="HG丸ｺﾞｼｯｸM-PRO" panose="020F0600000000000000" pitchFamily="50" charset="-128"/>
                <a:ea typeface="HG丸ｺﾞｼｯｸM-PRO" panose="020F0600000000000000" pitchFamily="50" charset="-128"/>
              </a:rPr>
              <a:t>　ブロックにわたす</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p:txBody>
      </p:sp>
      <p:pic>
        <p:nvPicPr>
          <p:cNvPr id="12" name="図 11">
            <a:extLst>
              <a:ext uri="{FF2B5EF4-FFF2-40B4-BE49-F238E27FC236}">
                <a16:creationId xmlns:a16="http://schemas.microsoft.com/office/drawing/2014/main" id="{61971971-FE91-410A-AE6C-56DEFF53543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27738" y="4490867"/>
            <a:ext cx="1406183" cy="836808"/>
          </a:xfrm>
          <a:prstGeom prst="rect">
            <a:avLst/>
          </a:prstGeom>
        </p:spPr>
      </p:pic>
      <p:pic>
        <p:nvPicPr>
          <p:cNvPr id="17" name="図 16">
            <a:extLst>
              <a:ext uri="{FF2B5EF4-FFF2-40B4-BE49-F238E27FC236}">
                <a16:creationId xmlns:a16="http://schemas.microsoft.com/office/drawing/2014/main" id="{330624C5-F940-4EF0-99E5-AA07783B2A2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27738" y="2121119"/>
            <a:ext cx="1406183" cy="836808"/>
          </a:xfrm>
          <a:prstGeom prst="rect">
            <a:avLst/>
          </a:prstGeom>
        </p:spPr>
      </p:pic>
    </p:spTree>
    <p:extLst>
      <p:ext uri="{BB962C8B-B14F-4D97-AF65-F5344CB8AC3E}">
        <p14:creationId xmlns:p14="http://schemas.microsoft.com/office/powerpoint/2010/main" val="3786857738"/>
      </p:ext>
    </p:extLst>
  </p:cSld>
  <p:clrMapOvr>
    <a:masterClrMapping/>
  </p:clrMapOvr>
  <p:transition spd="slow">
    <p:cover/>
    <p:sndAc>
      <p:stSnd>
        <p:snd r:embed="rId3" name="click.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0D894EB-8EFC-4EF0-BF48-0632D6EB8163}"/>
              </a:ext>
            </a:extLst>
          </p:cNvPr>
          <p:cNvSpPr>
            <a:spLocks noGrp="1"/>
          </p:cNvSpPr>
          <p:nvPr>
            <p:ph type="ctrTitle"/>
          </p:nvPr>
        </p:nvSpPr>
        <p:spPr>
          <a:xfrm>
            <a:off x="0" y="-1"/>
            <a:ext cx="12192000" cy="595313"/>
          </a:xfrm>
          <a:solidFill>
            <a:srgbClr val="FF3399"/>
          </a:solidFill>
        </p:spPr>
        <p:txBody>
          <a:bodyPr vert="horz" lIns="91440" tIns="45720" rIns="91440" bIns="45720" rtlCol="0" anchor="ctr" anchorCtr="0">
            <a:normAutofit/>
          </a:body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学習サイクル</a:t>
            </a:r>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34" name="ドーナツ 228">
            <a:extLst>
              <a:ext uri="{FF2B5EF4-FFF2-40B4-BE49-F238E27FC236}">
                <a16:creationId xmlns:a16="http://schemas.microsoft.com/office/drawing/2014/main" id="{C2FFDC1C-D49C-46AC-B9C7-87F9AD207C9D}"/>
              </a:ext>
            </a:extLst>
          </p:cNvPr>
          <p:cNvSpPr/>
          <p:nvPr/>
        </p:nvSpPr>
        <p:spPr>
          <a:xfrm>
            <a:off x="769257" y="2083227"/>
            <a:ext cx="10466116" cy="3354902"/>
          </a:xfrm>
          <a:prstGeom prst="donut">
            <a:avLst>
              <a:gd name="adj" fmla="val 13691"/>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5" name="右矢印 239">
            <a:extLst>
              <a:ext uri="{FF2B5EF4-FFF2-40B4-BE49-F238E27FC236}">
                <a16:creationId xmlns:a16="http://schemas.microsoft.com/office/drawing/2014/main" id="{908F4CF4-7252-49A3-987A-2F2ABFDF05E4}"/>
              </a:ext>
            </a:extLst>
          </p:cNvPr>
          <p:cNvSpPr/>
          <p:nvPr/>
        </p:nvSpPr>
        <p:spPr>
          <a:xfrm rot="471613">
            <a:off x="6959217" y="2235823"/>
            <a:ext cx="780286" cy="287202"/>
          </a:xfrm>
          <a:prstGeom prst="rightArrow">
            <a:avLst>
              <a:gd name="adj1" fmla="val 50000"/>
              <a:gd name="adj2" fmla="val 99847"/>
            </a:avLst>
          </a:prstGeom>
          <a:solidFill>
            <a:schemeClr val="bg1"/>
          </a:solidFill>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6" name="右矢印 240">
            <a:extLst>
              <a:ext uri="{FF2B5EF4-FFF2-40B4-BE49-F238E27FC236}">
                <a16:creationId xmlns:a16="http://schemas.microsoft.com/office/drawing/2014/main" id="{BA97C0FE-B5E4-4E61-98B0-3FF724556EF2}"/>
              </a:ext>
            </a:extLst>
          </p:cNvPr>
          <p:cNvSpPr/>
          <p:nvPr/>
        </p:nvSpPr>
        <p:spPr>
          <a:xfrm rot="8779440">
            <a:off x="9614621" y="4462342"/>
            <a:ext cx="780286" cy="287202"/>
          </a:xfrm>
          <a:prstGeom prst="rightArrow">
            <a:avLst>
              <a:gd name="adj1" fmla="val 50000"/>
              <a:gd name="adj2" fmla="val 99847"/>
            </a:avLst>
          </a:prstGeom>
          <a:solidFill>
            <a:schemeClr val="bg1"/>
          </a:solidFill>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7" name="右矢印 241">
            <a:extLst>
              <a:ext uri="{FF2B5EF4-FFF2-40B4-BE49-F238E27FC236}">
                <a16:creationId xmlns:a16="http://schemas.microsoft.com/office/drawing/2014/main" id="{7429A446-6947-42C8-A8A0-1B9704C8819A}"/>
              </a:ext>
            </a:extLst>
          </p:cNvPr>
          <p:cNvSpPr/>
          <p:nvPr/>
        </p:nvSpPr>
        <p:spPr>
          <a:xfrm rot="11335127">
            <a:off x="4169250" y="5003364"/>
            <a:ext cx="780286" cy="287202"/>
          </a:xfrm>
          <a:prstGeom prst="rightArrow">
            <a:avLst>
              <a:gd name="adj1" fmla="val 50000"/>
              <a:gd name="adj2" fmla="val 99847"/>
            </a:avLst>
          </a:prstGeom>
          <a:solidFill>
            <a:schemeClr val="bg1"/>
          </a:solidFill>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8" name="右矢印 242">
            <a:extLst>
              <a:ext uri="{FF2B5EF4-FFF2-40B4-BE49-F238E27FC236}">
                <a16:creationId xmlns:a16="http://schemas.microsoft.com/office/drawing/2014/main" id="{7C77487C-5B65-41AD-A834-2D63551712B6}"/>
              </a:ext>
            </a:extLst>
          </p:cNvPr>
          <p:cNvSpPr/>
          <p:nvPr/>
        </p:nvSpPr>
        <p:spPr>
          <a:xfrm rot="19644854">
            <a:off x="1549731" y="2804591"/>
            <a:ext cx="780286" cy="287202"/>
          </a:xfrm>
          <a:prstGeom prst="rightArrow">
            <a:avLst>
              <a:gd name="adj1" fmla="val 50000"/>
              <a:gd name="adj2" fmla="val 99847"/>
            </a:avLst>
          </a:prstGeom>
          <a:solidFill>
            <a:schemeClr val="bg1"/>
          </a:solidFill>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grpSp>
        <p:nvGrpSpPr>
          <p:cNvPr id="18" name="グループ化 17">
            <a:extLst>
              <a:ext uri="{FF2B5EF4-FFF2-40B4-BE49-F238E27FC236}">
                <a16:creationId xmlns:a16="http://schemas.microsoft.com/office/drawing/2014/main" id="{3381EE85-9487-4781-838B-203ADC82B80A}"/>
              </a:ext>
            </a:extLst>
          </p:cNvPr>
          <p:cNvGrpSpPr/>
          <p:nvPr/>
        </p:nvGrpSpPr>
        <p:grpSpPr>
          <a:xfrm>
            <a:off x="3079453" y="752793"/>
            <a:ext cx="2951047" cy="2950291"/>
            <a:chOff x="0" y="180753"/>
            <a:chExt cx="2604770" cy="2604770"/>
          </a:xfrm>
        </p:grpSpPr>
        <p:sp>
          <p:nvSpPr>
            <p:cNvPr id="31" name="円/楕円 9">
              <a:extLst>
                <a:ext uri="{FF2B5EF4-FFF2-40B4-BE49-F238E27FC236}">
                  <a16:creationId xmlns:a16="http://schemas.microsoft.com/office/drawing/2014/main" id="{A501D6F1-8995-4020-B947-41C3900DBC03}"/>
                </a:ext>
              </a:extLst>
            </p:cNvPr>
            <p:cNvSpPr/>
            <p:nvPr/>
          </p:nvSpPr>
          <p:spPr>
            <a:xfrm>
              <a:off x="0" y="180753"/>
              <a:ext cx="2604770" cy="2604770"/>
            </a:xfrm>
            <a:prstGeom prst="ellipse">
              <a:avLst/>
            </a:prstGeom>
            <a:solidFill>
              <a:srgbClr val="99FF99"/>
            </a:solidFill>
            <a:ln w="76200">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32" name="正方形/長方形 31">
              <a:extLst>
                <a:ext uri="{FF2B5EF4-FFF2-40B4-BE49-F238E27FC236}">
                  <a16:creationId xmlns:a16="http://schemas.microsoft.com/office/drawing/2014/main" id="{AF6067B7-1BAE-429C-B10D-80581F5E73DD}"/>
                </a:ext>
              </a:extLst>
            </p:cNvPr>
            <p:cNvSpPr/>
            <p:nvPr/>
          </p:nvSpPr>
          <p:spPr>
            <a:xfrm>
              <a:off x="148856" y="280207"/>
              <a:ext cx="2286000" cy="1169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0"/>
                </a:spcAft>
              </a:pPr>
              <a:r>
                <a:rPr lang="ja-JP" altLang="en-US"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け　い　か　</a:t>
              </a:r>
              <a:r>
                <a:rPr lang="ja-JP" altLang="en-US" kern="100" dirty="0" err="1">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く</a:t>
              </a:r>
              <a:endParaRPr lang="en-US" altLang="ja-JP"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endParaRPr>
            </a:p>
            <a:p>
              <a:pPr algn="ctr">
                <a:lnSpc>
                  <a:spcPct val="90000"/>
                </a:lnSpc>
                <a:spcAft>
                  <a:spcPts val="0"/>
                </a:spcAft>
              </a:pPr>
              <a:r>
                <a:rPr lang="en-US" sz="6000"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計画</a:t>
              </a:r>
              <a:endParaRPr lang="ja-JP" sz="1050" kern="100" dirty="0">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endParaRPr>
            </a:p>
          </p:txBody>
        </p:sp>
        <p:sp>
          <p:nvSpPr>
            <p:cNvPr id="33" name="テキスト ボックス 1">
              <a:extLst>
                <a:ext uri="{FF2B5EF4-FFF2-40B4-BE49-F238E27FC236}">
                  <a16:creationId xmlns:a16="http://schemas.microsoft.com/office/drawing/2014/main" id="{0F87F7A4-F5E7-432B-AC39-264796A6A54B}"/>
                </a:ext>
              </a:extLst>
            </p:cNvPr>
            <p:cNvSpPr txBox="1"/>
            <p:nvPr/>
          </p:nvSpPr>
          <p:spPr>
            <a:xfrm>
              <a:off x="85061" y="1316274"/>
              <a:ext cx="2456120" cy="118237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indent="280670" algn="l">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こんなふうに</a:t>
              </a:r>
              <a:endParaRPr lang="ja-JP" sz="1050" kern="100" dirty="0">
                <a:effectLst/>
                <a:ea typeface="游明朝" panose="02020400000000000000" pitchFamily="18" charset="-128"/>
                <a:cs typeface="Times New Roman" panose="02020603050405020304" pitchFamily="18" charset="0"/>
              </a:endParaRPr>
            </a:p>
            <a:p>
              <a:pPr indent="280670" algn="r" latinLnBrk="1">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うごかしたい　</a:t>
              </a:r>
              <a:endParaRPr lang="ja-JP" sz="1050" kern="100" dirty="0">
                <a:effectLst/>
                <a:ea typeface="游明朝" panose="02020400000000000000" pitchFamily="18" charset="-128"/>
                <a:cs typeface="Times New Roman" panose="02020603050405020304" pitchFamily="18" charset="0"/>
              </a:endParaRPr>
            </a:p>
            <a:p>
              <a:pPr indent="89535" algn="l">
                <a:spcAft>
                  <a:spcPts val="0"/>
                </a:spcAft>
              </a:pPr>
              <a:r>
                <a:rPr lang="en-US" sz="700" b="1" kern="100" dirty="0">
                  <a:solidFill>
                    <a:srgbClr val="000000"/>
                  </a:solidFill>
                  <a:effectLst/>
                  <a:latin typeface="HG丸ｺﾞｼｯｸM-PRO" panose="020F0600000000000000" pitchFamily="50" charset="-128"/>
                  <a:ea typeface="游明朝" panose="02020400000000000000" pitchFamily="18" charset="-128"/>
                  <a:cs typeface="Times New Roman" panose="02020603050405020304" pitchFamily="18" charset="0"/>
                </a:rPr>
                <a:t> </a:t>
              </a:r>
              <a:endParaRPr lang="ja-JP" sz="1050" kern="100" dirty="0">
                <a:effectLst/>
                <a:ea typeface="游明朝" panose="02020400000000000000" pitchFamily="18" charset="-128"/>
                <a:cs typeface="Times New Roman" panose="02020603050405020304" pitchFamily="18" charset="0"/>
              </a:endParaRPr>
            </a:p>
            <a:p>
              <a:pPr algn="ctr">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手が</a:t>
              </a:r>
              <a:r>
                <a:rPr lang="ja-JP" sz="2200" b="1" kern="100" dirty="0" err="1">
                  <a:solidFill>
                    <a:srgbClr val="000000"/>
                  </a:solidFill>
                  <a:effectLst/>
                  <a:ea typeface="HG丸ｺﾞｼｯｸM-PRO" panose="020F0600000000000000" pitchFamily="50" charset="-128"/>
                  <a:cs typeface="Times New Roman" panose="02020603050405020304" pitchFamily="18" charset="0"/>
                </a:rPr>
                <a:t>き</a:t>
              </a:r>
              <a:r>
                <a:rPr lang="ja-JP" sz="2200" b="1" kern="100" dirty="0">
                  <a:solidFill>
                    <a:srgbClr val="000000"/>
                  </a:solidFill>
                  <a:effectLst/>
                  <a:ea typeface="HG丸ｺﾞｼｯｸM-PRO" panose="020F0600000000000000" pitchFamily="50" charset="-128"/>
                  <a:cs typeface="Times New Roman" panose="02020603050405020304" pitchFamily="18" charset="0"/>
                </a:rPr>
                <a:t>アイコン</a:t>
              </a:r>
              <a:endParaRPr lang="ja-JP" sz="1050" kern="100" dirty="0">
                <a:effectLst/>
                <a:ea typeface="游明朝" panose="02020400000000000000" pitchFamily="18" charset="-128"/>
                <a:cs typeface="Times New Roman" panose="02020603050405020304" pitchFamily="18" charset="0"/>
              </a:endParaRPr>
            </a:p>
          </p:txBody>
        </p:sp>
      </p:grpSp>
      <p:grpSp>
        <p:nvGrpSpPr>
          <p:cNvPr id="19" name="グループ化 18">
            <a:extLst>
              <a:ext uri="{FF2B5EF4-FFF2-40B4-BE49-F238E27FC236}">
                <a16:creationId xmlns:a16="http://schemas.microsoft.com/office/drawing/2014/main" id="{3F4EB6C7-CC01-49E1-BECA-60690DCB76CE}"/>
              </a:ext>
            </a:extLst>
          </p:cNvPr>
          <p:cNvGrpSpPr/>
          <p:nvPr/>
        </p:nvGrpSpPr>
        <p:grpSpPr>
          <a:xfrm>
            <a:off x="8349063" y="1019595"/>
            <a:ext cx="2951047" cy="2950291"/>
            <a:chOff x="0" y="0"/>
            <a:chExt cx="2604770" cy="2604135"/>
          </a:xfrm>
        </p:grpSpPr>
        <p:sp>
          <p:nvSpPr>
            <p:cNvPr id="28" name="円/楕円 17">
              <a:extLst>
                <a:ext uri="{FF2B5EF4-FFF2-40B4-BE49-F238E27FC236}">
                  <a16:creationId xmlns:a16="http://schemas.microsoft.com/office/drawing/2014/main" id="{34E281BA-B98B-4CAD-93BE-00A591828245}"/>
                </a:ext>
              </a:extLst>
            </p:cNvPr>
            <p:cNvSpPr/>
            <p:nvPr/>
          </p:nvSpPr>
          <p:spPr>
            <a:xfrm>
              <a:off x="0" y="0"/>
              <a:ext cx="2604770" cy="2604135"/>
            </a:xfrm>
            <a:prstGeom prst="ellipse">
              <a:avLst/>
            </a:prstGeom>
            <a:solidFill>
              <a:schemeClr val="accent5">
                <a:lumMod val="40000"/>
                <a:lumOff val="60000"/>
              </a:schemeClr>
            </a:solidFill>
            <a:ln w="762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9" name="正方形/長方形 28">
              <a:extLst>
                <a:ext uri="{FF2B5EF4-FFF2-40B4-BE49-F238E27FC236}">
                  <a16:creationId xmlns:a16="http://schemas.microsoft.com/office/drawing/2014/main" id="{AE8AB112-12E2-4B87-B018-E9F92B2B1631}"/>
                </a:ext>
              </a:extLst>
            </p:cNvPr>
            <p:cNvSpPr/>
            <p:nvPr/>
          </p:nvSpPr>
          <p:spPr>
            <a:xfrm>
              <a:off x="148855" y="138223"/>
              <a:ext cx="2286000" cy="116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0"/>
                </a:spcAft>
              </a:pPr>
              <a:r>
                <a:rPr lang="ja-JP" altLang="en-US"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じ　っ 　こ　</a:t>
              </a:r>
              <a:r>
                <a:rPr lang="ja-JP" altLang="en-US" kern="100" dirty="0" err="1">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う</a:t>
              </a:r>
              <a:endParaRPr lang="en-US" altLang="ja-JP"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endParaRPr>
            </a:p>
            <a:p>
              <a:pPr algn="ctr">
                <a:lnSpc>
                  <a:spcPct val="90000"/>
                </a:lnSpc>
                <a:spcAft>
                  <a:spcPts val="0"/>
                </a:spcAft>
              </a:pPr>
              <a:r>
                <a:rPr lang="en-US" sz="6000"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実行 </a:t>
              </a:r>
              <a:endParaRPr lang="ja-JP" sz="1050" kern="100" dirty="0">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endParaRPr>
            </a:p>
          </p:txBody>
        </p:sp>
        <p:sp>
          <p:nvSpPr>
            <p:cNvPr id="30" name="テキスト ボックス 19">
              <a:extLst>
                <a:ext uri="{FF2B5EF4-FFF2-40B4-BE49-F238E27FC236}">
                  <a16:creationId xmlns:a16="http://schemas.microsoft.com/office/drawing/2014/main" id="{062E749A-A9B2-4DB3-949D-406A055345D4}"/>
                </a:ext>
              </a:extLst>
            </p:cNvPr>
            <p:cNvSpPr txBox="1"/>
            <p:nvPr/>
          </p:nvSpPr>
          <p:spPr>
            <a:xfrm>
              <a:off x="85060" y="1286540"/>
              <a:ext cx="2456120" cy="10785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プログラムを組む</a:t>
              </a:r>
              <a:endParaRPr lang="ja-JP" sz="1050" kern="100" dirty="0">
                <a:effectLst/>
                <a:ea typeface="游明朝" panose="02020400000000000000" pitchFamily="18" charset="-128"/>
                <a:cs typeface="Times New Roman" panose="02020603050405020304" pitchFamily="18" charset="0"/>
              </a:endParaRPr>
            </a:p>
            <a:p>
              <a:pPr indent="76200" algn="l">
                <a:spcAft>
                  <a:spcPts val="0"/>
                </a:spcAft>
              </a:pPr>
              <a:r>
                <a:rPr lang="en-US" sz="600" b="1" kern="100" dirty="0">
                  <a:solidFill>
                    <a:srgbClr val="000000"/>
                  </a:solidFill>
                  <a:effectLst/>
                  <a:latin typeface="HG丸ｺﾞｼｯｸM-PRO" panose="020F0600000000000000" pitchFamily="50" charset="-128"/>
                  <a:ea typeface="游明朝" panose="02020400000000000000" pitchFamily="18" charset="-128"/>
                  <a:cs typeface="Times New Roman" panose="02020603050405020304" pitchFamily="18" charset="0"/>
                </a:rPr>
                <a:t> </a:t>
              </a:r>
              <a:endParaRPr lang="ja-JP" sz="1050" kern="100" dirty="0">
                <a:effectLst/>
                <a:ea typeface="游明朝" panose="02020400000000000000" pitchFamily="18" charset="-128"/>
                <a:cs typeface="Times New Roman" panose="02020603050405020304" pitchFamily="18" charset="0"/>
              </a:endParaRPr>
            </a:p>
            <a:p>
              <a:pPr algn="ctr">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ロボットを</a:t>
              </a:r>
              <a:endParaRPr lang="ja-JP" sz="1050" kern="100" dirty="0">
                <a:effectLst/>
                <a:ea typeface="游明朝" panose="02020400000000000000" pitchFamily="18" charset="-128"/>
                <a:cs typeface="Times New Roman" panose="02020603050405020304" pitchFamily="18" charset="0"/>
              </a:endParaRPr>
            </a:p>
            <a:p>
              <a:pPr algn="ctr">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うごかす</a:t>
              </a:r>
              <a:endParaRPr lang="ja-JP" sz="1050" kern="100" dirty="0">
                <a:effectLst/>
                <a:ea typeface="游明朝" panose="02020400000000000000" pitchFamily="18" charset="-128"/>
                <a:cs typeface="Times New Roman" panose="02020603050405020304" pitchFamily="18" charset="0"/>
              </a:endParaRPr>
            </a:p>
          </p:txBody>
        </p:sp>
      </p:grpSp>
      <p:grpSp>
        <p:nvGrpSpPr>
          <p:cNvPr id="6" name="グループ化 5">
            <a:extLst>
              <a:ext uri="{FF2B5EF4-FFF2-40B4-BE49-F238E27FC236}">
                <a16:creationId xmlns:a16="http://schemas.microsoft.com/office/drawing/2014/main" id="{3251947E-3163-4C91-8EE6-02285C4889C8}"/>
              </a:ext>
            </a:extLst>
          </p:cNvPr>
          <p:cNvGrpSpPr/>
          <p:nvPr/>
        </p:nvGrpSpPr>
        <p:grpSpPr>
          <a:xfrm>
            <a:off x="5873836" y="3874475"/>
            <a:ext cx="2951047" cy="2950291"/>
            <a:chOff x="5187329" y="3817275"/>
            <a:chExt cx="2951047" cy="2950291"/>
          </a:xfrm>
        </p:grpSpPr>
        <p:sp>
          <p:nvSpPr>
            <p:cNvPr id="25" name="円/楕円 23">
              <a:extLst>
                <a:ext uri="{FF2B5EF4-FFF2-40B4-BE49-F238E27FC236}">
                  <a16:creationId xmlns:a16="http://schemas.microsoft.com/office/drawing/2014/main" id="{9CB826C9-ECC9-4D01-8A19-0C6E699AFE45}"/>
                </a:ext>
              </a:extLst>
            </p:cNvPr>
            <p:cNvSpPr/>
            <p:nvPr/>
          </p:nvSpPr>
          <p:spPr>
            <a:xfrm>
              <a:off x="5187329" y="3817275"/>
              <a:ext cx="2951047" cy="2950291"/>
            </a:xfrm>
            <a:prstGeom prst="ellipse">
              <a:avLst/>
            </a:prstGeom>
            <a:solidFill>
              <a:srgbClr val="FFFFCC"/>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6" name="正方形/長方形 25">
              <a:extLst>
                <a:ext uri="{FF2B5EF4-FFF2-40B4-BE49-F238E27FC236}">
                  <a16:creationId xmlns:a16="http://schemas.microsoft.com/office/drawing/2014/main" id="{5426BBD7-EA87-4136-8C57-AF565A45ADE8}"/>
                </a:ext>
              </a:extLst>
            </p:cNvPr>
            <p:cNvSpPr/>
            <p:nvPr/>
          </p:nvSpPr>
          <p:spPr>
            <a:xfrm>
              <a:off x="5355974" y="3973871"/>
              <a:ext cx="2589900" cy="1324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80000"/>
                </a:lnSpc>
                <a:spcAft>
                  <a:spcPts val="0"/>
                </a:spcAft>
              </a:pPr>
              <a:r>
                <a:rPr lang="ja-JP" altLang="en-US"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　　　け　ん　しょう</a:t>
              </a:r>
              <a:endParaRPr lang="en-US"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endParaRPr>
            </a:p>
            <a:p>
              <a:pPr algn="ctr">
                <a:lnSpc>
                  <a:spcPct val="80000"/>
                </a:lnSpc>
                <a:spcAft>
                  <a:spcPts val="0"/>
                </a:spcAft>
              </a:pPr>
              <a:r>
                <a:rPr lang="en-US" sz="6000"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検証 </a:t>
              </a:r>
              <a:endParaRPr lang="ja-JP" sz="1050" kern="100" dirty="0">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endParaRPr>
            </a:p>
          </p:txBody>
        </p:sp>
        <p:sp>
          <p:nvSpPr>
            <p:cNvPr id="27" name="テキスト ボックス 25">
              <a:extLst>
                <a:ext uri="{FF2B5EF4-FFF2-40B4-BE49-F238E27FC236}">
                  <a16:creationId xmlns:a16="http://schemas.microsoft.com/office/drawing/2014/main" id="{D3A359A0-040C-46B3-BE40-F9442EDACA0E}"/>
                </a:ext>
              </a:extLst>
            </p:cNvPr>
            <p:cNvSpPr txBox="1"/>
            <p:nvPr/>
          </p:nvSpPr>
          <p:spPr>
            <a:xfrm>
              <a:off x="5283698" y="5214604"/>
              <a:ext cx="2782636" cy="12219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思いどおりに</a:t>
              </a:r>
              <a:endParaRPr lang="ja-JP" sz="1050" kern="100" dirty="0">
                <a:effectLst/>
                <a:ea typeface="游明朝" panose="02020400000000000000" pitchFamily="18" charset="-128"/>
                <a:cs typeface="Times New Roman" panose="02020603050405020304" pitchFamily="18" charset="0"/>
              </a:endParaRPr>
            </a:p>
            <a:p>
              <a:pPr algn="ctr">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うごかない</a:t>
              </a:r>
              <a:endParaRPr lang="en-US" altLang="ja-JP" sz="2200" b="1" kern="100" dirty="0">
                <a:solidFill>
                  <a:srgbClr val="000000"/>
                </a:solidFill>
                <a:ea typeface="HG丸ｺﾞｼｯｸM-PRO" panose="020F0600000000000000" pitchFamily="50" charset="-128"/>
                <a:cs typeface="Times New Roman" panose="02020603050405020304" pitchFamily="18" charset="0"/>
              </a:endParaRPr>
            </a:p>
            <a:p>
              <a:pPr>
                <a:spcAft>
                  <a:spcPts val="0"/>
                </a:spcAft>
              </a:pPr>
              <a:r>
                <a:rPr lang="ja-JP" altLang="en-US" sz="1100" b="1" kern="100" dirty="0">
                  <a:solidFill>
                    <a:srgbClr val="000000"/>
                  </a:solidFill>
                  <a:effectLst/>
                  <a:ea typeface="HG丸ｺﾞｼｯｸM-PRO" panose="020F0600000000000000" pitchFamily="50" charset="-128"/>
                  <a:cs typeface="Times New Roman" panose="02020603050405020304" pitchFamily="18" charset="0"/>
                </a:rPr>
                <a:t>　　　　 げんいん　</a:t>
              </a:r>
              <a:endParaRPr lang="en-US" altLang="ja-JP" sz="1100" b="1" kern="100" dirty="0">
                <a:solidFill>
                  <a:srgbClr val="000000"/>
                </a:solidFill>
                <a:effectLst/>
                <a:ea typeface="HG丸ｺﾞｼｯｸM-PRO" panose="020F0600000000000000" pitchFamily="50" charset="-128"/>
                <a:cs typeface="Times New Roman" panose="02020603050405020304" pitchFamily="18" charset="0"/>
              </a:endParaRPr>
            </a:p>
            <a:p>
              <a:pPr algn="ctr">
                <a:spcAft>
                  <a:spcPts val="0"/>
                </a:spcAft>
              </a:pPr>
              <a:r>
                <a:rPr lang="en-US" sz="2200" b="1" kern="100" dirty="0" err="1">
                  <a:solidFill>
                    <a:srgbClr val="000000"/>
                  </a:solidFill>
                  <a:effectLst/>
                  <a:latin typeface="HG丸ｺﾞｼｯｸM-PRO" panose="020F0600000000000000" pitchFamily="50" charset="-128"/>
                  <a:ea typeface="游明朝" panose="02020400000000000000" pitchFamily="18" charset="-128"/>
                  <a:cs typeface="Times New Roman" panose="02020603050405020304" pitchFamily="18" charset="0"/>
                </a:rPr>
                <a:t>原因</a:t>
              </a:r>
              <a:r>
                <a:rPr lang="ja-JP" sz="2200" b="1" kern="100" dirty="0">
                  <a:solidFill>
                    <a:srgbClr val="000000"/>
                  </a:solidFill>
                  <a:effectLst/>
                  <a:ea typeface="HG丸ｺﾞｼｯｸM-PRO" panose="020F0600000000000000" pitchFamily="50" charset="-128"/>
                  <a:cs typeface="Times New Roman" panose="02020603050405020304" pitchFamily="18" charset="0"/>
                </a:rPr>
                <a:t>は何か</a:t>
              </a:r>
              <a:endParaRPr lang="ja-JP" sz="1050" kern="100" dirty="0">
                <a:effectLst/>
                <a:ea typeface="游明朝" panose="02020400000000000000" pitchFamily="18" charset="-128"/>
                <a:cs typeface="Times New Roman" panose="02020603050405020304" pitchFamily="18" charset="0"/>
              </a:endParaRPr>
            </a:p>
          </p:txBody>
        </p:sp>
      </p:grpSp>
      <p:grpSp>
        <p:nvGrpSpPr>
          <p:cNvPr id="21" name="グループ化 20">
            <a:extLst>
              <a:ext uri="{FF2B5EF4-FFF2-40B4-BE49-F238E27FC236}">
                <a16:creationId xmlns:a16="http://schemas.microsoft.com/office/drawing/2014/main" id="{89A1EF42-784D-469F-896C-FC373D8A2BBF}"/>
              </a:ext>
            </a:extLst>
          </p:cNvPr>
          <p:cNvGrpSpPr/>
          <p:nvPr/>
        </p:nvGrpSpPr>
        <p:grpSpPr>
          <a:xfrm>
            <a:off x="292168" y="3578696"/>
            <a:ext cx="2951047" cy="2950291"/>
            <a:chOff x="0" y="0"/>
            <a:chExt cx="2604770" cy="2604135"/>
          </a:xfrm>
        </p:grpSpPr>
        <p:sp>
          <p:nvSpPr>
            <p:cNvPr id="22" name="円/楕円 30">
              <a:extLst>
                <a:ext uri="{FF2B5EF4-FFF2-40B4-BE49-F238E27FC236}">
                  <a16:creationId xmlns:a16="http://schemas.microsoft.com/office/drawing/2014/main" id="{BCB95D5A-9439-4EAF-804A-50BE9D566F38}"/>
                </a:ext>
              </a:extLst>
            </p:cNvPr>
            <p:cNvSpPr/>
            <p:nvPr/>
          </p:nvSpPr>
          <p:spPr>
            <a:xfrm>
              <a:off x="0" y="0"/>
              <a:ext cx="2604770" cy="2604135"/>
            </a:xfrm>
            <a:prstGeom prst="ellipse">
              <a:avLst/>
            </a:prstGeom>
            <a:solidFill>
              <a:srgbClr val="FF66CC"/>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sp>
          <p:nvSpPr>
            <p:cNvPr id="23" name="正方形/長方形 22">
              <a:extLst>
                <a:ext uri="{FF2B5EF4-FFF2-40B4-BE49-F238E27FC236}">
                  <a16:creationId xmlns:a16="http://schemas.microsoft.com/office/drawing/2014/main" id="{9D435BE0-40A8-4FF9-80E5-023220FD6B0D}"/>
                </a:ext>
              </a:extLst>
            </p:cNvPr>
            <p:cNvSpPr/>
            <p:nvPr/>
          </p:nvSpPr>
          <p:spPr>
            <a:xfrm>
              <a:off x="148856" y="138223"/>
              <a:ext cx="2286000" cy="1168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0"/>
                </a:spcAft>
              </a:pPr>
              <a:r>
                <a:rPr lang="ja-JP" altLang="en-US"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か　い　ぜ　</a:t>
              </a:r>
              <a:r>
                <a:rPr lang="ja-JP" altLang="en-US" kern="100" dirty="0" err="1">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ん</a:t>
              </a:r>
              <a:endParaRPr lang="en-US"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endParaRPr>
            </a:p>
            <a:p>
              <a:pPr algn="ctr">
                <a:lnSpc>
                  <a:spcPct val="90000"/>
                </a:lnSpc>
                <a:spcAft>
                  <a:spcPts val="0"/>
                </a:spcAft>
              </a:pPr>
              <a:r>
                <a:rPr lang="en-US" sz="6000" kern="100" dirty="0">
                  <a:solidFill>
                    <a:srgbClr val="000000"/>
                  </a:solidFill>
                  <a:effectLst>
                    <a:glow rad="38100">
                      <a:schemeClr val="bg1"/>
                    </a:glow>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rPr>
                <a:t>改善</a:t>
              </a:r>
              <a:endParaRPr lang="ja-JP" sz="1050" kern="100" dirty="0">
                <a:effectLst/>
                <a:latin typeface="HGP創英角ﾎﾟｯﾌﾟ体" panose="040B0A00000000000000" pitchFamily="50" charset="-128"/>
                <a:ea typeface="HGP創英角ﾎﾟｯﾌﾟ体" panose="040B0A00000000000000" pitchFamily="50" charset="-128"/>
                <a:cs typeface="Times New Roman" panose="02020603050405020304" pitchFamily="18" charset="0"/>
              </a:endParaRPr>
            </a:p>
          </p:txBody>
        </p:sp>
        <p:sp>
          <p:nvSpPr>
            <p:cNvPr id="24" name="テキスト ボックス 225">
              <a:extLst>
                <a:ext uri="{FF2B5EF4-FFF2-40B4-BE49-F238E27FC236}">
                  <a16:creationId xmlns:a16="http://schemas.microsoft.com/office/drawing/2014/main" id="{45F48581-4AD3-4081-A9F8-E3895F1A86CE}"/>
                </a:ext>
              </a:extLst>
            </p:cNvPr>
            <p:cNvSpPr txBox="1"/>
            <p:nvPr/>
          </p:nvSpPr>
          <p:spPr>
            <a:xfrm>
              <a:off x="85061" y="1254642"/>
              <a:ext cx="2455545" cy="107823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直すところはどこか</a:t>
              </a:r>
              <a:endParaRPr lang="ja-JP" sz="1050" kern="100" dirty="0">
                <a:effectLst/>
                <a:ea typeface="游明朝" panose="02020400000000000000" pitchFamily="18" charset="-128"/>
                <a:cs typeface="Times New Roman" panose="02020603050405020304" pitchFamily="18" charset="0"/>
              </a:endParaRPr>
            </a:p>
            <a:p>
              <a:pPr algn="ctr">
                <a:spcAft>
                  <a:spcPts val="0"/>
                </a:spcAft>
              </a:pPr>
              <a:r>
                <a:rPr lang="ja-JP" altLang="en-US" sz="1100" b="1" kern="100" dirty="0">
                  <a:solidFill>
                    <a:srgbClr val="000000"/>
                  </a:solidFill>
                  <a:effectLst/>
                  <a:ea typeface="HG丸ｺﾞｼｯｸM-PRO" panose="020F0600000000000000" pitchFamily="50" charset="-128"/>
                  <a:cs typeface="Times New Roman" panose="02020603050405020304" pitchFamily="18" charset="0"/>
                </a:rPr>
                <a:t>　　　　　も</a:t>
              </a:r>
              <a:r>
                <a:rPr lang="ja-JP" altLang="en-US" sz="1100" b="1" kern="100" dirty="0" err="1">
                  <a:solidFill>
                    <a:srgbClr val="000000"/>
                  </a:solidFill>
                  <a:effectLst/>
                  <a:ea typeface="HG丸ｺﾞｼｯｸM-PRO" panose="020F0600000000000000" pitchFamily="50" charset="-128"/>
                  <a:cs typeface="Times New Roman" panose="02020603050405020304" pitchFamily="18" charset="0"/>
                </a:rPr>
                <a:t>くひょう</a:t>
              </a:r>
              <a:endParaRPr lang="en-US" altLang="ja-JP" sz="1100" b="1" kern="100" dirty="0">
                <a:solidFill>
                  <a:srgbClr val="000000"/>
                </a:solidFill>
                <a:effectLst/>
                <a:ea typeface="HG丸ｺﾞｼｯｸM-PRO" panose="020F0600000000000000" pitchFamily="50" charset="-128"/>
                <a:cs typeface="Times New Roman" panose="02020603050405020304" pitchFamily="18" charset="0"/>
              </a:endParaRPr>
            </a:p>
            <a:p>
              <a:pPr algn="ctr">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つぎの</a:t>
              </a:r>
              <a:r>
                <a:rPr lang="en-US" sz="2200" b="1" kern="100" dirty="0" err="1">
                  <a:solidFill>
                    <a:srgbClr val="000000"/>
                  </a:solidFill>
                  <a:effectLst/>
                  <a:ea typeface="HG丸ｺﾞｼｯｸM-PRO" panose="020F0600000000000000" pitchFamily="50" charset="-128"/>
                  <a:cs typeface="Times New Roman" panose="02020603050405020304" pitchFamily="18" charset="0"/>
                </a:rPr>
                <a:t>目標</a:t>
              </a:r>
              <a:r>
                <a:rPr lang="ja-JP" sz="2200" b="1" kern="100" dirty="0">
                  <a:solidFill>
                    <a:srgbClr val="000000"/>
                  </a:solidFill>
                  <a:effectLst/>
                  <a:ea typeface="HG丸ｺﾞｼｯｸM-PRO" panose="020F0600000000000000" pitchFamily="50" charset="-128"/>
                  <a:cs typeface="Times New Roman" panose="02020603050405020304" pitchFamily="18" charset="0"/>
                </a:rPr>
                <a:t>を</a:t>
              </a:r>
              <a:endParaRPr lang="ja-JP" sz="1050" kern="100" dirty="0">
                <a:effectLst/>
                <a:ea typeface="游明朝" panose="02020400000000000000" pitchFamily="18" charset="-128"/>
                <a:cs typeface="Times New Roman" panose="02020603050405020304" pitchFamily="18" charset="0"/>
              </a:endParaRPr>
            </a:p>
            <a:p>
              <a:pPr algn="ctr">
                <a:spcAft>
                  <a:spcPts val="0"/>
                </a:spcAft>
              </a:pPr>
              <a:r>
                <a:rPr lang="ja-JP" sz="2200" b="1" kern="100" dirty="0">
                  <a:solidFill>
                    <a:srgbClr val="000000"/>
                  </a:solidFill>
                  <a:effectLst/>
                  <a:ea typeface="HG丸ｺﾞｼｯｸM-PRO" panose="020F0600000000000000" pitchFamily="50" charset="-128"/>
                  <a:cs typeface="Times New Roman" panose="02020603050405020304" pitchFamily="18" charset="0"/>
                </a:rPr>
                <a:t>立てる</a:t>
              </a:r>
              <a:endParaRPr lang="ja-JP" sz="1050" kern="100" dirty="0">
                <a:effectLst/>
                <a:ea typeface="游明朝" panose="02020400000000000000" pitchFamily="18" charset="-128"/>
                <a:cs typeface="Times New Roman" panose="02020603050405020304" pitchFamily="18" charset="0"/>
              </a:endParaRPr>
            </a:p>
          </p:txBody>
        </p:sp>
      </p:grpSp>
    </p:spTree>
    <p:extLst>
      <p:ext uri="{BB962C8B-B14F-4D97-AF65-F5344CB8AC3E}">
        <p14:creationId xmlns:p14="http://schemas.microsoft.com/office/powerpoint/2010/main" val="2549666343"/>
      </p:ext>
    </p:extLst>
  </p:cSld>
  <p:clrMapOvr>
    <a:masterClrMapping/>
  </p:clrMapOvr>
  <p:transition spd="slow">
    <p:cover/>
    <p:sndAc>
      <p:stSnd>
        <p:snd r:embed="rId3" name="click.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1"/>
            <a:ext cx="12192000" cy="595313"/>
          </a:xfrm>
          <a:solidFill>
            <a:srgbClr val="FF3399"/>
          </a:solidFill>
        </p:spPr>
        <p:txBody>
          <a:bodyPr vert="horz" lIns="91440" tIns="45720" rIns="91440" bIns="45720" rtlCol="0" anchor="ctr" anchorCtr="0">
            <a:normAutofit/>
          </a:body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今日のふりかえり</a:t>
            </a:r>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pic>
        <p:nvPicPr>
          <p:cNvPr id="17" name="図 16">
            <a:extLst>
              <a:ext uri="{FF2B5EF4-FFF2-40B4-BE49-F238E27FC236}">
                <a16:creationId xmlns:a16="http://schemas.microsoft.com/office/drawing/2014/main" id="{34782781-C41D-418F-865E-D19D0B7B2BBB}"/>
              </a:ext>
            </a:extLst>
          </p:cNvPr>
          <p:cNvPicPr>
            <a:picLocks noChangeAspect="1"/>
          </p:cNvPicPr>
          <p:nvPr/>
        </p:nvPicPr>
        <p:blipFill rotWithShape="1">
          <a:blip r:embed="rId4">
            <a:extLst>
              <a:ext uri="{28A0092B-C50C-407E-A947-70E740481C1C}">
                <a14:useLocalDpi xmlns:a14="http://schemas.microsoft.com/office/drawing/2010/main" val="0"/>
              </a:ext>
            </a:extLst>
          </a:blip>
          <a:srcRect l="-1"/>
          <a:stretch/>
        </p:blipFill>
        <p:spPr>
          <a:xfrm>
            <a:off x="228842" y="1218905"/>
            <a:ext cx="11734316" cy="3623452"/>
          </a:xfrm>
          <a:prstGeom prst="rect">
            <a:avLst/>
          </a:prstGeom>
          <a:ln w="19050">
            <a:noFill/>
          </a:ln>
          <a:effectLst/>
        </p:spPr>
      </p:pic>
      <p:sp>
        <p:nvSpPr>
          <p:cNvPr id="6" name="タイトル 1">
            <a:extLst>
              <a:ext uri="{FF2B5EF4-FFF2-40B4-BE49-F238E27FC236}">
                <a16:creationId xmlns:a16="http://schemas.microsoft.com/office/drawing/2014/main" id="{55BADA30-E2AC-4349-92A0-971D35A9A514}"/>
              </a:ext>
            </a:extLst>
          </p:cNvPr>
          <p:cNvSpPr txBox="1">
            <a:spLocks/>
          </p:cNvSpPr>
          <p:nvPr/>
        </p:nvSpPr>
        <p:spPr>
          <a:xfrm>
            <a:off x="679633" y="5350511"/>
            <a:ext cx="2087278" cy="978729"/>
          </a:xfrm>
          <a:prstGeom prst="rect">
            <a:avLst/>
          </a:prstGeom>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n w="9525">
                  <a:noFill/>
                </a:ln>
                <a:solidFill>
                  <a:srgbClr val="0000FF"/>
                </a:solidFill>
                <a:latin typeface="HGP創英角ﾎﾟｯﾌﾟ体" panose="040B0A00000000000000" pitchFamily="50" charset="-128"/>
                <a:ea typeface="HGP創英角ﾎﾟｯﾌﾟ体" panose="040B0A00000000000000" pitchFamily="50" charset="-128"/>
              </a:rPr>
              <a:t>とても</a:t>
            </a:r>
            <a:endParaRPr lang="en-US" altLang="ja-JP" sz="3200" dirty="0">
              <a:ln w="9525">
                <a:noFill/>
              </a:ln>
              <a:solidFill>
                <a:srgbClr val="0000FF"/>
              </a:solidFill>
              <a:latin typeface="HGP創英角ﾎﾟｯﾌﾟ体" panose="040B0A00000000000000" pitchFamily="50" charset="-128"/>
              <a:ea typeface="HGP創英角ﾎﾟｯﾌﾟ体" panose="040B0A00000000000000" pitchFamily="50" charset="-128"/>
            </a:endParaRPr>
          </a:p>
          <a:p>
            <a:pPr algn="l"/>
            <a:r>
              <a:rPr lang="ja-JP" altLang="en-US" sz="3200" dirty="0">
                <a:ln w="9525">
                  <a:noFill/>
                </a:ln>
                <a:solidFill>
                  <a:srgbClr val="0000FF"/>
                </a:solidFill>
                <a:latin typeface="HGP創英角ﾎﾟｯﾌﾟ体" panose="040B0A00000000000000" pitchFamily="50" charset="-128"/>
                <a:ea typeface="HGP創英角ﾎﾟｯﾌﾟ体" panose="040B0A00000000000000" pitchFamily="50" charset="-128"/>
              </a:rPr>
              <a:t>よくできた</a:t>
            </a:r>
          </a:p>
        </p:txBody>
      </p:sp>
      <p:sp>
        <p:nvSpPr>
          <p:cNvPr id="7" name="タイトル 1">
            <a:extLst>
              <a:ext uri="{FF2B5EF4-FFF2-40B4-BE49-F238E27FC236}">
                <a16:creationId xmlns:a16="http://schemas.microsoft.com/office/drawing/2014/main" id="{949E91D9-B4E8-4565-8283-757B7975A818}"/>
              </a:ext>
            </a:extLst>
          </p:cNvPr>
          <p:cNvSpPr txBox="1">
            <a:spLocks/>
          </p:cNvSpPr>
          <p:nvPr/>
        </p:nvSpPr>
        <p:spPr>
          <a:xfrm>
            <a:off x="3204656" y="5350511"/>
            <a:ext cx="1542442" cy="978729"/>
          </a:xfrm>
          <a:prstGeom prst="rect">
            <a:avLst/>
          </a:prstGeom>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n w="9525">
                  <a:noFill/>
                </a:ln>
                <a:solidFill>
                  <a:srgbClr val="0000FF"/>
                </a:solidFill>
                <a:latin typeface="HGP創英角ﾎﾟｯﾌﾟ体" panose="040B0A00000000000000" pitchFamily="50" charset="-128"/>
                <a:ea typeface="HGP創英角ﾎﾟｯﾌﾟ体" panose="040B0A00000000000000" pitchFamily="50" charset="-128"/>
              </a:rPr>
              <a:t>よく</a:t>
            </a:r>
            <a:endParaRPr lang="en-US" altLang="ja-JP" sz="3200" dirty="0">
              <a:ln w="9525">
                <a:noFill/>
              </a:ln>
              <a:solidFill>
                <a:srgbClr val="0000FF"/>
              </a:solidFill>
              <a:latin typeface="HGP創英角ﾎﾟｯﾌﾟ体" panose="040B0A00000000000000" pitchFamily="50" charset="-128"/>
              <a:ea typeface="HGP創英角ﾎﾟｯﾌﾟ体" panose="040B0A00000000000000" pitchFamily="50" charset="-128"/>
            </a:endParaRPr>
          </a:p>
          <a:p>
            <a:pPr algn="l"/>
            <a:r>
              <a:rPr lang="ja-JP" altLang="en-US" sz="3200" dirty="0">
                <a:ln w="9525">
                  <a:noFill/>
                </a:ln>
                <a:solidFill>
                  <a:srgbClr val="0000FF"/>
                </a:solidFill>
                <a:latin typeface="HGP創英角ﾎﾟｯﾌﾟ体" panose="040B0A00000000000000" pitchFamily="50" charset="-128"/>
                <a:ea typeface="HGP創英角ﾎﾟｯﾌﾟ体" panose="040B0A00000000000000" pitchFamily="50" charset="-128"/>
              </a:rPr>
              <a:t>できた</a:t>
            </a:r>
          </a:p>
        </p:txBody>
      </p:sp>
      <p:sp>
        <p:nvSpPr>
          <p:cNvPr id="8" name="タイトル 1">
            <a:extLst>
              <a:ext uri="{FF2B5EF4-FFF2-40B4-BE49-F238E27FC236}">
                <a16:creationId xmlns:a16="http://schemas.microsoft.com/office/drawing/2014/main" id="{A4EE9F60-7429-47C1-B3F9-1AEDE24CC801}"/>
              </a:ext>
            </a:extLst>
          </p:cNvPr>
          <p:cNvSpPr txBox="1">
            <a:spLocks/>
          </p:cNvSpPr>
          <p:nvPr/>
        </p:nvSpPr>
        <p:spPr>
          <a:xfrm>
            <a:off x="4887540" y="5350511"/>
            <a:ext cx="2557363" cy="978729"/>
          </a:xfrm>
          <a:prstGeom prst="rect">
            <a:avLst/>
          </a:prstGeom>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n w="9525">
                  <a:noFill/>
                </a:ln>
                <a:solidFill>
                  <a:srgbClr val="0000FF"/>
                </a:solidFill>
                <a:latin typeface="HGP創英角ﾎﾟｯﾌﾟ体" panose="040B0A00000000000000" pitchFamily="50" charset="-128"/>
                <a:ea typeface="HGP創英角ﾎﾟｯﾌﾟ体" panose="040B0A00000000000000" pitchFamily="50" charset="-128"/>
              </a:rPr>
              <a:t>つぎ</a:t>
            </a:r>
            <a:endParaRPr lang="en-US" altLang="ja-JP" sz="3200" dirty="0">
              <a:ln w="9525">
                <a:noFill/>
              </a:ln>
              <a:solidFill>
                <a:srgbClr val="0000FF"/>
              </a:solidFill>
              <a:latin typeface="HGP創英角ﾎﾟｯﾌﾟ体" panose="040B0A00000000000000" pitchFamily="50" charset="-128"/>
              <a:ea typeface="HGP創英角ﾎﾟｯﾌﾟ体" panose="040B0A00000000000000" pitchFamily="50" charset="-128"/>
            </a:endParaRPr>
          </a:p>
          <a:p>
            <a:pPr algn="l"/>
            <a:r>
              <a:rPr lang="ja-JP" altLang="en-US" sz="3200" dirty="0">
                <a:ln w="9525">
                  <a:noFill/>
                </a:ln>
                <a:solidFill>
                  <a:srgbClr val="0000FF"/>
                </a:solidFill>
                <a:latin typeface="HGP創英角ﾎﾟｯﾌﾟ体" panose="040B0A00000000000000" pitchFamily="50" charset="-128"/>
                <a:ea typeface="HGP創英角ﾎﾟｯﾌﾟ体" panose="040B0A00000000000000" pitchFamily="50" charset="-128"/>
              </a:rPr>
              <a:t>がんばりたい</a:t>
            </a:r>
          </a:p>
        </p:txBody>
      </p:sp>
      <p:cxnSp>
        <p:nvCxnSpPr>
          <p:cNvPr id="3" name="直線矢印コネクタ 2">
            <a:extLst>
              <a:ext uri="{FF2B5EF4-FFF2-40B4-BE49-F238E27FC236}">
                <a16:creationId xmlns:a16="http://schemas.microsoft.com/office/drawing/2014/main" id="{8E0BEE32-74DF-41FD-B435-F33A34FDB193}"/>
              </a:ext>
            </a:extLst>
          </p:cNvPr>
          <p:cNvCxnSpPr/>
          <p:nvPr/>
        </p:nvCxnSpPr>
        <p:spPr>
          <a:xfrm flipV="1">
            <a:off x="2023353" y="2597285"/>
            <a:ext cx="1994170" cy="2753226"/>
          </a:xfrm>
          <a:prstGeom prst="straightConnector1">
            <a:avLst/>
          </a:prstGeom>
          <a:ln w="38100">
            <a:solidFill>
              <a:srgbClr val="0000FF"/>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直線矢印コネクタ 10">
            <a:extLst>
              <a:ext uri="{FF2B5EF4-FFF2-40B4-BE49-F238E27FC236}">
                <a16:creationId xmlns:a16="http://schemas.microsoft.com/office/drawing/2014/main" id="{9732CB6B-F849-43E5-AF3F-7A82074E8872}"/>
              </a:ext>
            </a:extLst>
          </p:cNvPr>
          <p:cNvCxnSpPr>
            <a:cxnSpLocks/>
            <a:stCxn id="7" idx="0"/>
          </p:cNvCxnSpPr>
          <p:nvPr/>
        </p:nvCxnSpPr>
        <p:spPr>
          <a:xfrm flipV="1">
            <a:off x="3975877" y="2597285"/>
            <a:ext cx="935983" cy="2753226"/>
          </a:xfrm>
          <a:prstGeom prst="straightConnector1">
            <a:avLst/>
          </a:prstGeom>
          <a:ln w="38100">
            <a:solidFill>
              <a:srgbClr val="0000FF"/>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線矢印コネクタ 14">
            <a:extLst>
              <a:ext uri="{FF2B5EF4-FFF2-40B4-BE49-F238E27FC236}">
                <a16:creationId xmlns:a16="http://schemas.microsoft.com/office/drawing/2014/main" id="{6DC0F1B2-9E8A-4D63-BF9D-A38FF231AE3D}"/>
              </a:ext>
            </a:extLst>
          </p:cNvPr>
          <p:cNvCxnSpPr>
            <a:cxnSpLocks/>
          </p:cNvCxnSpPr>
          <p:nvPr/>
        </p:nvCxnSpPr>
        <p:spPr>
          <a:xfrm flipV="1">
            <a:off x="5617240" y="2597285"/>
            <a:ext cx="164762" cy="2753226"/>
          </a:xfrm>
          <a:prstGeom prst="straightConnector1">
            <a:avLst/>
          </a:prstGeom>
          <a:ln w="38100">
            <a:solidFill>
              <a:srgbClr val="0000FF"/>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タイトル 1">
            <a:extLst>
              <a:ext uri="{FF2B5EF4-FFF2-40B4-BE49-F238E27FC236}">
                <a16:creationId xmlns:a16="http://schemas.microsoft.com/office/drawing/2014/main" id="{87B38D27-E340-4982-B93B-D5C5D18073CA}"/>
              </a:ext>
            </a:extLst>
          </p:cNvPr>
          <p:cNvSpPr txBox="1">
            <a:spLocks/>
          </p:cNvSpPr>
          <p:nvPr/>
        </p:nvSpPr>
        <p:spPr>
          <a:xfrm>
            <a:off x="7978117" y="5350511"/>
            <a:ext cx="3899355" cy="978729"/>
          </a:xfrm>
          <a:prstGeom prst="rect">
            <a:avLst/>
          </a:prstGeom>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n w="9525">
                  <a:noFill/>
                </a:ln>
                <a:solidFill>
                  <a:srgbClr val="0000FF"/>
                </a:solidFill>
                <a:latin typeface="HGP創英角ﾎﾟｯﾌﾟ体" panose="040B0A00000000000000" pitchFamily="50" charset="-128"/>
                <a:ea typeface="HGP創英角ﾎﾟｯﾌﾟ体" panose="040B0A00000000000000" pitchFamily="50" charset="-128"/>
              </a:rPr>
              <a:t>そう思ったわけも</a:t>
            </a:r>
            <a:endParaRPr lang="en-US" altLang="ja-JP" sz="3200" dirty="0">
              <a:ln w="9525">
                <a:noFill/>
              </a:ln>
              <a:solidFill>
                <a:srgbClr val="0000FF"/>
              </a:solidFill>
              <a:latin typeface="HGP創英角ﾎﾟｯﾌﾟ体" panose="040B0A00000000000000" pitchFamily="50" charset="-128"/>
              <a:ea typeface="HGP創英角ﾎﾟｯﾌﾟ体" panose="040B0A00000000000000" pitchFamily="50" charset="-128"/>
            </a:endParaRPr>
          </a:p>
          <a:p>
            <a:pPr algn="l"/>
            <a:r>
              <a:rPr lang="ja-JP" altLang="en-US" sz="3200" dirty="0">
                <a:ln w="9525">
                  <a:noFill/>
                </a:ln>
                <a:solidFill>
                  <a:srgbClr val="0000FF"/>
                </a:solidFill>
                <a:latin typeface="HGP創英角ﾎﾟｯﾌﾟ体" panose="040B0A00000000000000" pitchFamily="50" charset="-128"/>
                <a:ea typeface="HGP創英角ﾎﾟｯﾌﾟ体" panose="040B0A00000000000000" pitchFamily="50" charset="-128"/>
              </a:rPr>
              <a:t>書くようにしよう</a:t>
            </a:r>
          </a:p>
        </p:txBody>
      </p:sp>
      <p:cxnSp>
        <p:nvCxnSpPr>
          <p:cNvPr id="18" name="直線矢印コネクタ 17">
            <a:extLst>
              <a:ext uri="{FF2B5EF4-FFF2-40B4-BE49-F238E27FC236}">
                <a16:creationId xmlns:a16="http://schemas.microsoft.com/office/drawing/2014/main" id="{502BC4D2-A2E9-4F81-B14C-5429ED66DE27}"/>
              </a:ext>
            </a:extLst>
          </p:cNvPr>
          <p:cNvCxnSpPr>
            <a:cxnSpLocks/>
          </p:cNvCxnSpPr>
          <p:nvPr/>
        </p:nvCxnSpPr>
        <p:spPr>
          <a:xfrm flipH="1" flipV="1">
            <a:off x="7978117" y="1973692"/>
            <a:ext cx="1471821" cy="3376819"/>
          </a:xfrm>
          <a:prstGeom prst="straightConnector1">
            <a:avLst/>
          </a:prstGeom>
          <a:ln w="38100">
            <a:solidFill>
              <a:srgbClr val="0000FF"/>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4601888"/>
      </p:ext>
    </p:extLst>
  </p:cSld>
  <p:clrMapOvr>
    <a:masterClrMapping/>
  </p:clrMapOvr>
  <p:transition spd="slow">
    <p:cover/>
    <p:sndAc>
      <p:stSnd>
        <p:snd r:embed="rId3" name="click.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1"/>
            <a:ext cx="12192000" cy="595313"/>
          </a:xfrm>
          <a:solidFill>
            <a:srgbClr val="FF3399"/>
          </a:solidFill>
        </p:spPr>
        <p:txBody>
          <a:bodyPr vert="horz" lIns="91440" tIns="45720" rIns="91440" bIns="45720" rtlCol="0" anchor="ctr" anchorCtr="0">
            <a:normAutofit/>
          </a:body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かたづけ</a:t>
            </a:r>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a:t>
            </a:r>
            <a:endParaRPr lang="ja-JP" altLang="en-US" sz="3200" dirty="0">
              <a:solidFill>
                <a:srgbClr val="FFFF00"/>
              </a:solidFill>
              <a:latin typeface="HGP創英角ﾎﾟｯﾌﾟ体" panose="040B0A00000000000000" pitchFamily="50" charset="-128"/>
              <a:ea typeface="HGP創英角ﾎﾟｯﾌﾟ体" panose="040B0A00000000000000" pitchFamily="50" charset="-128"/>
            </a:endParaRPr>
          </a:p>
        </p:txBody>
      </p:sp>
      <p:sp>
        <p:nvSpPr>
          <p:cNvPr id="17" name="テキスト ボックス 16">
            <a:extLst>
              <a:ext uri="{FF2B5EF4-FFF2-40B4-BE49-F238E27FC236}">
                <a16:creationId xmlns:a16="http://schemas.microsoft.com/office/drawing/2014/main" id="{EF4B314D-8D03-4582-8ABE-33315927B724}"/>
              </a:ext>
            </a:extLst>
          </p:cNvPr>
          <p:cNvSpPr txBox="1"/>
          <p:nvPr/>
        </p:nvSpPr>
        <p:spPr>
          <a:xfrm>
            <a:off x="923925" y="942983"/>
            <a:ext cx="9953625" cy="5372091"/>
          </a:xfrm>
          <a:prstGeom prst="rect">
            <a:avLst/>
          </a:prstGeom>
          <a:solidFill>
            <a:srgbClr val="CCFFFF"/>
          </a:solidFill>
          <a:ln w="19050">
            <a:solidFill>
              <a:schemeClr val="tx1"/>
            </a:solidFill>
          </a:ln>
        </p:spPr>
        <p:txBody>
          <a:bodyPr wrap="square" rtlCol="0">
            <a:noAutofit/>
          </a:bodyPr>
          <a:lstStyle/>
          <a:p>
            <a:r>
              <a:rPr kumimoji="1" lang="ja-JP" altLang="en-US" sz="2000" dirty="0">
                <a:latin typeface="HG丸ｺﾞｼｯｸM-PRO" panose="020F0600000000000000" pitchFamily="50" charset="-128"/>
                <a:ea typeface="HG丸ｺﾞｼｯｸM-PRO" panose="020F0600000000000000" pitchFamily="50" charset="-128"/>
              </a:rPr>
              <a:t>　　 ぶ  ひん　　　　　　　　　　　　　　　　　　　ば  </a:t>
            </a:r>
            <a:r>
              <a:rPr kumimoji="1" lang="ja-JP" altLang="en-US" sz="2000" dirty="0" err="1">
                <a:latin typeface="HG丸ｺﾞｼｯｸM-PRO" panose="020F0600000000000000" pitchFamily="50" charset="-128"/>
                <a:ea typeface="HG丸ｺﾞｼｯｸM-PRO" panose="020F0600000000000000" pitchFamily="50" charset="-128"/>
              </a:rPr>
              <a:t>しょ</a:t>
            </a:r>
            <a:endParaRPr kumimoji="1" lang="en-US" altLang="ja-JP" sz="2000" dirty="0">
              <a:latin typeface="HG丸ｺﾞｼｯｸM-PRO" panose="020F0600000000000000" pitchFamily="50" charset="-128"/>
              <a:ea typeface="HG丸ｺﾞｼｯｸM-PRO" panose="020F0600000000000000" pitchFamily="50" charset="-128"/>
            </a:endParaRPr>
          </a:p>
          <a:p>
            <a:r>
              <a:rPr kumimoji="1" lang="ja-JP" altLang="en-US" sz="4000" dirty="0">
                <a:latin typeface="HG丸ｺﾞｼｯｸM-PRO" panose="020F0600000000000000" pitchFamily="50" charset="-128"/>
                <a:ea typeface="HG丸ｺﾞｼｯｸM-PRO" panose="020F0600000000000000" pitchFamily="50" charset="-128"/>
              </a:rPr>
              <a:t>・部品は、かならず もとの場所へ</a:t>
            </a:r>
            <a:endParaRPr kumimoji="1" lang="en-US" altLang="ja-JP" sz="4000" dirty="0">
              <a:latin typeface="HG丸ｺﾞｼｯｸM-PRO" panose="020F0600000000000000" pitchFamily="50" charset="-128"/>
              <a:ea typeface="HG丸ｺﾞｼｯｸM-PRO" panose="020F0600000000000000" pitchFamily="50" charset="-128"/>
            </a:endParaRPr>
          </a:p>
          <a:p>
            <a:r>
              <a:rPr kumimoji="1" lang="ja-JP" altLang="en-US" sz="2000" dirty="0">
                <a:latin typeface="HG丸ｺﾞｼｯｸM-PRO" panose="020F0600000000000000" pitchFamily="50" charset="-128"/>
                <a:ea typeface="HG丸ｺﾞｼｯｸM-PRO" panose="020F0600000000000000" pitchFamily="50" charset="-128"/>
              </a:rPr>
              <a:t>　　　　　　　　　　　　　　しゅうりょう　　　　　ほ  かん </a:t>
            </a:r>
            <a:r>
              <a:rPr kumimoji="1" lang="ja-JP" altLang="en-US" sz="2000" dirty="0" err="1">
                <a:latin typeface="HG丸ｺﾞｼｯｸM-PRO" panose="020F0600000000000000" pitchFamily="50" charset="-128"/>
                <a:ea typeface="HG丸ｺﾞｼｯｸM-PRO" panose="020F0600000000000000" pitchFamily="50" charset="-128"/>
              </a:rPr>
              <a:t>こ</a:t>
            </a:r>
            <a:endParaRPr kumimoji="1" lang="en-US" altLang="ja-JP" sz="2000" dirty="0">
              <a:latin typeface="HG丸ｺﾞｼｯｸM-PRO" panose="020F0600000000000000" pitchFamily="50" charset="-128"/>
              <a:ea typeface="HG丸ｺﾞｼｯｸM-PRO" panose="020F0600000000000000" pitchFamily="50" charset="-128"/>
            </a:endParaRPr>
          </a:p>
          <a:p>
            <a:r>
              <a:rPr kumimoji="1" lang="ja-JP" altLang="en-US" sz="4000" dirty="0">
                <a:latin typeface="HG丸ｺﾞｼｯｸM-PRO" panose="020F0600000000000000" pitchFamily="50" charset="-128"/>
                <a:ea typeface="HG丸ｺﾞｼｯｸM-PRO" panose="020F0600000000000000" pitchFamily="50" charset="-128"/>
              </a:rPr>
              <a:t>・タブレットは 終了して、保管庫へ入れ、</a:t>
            </a:r>
            <a:endParaRPr kumimoji="1" lang="en-US" altLang="ja-JP" sz="4000" dirty="0">
              <a:latin typeface="HG丸ｺﾞｼｯｸM-PRO" panose="020F0600000000000000" pitchFamily="50" charset="-128"/>
              <a:ea typeface="HG丸ｺﾞｼｯｸM-PRO" panose="020F0600000000000000" pitchFamily="50" charset="-128"/>
            </a:endParaRPr>
          </a:p>
          <a:p>
            <a:r>
              <a:rPr kumimoji="1" lang="ja-JP" altLang="en-US" sz="2000" dirty="0">
                <a:latin typeface="HG丸ｺﾞｼｯｸM-PRO" panose="020F0600000000000000" pitchFamily="50" charset="-128"/>
                <a:ea typeface="HG丸ｺﾞｼｯｸM-PRO" panose="020F0600000000000000" pitchFamily="50" charset="-128"/>
              </a:rPr>
              <a:t>　 じゅうでん</a:t>
            </a:r>
            <a:endParaRPr kumimoji="1" lang="en-US" altLang="ja-JP" sz="2000" dirty="0">
              <a:latin typeface="HG丸ｺﾞｼｯｸM-PRO" panose="020F0600000000000000" pitchFamily="50" charset="-128"/>
              <a:ea typeface="HG丸ｺﾞｼｯｸM-PRO" panose="020F0600000000000000" pitchFamily="50" charset="-128"/>
            </a:endParaRPr>
          </a:p>
          <a:p>
            <a:r>
              <a:rPr kumimoji="1" lang="ja-JP" altLang="en-US" sz="4000" dirty="0">
                <a:latin typeface="HG丸ｺﾞｼｯｸM-PRO" panose="020F0600000000000000" pitchFamily="50" charset="-128"/>
                <a:ea typeface="HG丸ｺﾞｼｯｸM-PRO" panose="020F0600000000000000" pitchFamily="50" charset="-128"/>
              </a:rPr>
              <a:t>　充電コードにつなぐ</a:t>
            </a:r>
            <a:endParaRPr kumimoji="1" lang="en-US" altLang="ja-JP" sz="4000" dirty="0">
              <a:latin typeface="HG丸ｺﾞｼｯｸM-PRO" panose="020F0600000000000000" pitchFamily="50" charset="-128"/>
              <a:ea typeface="HG丸ｺﾞｼｯｸM-PRO" panose="020F0600000000000000" pitchFamily="50" charset="-128"/>
            </a:endParaRPr>
          </a:p>
          <a:p>
            <a:r>
              <a:rPr lang="ja-JP" altLang="en-US" sz="2000" dirty="0">
                <a:latin typeface="HG丸ｺﾞｼｯｸM-PRO" panose="020F0600000000000000" pitchFamily="50" charset="-128"/>
                <a:ea typeface="HG丸ｺﾞｼｯｸM-PRO" panose="020F0600000000000000" pitchFamily="50" charset="-128"/>
              </a:rPr>
              <a:t>　　</a:t>
            </a:r>
            <a:endParaRPr lang="en-US" altLang="ja-JP" sz="2000" dirty="0">
              <a:latin typeface="HG丸ｺﾞｼｯｸM-PRO" panose="020F0600000000000000" pitchFamily="50" charset="-128"/>
              <a:ea typeface="HG丸ｺﾞｼｯｸM-PRO" panose="020F0600000000000000" pitchFamily="50" charset="-128"/>
            </a:endParaRPr>
          </a:p>
          <a:p>
            <a:r>
              <a:rPr kumimoji="1" lang="ja-JP" altLang="en-US" sz="4000" dirty="0">
                <a:latin typeface="HG丸ｺﾞｼｯｸM-PRO" panose="020F0600000000000000" pitchFamily="50" charset="-128"/>
                <a:ea typeface="HG丸ｺﾞｼｯｸM-PRO" panose="020F0600000000000000" pitchFamily="50" charset="-128"/>
              </a:rPr>
              <a:t>・電池もぬいてかたづける</a:t>
            </a:r>
            <a:endParaRPr kumimoji="1" lang="en-US" altLang="ja-JP" sz="4000" dirty="0">
              <a:latin typeface="HG丸ｺﾞｼｯｸM-PRO" panose="020F0600000000000000" pitchFamily="50" charset="-128"/>
              <a:ea typeface="HG丸ｺﾞｼｯｸM-PRO" panose="020F0600000000000000" pitchFamily="50" charset="-128"/>
            </a:endParaRPr>
          </a:p>
          <a:p>
            <a:r>
              <a:rPr lang="ja-JP" altLang="en-US" sz="2000" dirty="0">
                <a:latin typeface="HG丸ｺﾞｼｯｸM-PRO" panose="020F0600000000000000" pitchFamily="50" charset="-128"/>
                <a:ea typeface="HG丸ｺﾞｼｯｸM-PRO" panose="020F0600000000000000" pitchFamily="50" charset="-128"/>
              </a:rPr>
              <a:t>　　　　　　　　　　　　かくにん　　　　　　　　　　　　　　　　ほうこく</a:t>
            </a:r>
            <a:endParaRPr lang="en-US" altLang="ja-JP" sz="2000" dirty="0">
              <a:latin typeface="HG丸ｺﾞｼｯｸM-PRO" panose="020F0600000000000000" pitchFamily="50" charset="-128"/>
              <a:ea typeface="HG丸ｺﾞｼｯｸM-PRO" panose="020F0600000000000000" pitchFamily="50" charset="-128"/>
            </a:endParaRPr>
          </a:p>
          <a:p>
            <a:r>
              <a:rPr kumimoji="1" lang="ja-JP" altLang="en-US" sz="4000" dirty="0">
                <a:latin typeface="HG丸ｺﾞｼｯｸM-PRO" panose="020F0600000000000000" pitchFamily="50" charset="-128"/>
                <a:ea typeface="HG丸ｺﾞｼｯｸM-PRO" panose="020F0600000000000000" pitchFamily="50" charset="-128"/>
              </a:rPr>
              <a:t>・グループで確認してから、先生に報告</a:t>
            </a:r>
          </a:p>
        </p:txBody>
      </p:sp>
    </p:spTree>
    <p:extLst>
      <p:ext uri="{BB962C8B-B14F-4D97-AF65-F5344CB8AC3E}">
        <p14:creationId xmlns:p14="http://schemas.microsoft.com/office/powerpoint/2010/main" val="2786027035"/>
      </p:ext>
    </p:extLst>
  </p:cSld>
  <p:clrMapOvr>
    <a:masterClrMapping/>
  </p:clrMapOvr>
  <p:transition spd="slow">
    <p:cover/>
    <p:sndAc>
      <p:stSnd>
        <p:snd r:embed="rId3" name="click.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atin typeface="HGP創英角ﾎﾟｯﾌﾟ体" panose="040B0A00000000000000" pitchFamily="50" charset="-128"/>
                <a:ea typeface="HGP創英角ﾎﾟｯﾌﾟ体" panose="040B0A00000000000000" pitchFamily="50" charset="-128"/>
              </a:rPr>
              <a:t>プログラムのヒミツを発表しよう</a:t>
            </a:r>
          </a:p>
        </p:txBody>
      </p:sp>
      <p:sp>
        <p:nvSpPr>
          <p:cNvPr id="2" name="正方形/長方形 1">
            <a:extLst>
              <a:ext uri="{FF2B5EF4-FFF2-40B4-BE49-F238E27FC236}">
                <a16:creationId xmlns:a16="http://schemas.microsoft.com/office/drawing/2014/main" id="{9808BD3D-0BCF-46EA-96EA-BACDD6622FE4}"/>
              </a:ext>
            </a:extLst>
          </p:cNvPr>
          <p:cNvSpPr/>
          <p:nvPr/>
        </p:nvSpPr>
        <p:spPr>
          <a:xfrm>
            <a:off x="1041614" y="916328"/>
            <a:ext cx="206403" cy="5352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学習の進め方（流れ図）</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7" name="テキスト ボックス 6">
            <a:extLst>
              <a:ext uri="{FF2B5EF4-FFF2-40B4-BE49-F238E27FC236}">
                <a16:creationId xmlns:a16="http://schemas.microsoft.com/office/drawing/2014/main" id="{5C240CD7-B569-468B-92B0-C79B3CD058D7}"/>
              </a:ext>
            </a:extLst>
          </p:cNvPr>
          <p:cNvSpPr txBox="1"/>
          <p:nvPr/>
        </p:nvSpPr>
        <p:spPr>
          <a:xfrm>
            <a:off x="387111" y="750193"/>
            <a:ext cx="2356090" cy="427662"/>
          </a:xfrm>
          <a:prstGeom prst="rect">
            <a:avLst/>
          </a:prstGeom>
          <a:solidFill>
            <a:srgbClr val="FFFFCC"/>
          </a:solidFill>
          <a:ln w="19050">
            <a:solidFill>
              <a:schemeClr val="tx1"/>
            </a:solidFill>
          </a:ln>
        </p:spPr>
        <p:txBody>
          <a:bodyPr wrap="square" rtlCol="0">
            <a:noAutofit/>
          </a:bodyPr>
          <a:lstStyle/>
          <a:p>
            <a:r>
              <a:rPr kumimoji="1" lang="ja-JP" altLang="en-US" sz="2000" dirty="0">
                <a:latin typeface="HG丸ｺﾞｼｯｸM-PRO" panose="020F0600000000000000" pitchFamily="50" charset="-128"/>
                <a:ea typeface="HG丸ｺﾞｼｯｸM-PRO" panose="020F0600000000000000" pitchFamily="50" charset="-128"/>
              </a:rPr>
              <a:t>やくわりぶんたん</a:t>
            </a:r>
          </a:p>
        </p:txBody>
      </p:sp>
      <p:sp>
        <p:nvSpPr>
          <p:cNvPr id="10" name="テキスト ボックス 9">
            <a:extLst>
              <a:ext uri="{FF2B5EF4-FFF2-40B4-BE49-F238E27FC236}">
                <a16:creationId xmlns:a16="http://schemas.microsoft.com/office/drawing/2014/main" id="{A1F6689B-30E4-45EB-A42D-7D92697538F2}"/>
              </a:ext>
            </a:extLst>
          </p:cNvPr>
          <p:cNvSpPr txBox="1"/>
          <p:nvPr/>
        </p:nvSpPr>
        <p:spPr>
          <a:xfrm>
            <a:off x="387109" y="1259828"/>
            <a:ext cx="1441691" cy="427661"/>
          </a:xfrm>
          <a:prstGeom prst="rect">
            <a:avLst/>
          </a:prstGeom>
          <a:solidFill>
            <a:srgbClr val="FFCC66"/>
          </a:solidFill>
          <a:ln w="19050">
            <a:solidFill>
              <a:schemeClr val="tx1"/>
            </a:solidFill>
          </a:ln>
        </p:spPr>
        <p:txBody>
          <a:bodyPr wrap="square" rtlCol="0">
            <a:noAutofit/>
          </a:bodyPr>
          <a:lstStyle/>
          <a:p>
            <a:r>
              <a:rPr kumimoji="1" lang="ja-JP" altLang="en-US" sz="2000" dirty="0">
                <a:latin typeface="HG丸ｺﾞｼｯｸM-PRO" panose="020F0600000000000000" pitchFamily="50" charset="-128"/>
                <a:ea typeface="HG丸ｺﾞｼｯｸM-PRO" panose="020F0600000000000000" pitchFamily="50" charset="-128"/>
              </a:rPr>
              <a:t>じゅんび</a:t>
            </a:r>
          </a:p>
        </p:txBody>
      </p:sp>
      <p:sp>
        <p:nvSpPr>
          <p:cNvPr id="16" name="テキスト ボックス 15">
            <a:extLst>
              <a:ext uri="{FF2B5EF4-FFF2-40B4-BE49-F238E27FC236}">
                <a16:creationId xmlns:a16="http://schemas.microsoft.com/office/drawing/2014/main" id="{328522A8-C8DB-43D0-BE3E-ACD700AB61A4}"/>
              </a:ext>
            </a:extLst>
          </p:cNvPr>
          <p:cNvSpPr txBox="1"/>
          <p:nvPr/>
        </p:nvSpPr>
        <p:spPr>
          <a:xfrm>
            <a:off x="387111" y="5685567"/>
            <a:ext cx="2837352" cy="427661"/>
          </a:xfrm>
          <a:prstGeom prst="rect">
            <a:avLst/>
          </a:prstGeom>
          <a:solidFill>
            <a:srgbClr val="CCFFFF"/>
          </a:solidFill>
          <a:ln w="19050">
            <a:solidFill>
              <a:schemeClr val="tx1"/>
            </a:solidFill>
          </a:ln>
        </p:spPr>
        <p:txBody>
          <a:bodyPr wrap="square" rtlCol="0">
            <a:noAutofit/>
          </a:bodyPr>
          <a:lstStyle/>
          <a:p>
            <a:r>
              <a:rPr kumimoji="1" lang="ja-JP" altLang="en-US" sz="2000" dirty="0">
                <a:latin typeface="HG丸ｺﾞｼｯｸM-PRO" panose="020F0600000000000000" pitchFamily="50" charset="-128"/>
                <a:ea typeface="HG丸ｺﾞｼｯｸM-PRO" panose="020F0600000000000000" pitchFamily="50" charset="-128"/>
              </a:rPr>
              <a:t>「今日のふりかえり」</a:t>
            </a:r>
          </a:p>
        </p:txBody>
      </p:sp>
      <p:sp>
        <p:nvSpPr>
          <p:cNvPr id="12" name="テキスト ボックス 11">
            <a:extLst>
              <a:ext uri="{FF2B5EF4-FFF2-40B4-BE49-F238E27FC236}">
                <a16:creationId xmlns:a16="http://schemas.microsoft.com/office/drawing/2014/main" id="{B0376F33-E113-409D-9B85-83C95C5484A1}"/>
              </a:ext>
            </a:extLst>
          </p:cNvPr>
          <p:cNvSpPr txBox="1"/>
          <p:nvPr/>
        </p:nvSpPr>
        <p:spPr>
          <a:xfrm>
            <a:off x="387110" y="6183372"/>
            <a:ext cx="1441690" cy="427661"/>
          </a:xfrm>
          <a:prstGeom prst="rect">
            <a:avLst/>
          </a:prstGeom>
          <a:solidFill>
            <a:srgbClr val="CCCCFF"/>
          </a:solidFill>
          <a:ln w="19050">
            <a:solidFill>
              <a:schemeClr val="tx1"/>
            </a:solidFill>
          </a:ln>
        </p:spPr>
        <p:txBody>
          <a:bodyPr wrap="square" rtlCol="0">
            <a:noAutofit/>
          </a:bodyPr>
          <a:lstStyle/>
          <a:p>
            <a:r>
              <a:rPr kumimoji="1" lang="ja-JP" altLang="en-US" sz="2000" dirty="0">
                <a:latin typeface="HG丸ｺﾞｼｯｸM-PRO" panose="020F0600000000000000" pitchFamily="50" charset="-128"/>
                <a:ea typeface="HG丸ｺﾞｼｯｸM-PRO" panose="020F0600000000000000" pitchFamily="50" charset="-128"/>
              </a:rPr>
              <a:t>かたづけ</a:t>
            </a:r>
          </a:p>
        </p:txBody>
      </p:sp>
      <p:pic>
        <p:nvPicPr>
          <p:cNvPr id="32" name="図 31" descr="スクリーンショット が含まれている画像&#10;&#10;自動的に生成された説明">
            <a:hlinkClick r:id="" action="ppaction://customshow?id=0&amp;return=true"/>
            <a:extLst>
              <a:ext uri="{FF2B5EF4-FFF2-40B4-BE49-F238E27FC236}">
                <a16:creationId xmlns:a16="http://schemas.microsoft.com/office/drawing/2014/main" id="{20E56A1C-C63E-4C51-99C2-E1FFE65539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2331" y="811611"/>
            <a:ext cx="384081" cy="304826"/>
          </a:xfrm>
          <a:prstGeom prst="rect">
            <a:avLst/>
          </a:prstGeom>
        </p:spPr>
      </p:pic>
      <p:pic>
        <p:nvPicPr>
          <p:cNvPr id="33" name="図 32" descr="スクリーンショット が含まれている画像&#10;&#10;自動的に生成された説明">
            <a:hlinkClick r:id="" action="ppaction://customshow?id=1&amp;return=true"/>
            <a:extLst>
              <a:ext uri="{FF2B5EF4-FFF2-40B4-BE49-F238E27FC236}">
                <a16:creationId xmlns:a16="http://schemas.microsoft.com/office/drawing/2014/main" id="{E4376F52-F5AA-411D-8D3D-DF93500D26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8073" y="1362110"/>
            <a:ext cx="384081" cy="304826"/>
          </a:xfrm>
          <a:prstGeom prst="rect">
            <a:avLst/>
          </a:prstGeom>
        </p:spPr>
      </p:pic>
      <p:pic>
        <p:nvPicPr>
          <p:cNvPr id="34" name="図 33" descr="スクリーンショット が含まれている画像&#10;&#10;自動的に生成された説明">
            <a:hlinkClick r:id="" action="ppaction://customshow?id=4&amp;return=true"/>
            <a:extLst>
              <a:ext uri="{FF2B5EF4-FFF2-40B4-BE49-F238E27FC236}">
                <a16:creationId xmlns:a16="http://schemas.microsoft.com/office/drawing/2014/main" id="{C38CBDCE-91F6-4A49-9205-A35C66765D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6496" y="5763811"/>
            <a:ext cx="384081" cy="304826"/>
          </a:xfrm>
          <a:prstGeom prst="rect">
            <a:avLst/>
          </a:prstGeom>
        </p:spPr>
      </p:pic>
      <p:pic>
        <p:nvPicPr>
          <p:cNvPr id="35" name="図 34" descr="スクリーンショット が含まれている画像&#10;&#10;自動的に生成された説明">
            <a:hlinkClick r:id="" action="ppaction://customshow?id=5&amp;return=true"/>
            <a:extLst>
              <a:ext uri="{FF2B5EF4-FFF2-40B4-BE49-F238E27FC236}">
                <a16:creationId xmlns:a16="http://schemas.microsoft.com/office/drawing/2014/main" id="{4FE64E29-52D2-4CB2-8180-0AA9048817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6853" y="6268828"/>
            <a:ext cx="384081" cy="304826"/>
          </a:xfrm>
          <a:prstGeom prst="rect">
            <a:avLst/>
          </a:prstGeom>
        </p:spPr>
      </p:pic>
      <p:sp>
        <p:nvSpPr>
          <p:cNvPr id="11" name="テキスト ボックス 10">
            <a:extLst>
              <a:ext uri="{FF2B5EF4-FFF2-40B4-BE49-F238E27FC236}">
                <a16:creationId xmlns:a16="http://schemas.microsoft.com/office/drawing/2014/main" id="{7A3A7BBA-DF1E-4489-88DB-A14C70ECD61B}"/>
              </a:ext>
            </a:extLst>
          </p:cNvPr>
          <p:cNvSpPr txBox="1"/>
          <p:nvPr/>
        </p:nvSpPr>
        <p:spPr>
          <a:xfrm>
            <a:off x="387109" y="1769463"/>
            <a:ext cx="11500091" cy="3845960"/>
          </a:xfrm>
          <a:prstGeom prst="rect">
            <a:avLst/>
          </a:prstGeom>
          <a:solidFill>
            <a:srgbClr val="CCFFCC"/>
          </a:solidFill>
          <a:ln w="19050">
            <a:solidFill>
              <a:schemeClr val="tx1"/>
            </a:solidFill>
          </a:ln>
        </p:spPr>
        <p:txBody>
          <a:bodyPr wrap="square" rtlCol="0">
            <a:normAutofit/>
          </a:bodyPr>
          <a:lstStyle/>
          <a:p>
            <a:r>
              <a:rPr kumimoji="1" lang="ja-JP" altLang="en-US" sz="1400" dirty="0">
                <a:latin typeface="HG丸ｺﾞｼｯｸM-PRO" panose="020F0600000000000000" pitchFamily="50" charset="-128"/>
                <a:ea typeface="HG丸ｺﾞｼｯｸM-PRO" panose="020F0600000000000000" pitchFamily="50" charset="-128"/>
              </a:rPr>
              <a:t>　　　　　　　　　　　　　　　　　　はっぴょう</a:t>
            </a:r>
            <a:endParaRPr kumimoji="1" lang="en-US" altLang="ja-JP" sz="1400" dirty="0">
              <a:latin typeface="HG丸ｺﾞｼｯｸM-PRO" panose="020F0600000000000000" pitchFamily="50" charset="-128"/>
              <a:ea typeface="HG丸ｺﾞｼｯｸM-PRO" panose="020F0600000000000000" pitchFamily="50" charset="-128"/>
            </a:endParaRPr>
          </a:p>
          <a:p>
            <a:r>
              <a:rPr kumimoji="1" lang="ja-JP" altLang="en-US" sz="2800" dirty="0">
                <a:latin typeface="HG丸ｺﾞｼｯｸM-PRO" panose="020F0600000000000000" pitchFamily="50" charset="-128"/>
                <a:ea typeface="HG丸ｺﾞｼｯｸM-PRO" panose="020F0600000000000000" pitchFamily="50" charset="-128"/>
              </a:rPr>
              <a:t>プログラムのヒミツ発表会をする</a:t>
            </a:r>
            <a:endParaRPr kumimoji="1" lang="en-US" altLang="ja-JP" sz="2800" dirty="0">
              <a:latin typeface="HG丸ｺﾞｼｯｸM-PRO" panose="020F0600000000000000" pitchFamily="50" charset="-128"/>
              <a:ea typeface="HG丸ｺﾞｼｯｸM-PRO" panose="020F0600000000000000" pitchFamily="50" charset="-128"/>
            </a:endParaRPr>
          </a:p>
          <a:p>
            <a:r>
              <a:rPr kumimoji="1" lang="ja-JP" altLang="en-US" sz="1400" dirty="0">
                <a:latin typeface="HG丸ｺﾞｼｯｸM-PRO" panose="020F0600000000000000" pitchFamily="50" charset="-128"/>
                <a:ea typeface="HG丸ｺﾞｼｯｸM-PRO" panose="020F0600000000000000" pitchFamily="50" charset="-128"/>
              </a:rPr>
              <a:t>　　　　</a:t>
            </a:r>
            <a:endParaRPr kumimoji="1" lang="ja-JP" altLang="en-US" sz="2800" dirty="0">
              <a:latin typeface="HG丸ｺﾞｼｯｸM-PRO" panose="020F0600000000000000" pitchFamily="50" charset="-128"/>
              <a:ea typeface="HG丸ｺﾞｼｯｸM-PRO" panose="020F0600000000000000" pitchFamily="50" charset="-128"/>
            </a:endParaRPr>
          </a:p>
        </p:txBody>
      </p:sp>
      <p:sp>
        <p:nvSpPr>
          <p:cNvPr id="17" name="テキスト ボックス 16">
            <a:extLst>
              <a:ext uri="{FF2B5EF4-FFF2-40B4-BE49-F238E27FC236}">
                <a16:creationId xmlns:a16="http://schemas.microsoft.com/office/drawing/2014/main" id="{5C240CD7-B569-468B-92B0-C79B3CD058D7}"/>
              </a:ext>
            </a:extLst>
          </p:cNvPr>
          <p:cNvSpPr txBox="1"/>
          <p:nvPr/>
        </p:nvSpPr>
        <p:spPr>
          <a:xfrm>
            <a:off x="642793" y="2514601"/>
            <a:ext cx="4557858" cy="2628900"/>
          </a:xfrm>
          <a:prstGeom prst="rect">
            <a:avLst/>
          </a:prstGeom>
          <a:solidFill>
            <a:srgbClr val="FFFFCC"/>
          </a:solidFill>
          <a:ln w="19050">
            <a:solidFill>
              <a:schemeClr val="tx1"/>
            </a:solidFill>
          </a:ln>
        </p:spPr>
        <p:txBody>
          <a:bodyPr wrap="square" rtlCol="0">
            <a:noAutofit/>
          </a:bodyPr>
          <a:lstStyle/>
          <a:p>
            <a:r>
              <a:rPr kumimoji="1" lang="en-US" altLang="ja-JP" sz="2400" dirty="0">
                <a:latin typeface="HG丸ｺﾞｼｯｸM-PRO" panose="020F0600000000000000" pitchFamily="50" charset="-128"/>
                <a:ea typeface="HG丸ｺﾞｼｯｸM-PRO" panose="020F0600000000000000" pitchFamily="50" charset="-128"/>
              </a:rPr>
              <a:t>【</a:t>
            </a:r>
            <a:r>
              <a:rPr kumimoji="1" lang="ja-JP" altLang="en-US" sz="2400" dirty="0">
                <a:latin typeface="HG丸ｺﾞｼｯｸM-PRO" panose="020F0600000000000000" pitchFamily="50" charset="-128"/>
                <a:ea typeface="HG丸ｺﾞｼｯｸM-PRO" panose="020F0600000000000000" pitchFamily="50" charset="-128"/>
              </a:rPr>
              <a:t>じゅんび・れんしゅう</a:t>
            </a:r>
            <a:r>
              <a:rPr kumimoji="1" lang="en-US" altLang="ja-JP" sz="2400" dirty="0">
                <a:latin typeface="HG丸ｺﾞｼｯｸM-PRO" panose="020F0600000000000000" pitchFamily="50" charset="-128"/>
                <a:ea typeface="HG丸ｺﾞｼｯｸM-PRO" panose="020F0600000000000000" pitchFamily="50" charset="-128"/>
              </a:rPr>
              <a:t>】</a:t>
            </a:r>
          </a:p>
          <a:p>
            <a:endParaRPr kumimoji="1" lang="en-US" altLang="ja-JP" sz="1200" dirty="0">
              <a:latin typeface="HG丸ｺﾞｼｯｸM-PRO" panose="020F0600000000000000" pitchFamily="50" charset="-128"/>
              <a:ea typeface="HG丸ｺﾞｼｯｸM-PRO" panose="020F0600000000000000" pitchFamily="50" charset="-128"/>
            </a:endParaRPr>
          </a:p>
          <a:p>
            <a:r>
              <a:rPr kumimoji="1" lang="ja-JP" altLang="en-US" sz="1200" dirty="0">
                <a:latin typeface="HG丸ｺﾞｼｯｸM-PRO" panose="020F0600000000000000" pitchFamily="50" charset="-128"/>
                <a:ea typeface="HG丸ｺﾞｼｯｸM-PRO" panose="020F0600000000000000" pitchFamily="50" charset="-128"/>
              </a:rPr>
              <a:t>　　　　　　　　　　　　　　かくにん　　ちょうせい</a:t>
            </a:r>
            <a:endParaRPr kumimoji="1" lang="en-US" altLang="ja-JP" sz="1200" dirty="0">
              <a:latin typeface="HG丸ｺﾞｼｯｸM-PRO" panose="020F0600000000000000" pitchFamily="50" charset="-128"/>
              <a:ea typeface="HG丸ｺﾞｼｯｸM-PRO" panose="020F0600000000000000" pitchFamily="50" charset="-128"/>
            </a:endParaRPr>
          </a:p>
          <a:p>
            <a:r>
              <a:rPr kumimoji="1" lang="ja-JP" altLang="en-US" sz="2400" dirty="0">
                <a:latin typeface="HG丸ｺﾞｼｯｸM-PRO" panose="020F0600000000000000" pitchFamily="50" charset="-128"/>
                <a:ea typeface="HG丸ｺﾞｼｯｸM-PRO" panose="020F0600000000000000" pitchFamily="50" charset="-128"/>
              </a:rPr>
              <a:t>・プログラムの確認、調整</a:t>
            </a:r>
            <a:endParaRPr kumimoji="1" lang="en-US" altLang="ja-JP" sz="2400" dirty="0">
              <a:latin typeface="HG丸ｺﾞｼｯｸM-PRO" panose="020F0600000000000000" pitchFamily="50" charset="-128"/>
              <a:ea typeface="HG丸ｺﾞｼｯｸM-PRO" panose="020F0600000000000000" pitchFamily="50" charset="-128"/>
            </a:endParaRPr>
          </a:p>
          <a:p>
            <a:r>
              <a:rPr kumimoji="1" lang="ja-JP" altLang="en-US" sz="2400" dirty="0">
                <a:latin typeface="HG丸ｺﾞｼｯｸM-PRO" panose="020F0600000000000000" pitchFamily="50" charset="-128"/>
                <a:ea typeface="HG丸ｺﾞｼｯｸM-PRO" panose="020F0600000000000000" pitchFamily="50" charset="-128"/>
              </a:rPr>
              <a:t>・グループワークシートを書く</a:t>
            </a:r>
            <a:endParaRPr kumimoji="1" lang="en-US" altLang="ja-JP" sz="2400" dirty="0">
              <a:latin typeface="HG丸ｺﾞｼｯｸM-PRO" panose="020F0600000000000000" pitchFamily="50" charset="-128"/>
              <a:ea typeface="HG丸ｺﾞｼｯｸM-PRO" panose="020F0600000000000000" pitchFamily="50" charset="-128"/>
            </a:endParaRPr>
          </a:p>
          <a:p>
            <a:r>
              <a:rPr kumimoji="1" lang="ja-JP" altLang="en-US" sz="2400" dirty="0">
                <a:latin typeface="HG丸ｺﾞｼｯｸM-PRO" panose="020F0600000000000000" pitchFamily="50" charset="-128"/>
                <a:ea typeface="HG丸ｺﾞｼｯｸM-PRO" panose="020F0600000000000000" pitchFamily="50" charset="-128"/>
              </a:rPr>
              <a:t>・３分くらいでおわるように</a:t>
            </a:r>
            <a:endParaRPr kumimoji="1" lang="en-US" altLang="ja-JP" sz="2400" dirty="0">
              <a:latin typeface="HG丸ｺﾞｼｯｸM-PRO" panose="020F0600000000000000" pitchFamily="50" charset="-128"/>
              <a:ea typeface="HG丸ｺﾞｼｯｸM-PRO" panose="020F0600000000000000" pitchFamily="50" charset="-128"/>
            </a:endParaRPr>
          </a:p>
          <a:p>
            <a:r>
              <a:rPr kumimoji="1" lang="ja-JP" altLang="en-US" sz="1400" dirty="0">
                <a:latin typeface="HG丸ｺﾞｼｯｸM-PRO" panose="020F0600000000000000" pitchFamily="50" charset="-128"/>
                <a:ea typeface="HG丸ｺﾞｼｯｸM-PRO" panose="020F0600000000000000" pitchFamily="50" charset="-128"/>
              </a:rPr>
              <a:t>　　はっぴょう</a:t>
            </a:r>
            <a:endParaRPr kumimoji="1" lang="en-US" altLang="ja-JP" sz="1400" dirty="0">
              <a:latin typeface="HG丸ｺﾞｼｯｸM-PRO" panose="020F0600000000000000" pitchFamily="50" charset="-128"/>
              <a:ea typeface="HG丸ｺﾞｼｯｸM-PRO" panose="020F0600000000000000" pitchFamily="50" charset="-128"/>
            </a:endParaRPr>
          </a:p>
          <a:p>
            <a:r>
              <a:rPr kumimoji="1" lang="ja-JP" altLang="en-US" sz="2400" dirty="0">
                <a:latin typeface="HG丸ｺﾞｼｯｸM-PRO" panose="020F0600000000000000" pitchFamily="50" charset="-128"/>
                <a:ea typeface="HG丸ｺﾞｼｯｸM-PRO" panose="020F0600000000000000" pitchFamily="50" charset="-128"/>
              </a:rPr>
              <a:t>　</a:t>
            </a:r>
            <a:r>
              <a:rPr kumimoji="1" lang="ja-JP" altLang="en-US" sz="2400">
                <a:latin typeface="HG丸ｺﾞｼｯｸM-PRO" panose="020F0600000000000000" pitchFamily="50" charset="-128"/>
                <a:ea typeface="HG丸ｺﾞｼｯｸM-PRO" panose="020F0600000000000000" pitchFamily="50" charset="-128"/>
              </a:rPr>
              <a:t>発表のれん</a:t>
            </a:r>
            <a:r>
              <a:rPr kumimoji="1" lang="ja-JP" altLang="en-US" sz="2400" dirty="0">
                <a:latin typeface="HG丸ｺﾞｼｯｸM-PRO" panose="020F0600000000000000" pitchFamily="50" charset="-128"/>
                <a:ea typeface="HG丸ｺﾞｼｯｸM-PRO" panose="020F0600000000000000" pitchFamily="50" charset="-128"/>
              </a:rPr>
              <a:t>しゅうをする</a:t>
            </a:r>
            <a:endParaRPr kumimoji="1" lang="en-US" altLang="ja-JP" sz="2400" dirty="0">
              <a:latin typeface="HG丸ｺﾞｼｯｸM-PRO" panose="020F0600000000000000" pitchFamily="50" charset="-128"/>
              <a:ea typeface="HG丸ｺﾞｼｯｸM-PRO" panose="020F0600000000000000" pitchFamily="50" charset="-128"/>
            </a:endParaRPr>
          </a:p>
        </p:txBody>
      </p:sp>
      <p:sp>
        <p:nvSpPr>
          <p:cNvPr id="18" name="テキスト ボックス 17">
            <a:extLst>
              <a:ext uri="{FF2B5EF4-FFF2-40B4-BE49-F238E27FC236}">
                <a16:creationId xmlns:a16="http://schemas.microsoft.com/office/drawing/2014/main" id="{901AFEF8-DF9C-41F3-B75A-EEFA2ADEE493}"/>
              </a:ext>
            </a:extLst>
          </p:cNvPr>
          <p:cNvSpPr txBox="1"/>
          <p:nvPr/>
        </p:nvSpPr>
        <p:spPr>
          <a:xfrm>
            <a:off x="6357793" y="2514601"/>
            <a:ext cx="4557858" cy="2628900"/>
          </a:xfrm>
          <a:prstGeom prst="rect">
            <a:avLst/>
          </a:prstGeom>
          <a:solidFill>
            <a:srgbClr val="FFFFCC"/>
          </a:solidFill>
          <a:ln w="19050">
            <a:solidFill>
              <a:schemeClr val="tx1"/>
            </a:solidFill>
          </a:ln>
        </p:spPr>
        <p:txBody>
          <a:bodyPr wrap="square" rtlCol="0">
            <a:noAutofit/>
          </a:bodyPr>
          <a:lstStyle/>
          <a:p>
            <a:r>
              <a:rPr kumimoji="1" lang="ja-JP" altLang="en-US" sz="1400" dirty="0">
                <a:latin typeface="HG丸ｺﾞｼｯｸM-PRO" panose="020F0600000000000000" pitchFamily="50" charset="-128"/>
                <a:ea typeface="HG丸ｺﾞｼｯｸM-PRO" panose="020F0600000000000000" pitchFamily="50" charset="-128"/>
              </a:rPr>
              <a:t>　 はっぴょう</a:t>
            </a:r>
            <a:endParaRPr kumimoji="1" lang="en-US" altLang="ja-JP" sz="1400" dirty="0">
              <a:latin typeface="HG丸ｺﾞｼｯｸM-PRO" panose="020F0600000000000000" pitchFamily="50" charset="-128"/>
              <a:ea typeface="HG丸ｺﾞｼｯｸM-PRO" panose="020F0600000000000000" pitchFamily="50" charset="-128"/>
            </a:endParaRPr>
          </a:p>
          <a:p>
            <a:r>
              <a:rPr kumimoji="1" lang="en-US" altLang="ja-JP" sz="2400" dirty="0">
                <a:latin typeface="HG丸ｺﾞｼｯｸM-PRO" panose="020F0600000000000000" pitchFamily="50" charset="-128"/>
                <a:ea typeface="HG丸ｺﾞｼｯｸM-PRO" panose="020F0600000000000000" pitchFamily="50" charset="-128"/>
              </a:rPr>
              <a:t>【</a:t>
            </a:r>
            <a:r>
              <a:rPr kumimoji="1" lang="ja-JP" altLang="en-US" sz="2400" dirty="0">
                <a:latin typeface="HG丸ｺﾞｼｯｸM-PRO" panose="020F0600000000000000" pitchFamily="50" charset="-128"/>
                <a:ea typeface="HG丸ｺﾞｼｯｸM-PRO" panose="020F0600000000000000" pitchFamily="50" charset="-128"/>
              </a:rPr>
              <a:t>発表会</a:t>
            </a:r>
            <a:r>
              <a:rPr kumimoji="1" lang="en-US" altLang="ja-JP" sz="2400" dirty="0">
                <a:latin typeface="HG丸ｺﾞｼｯｸM-PRO" panose="020F0600000000000000" pitchFamily="50" charset="-128"/>
                <a:ea typeface="HG丸ｺﾞｼｯｸM-PRO" panose="020F0600000000000000" pitchFamily="50" charset="-128"/>
              </a:rPr>
              <a:t>】</a:t>
            </a:r>
          </a:p>
          <a:p>
            <a:endParaRPr kumimoji="1" lang="en-US" altLang="ja-JP" sz="1200" dirty="0">
              <a:latin typeface="HG丸ｺﾞｼｯｸM-PRO" panose="020F0600000000000000" pitchFamily="50" charset="-128"/>
              <a:ea typeface="HG丸ｺﾞｼｯｸM-PRO" panose="020F0600000000000000" pitchFamily="50" charset="-128"/>
            </a:endParaRPr>
          </a:p>
          <a:p>
            <a:r>
              <a:rPr kumimoji="1" lang="ja-JP" altLang="en-US" sz="2400" dirty="0">
                <a:latin typeface="HG丸ｺﾞｼｯｸM-PRO" panose="020F0600000000000000" pitchFamily="50" charset="-128"/>
                <a:ea typeface="HG丸ｺﾞｼｯｸM-PRO" panose="020F0600000000000000" pitchFamily="50" charset="-128"/>
              </a:rPr>
              <a:t>・じゅんばん</a:t>
            </a:r>
            <a:r>
              <a:rPr kumimoji="1" lang="ja-JP" altLang="en-US" sz="2400" dirty="0" err="1">
                <a:latin typeface="HG丸ｺﾞｼｯｸM-PRO" panose="020F0600000000000000" pitchFamily="50" charset="-128"/>
                <a:ea typeface="HG丸ｺﾞｼｯｸM-PRO" panose="020F0600000000000000" pitchFamily="50" charset="-128"/>
              </a:rPr>
              <a:t>に</a:t>
            </a:r>
            <a:r>
              <a:rPr kumimoji="1" lang="ja-JP" altLang="en-US" sz="2400" dirty="0">
                <a:latin typeface="HG丸ｺﾞｼｯｸM-PRO" panose="020F0600000000000000" pitchFamily="50" charset="-128"/>
                <a:ea typeface="HG丸ｺﾞｼｯｸM-PRO" panose="020F0600000000000000" pitchFamily="50" charset="-128"/>
              </a:rPr>
              <a:t>発表する</a:t>
            </a:r>
            <a:endParaRPr kumimoji="1" lang="en-US" altLang="ja-JP" sz="2400" dirty="0">
              <a:latin typeface="HG丸ｺﾞｼｯｸM-PRO" panose="020F0600000000000000" pitchFamily="50" charset="-128"/>
              <a:ea typeface="HG丸ｺﾞｼｯｸM-PRO" panose="020F0600000000000000" pitchFamily="50" charset="-128"/>
            </a:endParaRPr>
          </a:p>
        </p:txBody>
      </p:sp>
      <p:sp>
        <p:nvSpPr>
          <p:cNvPr id="19" name="右矢印 19">
            <a:extLst>
              <a:ext uri="{FF2B5EF4-FFF2-40B4-BE49-F238E27FC236}">
                <a16:creationId xmlns:a16="http://schemas.microsoft.com/office/drawing/2014/main" id="{AA41EB29-1E4D-4677-B654-5385B17F9DDB}"/>
              </a:ext>
            </a:extLst>
          </p:cNvPr>
          <p:cNvSpPr/>
          <p:nvPr/>
        </p:nvSpPr>
        <p:spPr>
          <a:xfrm>
            <a:off x="5361442" y="3339472"/>
            <a:ext cx="668059" cy="7059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8047115"/>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ppt_x"/>
                                          </p:val>
                                        </p:tav>
                                        <p:tav tm="100000">
                                          <p:val>
                                            <p:strVal val="#ppt_x"/>
                                          </p:val>
                                        </p:tav>
                                      </p:tavLst>
                                    </p:anim>
                                    <p:anim calcmode="lin" valueType="num">
                                      <p:cBhvr additive="base">
                                        <p:cTn id="16" dur="100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1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ppt_x"/>
                                          </p:val>
                                        </p:tav>
                                        <p:tav tm="100000">
                                          <p:val>
                                            <p:strVal val="#ppt_x"/>
                                          </p:val>
                                        </p:tav>
                                      </p:tavLst>
                                    </p:anim>
                                    <p:anim calcmode="lin" valueType="num">
                                      <p:cBhvr additive="base">
                                        <p:cTn id="20" dur="10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20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6"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atin typeface="HGP創英角ﾎﾟｯﾌﾟ体" panose="040B0A00000000000000" pitchFamily="50" charset="-128"/>
                <a:ea typeface="HGP創英角ﾎﾟｯﾌﾟ体" panose="040B0A00000000000000" pitchFamily="50" charset="-128"/>
              </a:rPr>
              <a:t>プログラムのヒミツを発表しよう</a:t>
            </a: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kumimoji="1" lang="ja-JP" altLang="en-US" sz="3200" dirty="0">
                <a:latin typeface="HGP創英角ﾎﾟｯﾌﾟ体" panose="040B0A00000000000000" pitchFamily="50" charset="-128"/>
                <a:ea typeface="HGP創英角ﾎﾟｯﾌﾟ体" panose="040B0A00000000000000" pitchFamily="50" charset="-128"/>
              </a:rPr>
              <a:t>発表用ワークシート説明</a:t>
            </a:r>
          </a:p>
        </p:txBody>
      </p:sp>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7987" y="662294"/>
            <a:ext cx="4031364" cy="6081209"/>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図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52374" y="662293"/>
            <a:ext cx="3899160" cy="611764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正方形/長方形 5"/>
          <p:cNvSpPr/>
          <p:nvPr/>
        </p:nvSpPr>
        <p:spPr>
          <a:xfrm>
            <a:off x="2205038" y="1765300"/>
            <a:ext cx="2919412" cy="263525"/>
          </a:xfrm>
          <a:prstGeom prst="rect">
            <a:avLst/>
          </a:prstGeom>
          <a:solidFill>
            <a:srgbClr val="0000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2205038" y="2179637"/>
            <a:ext cx="2919412" cy="549276"/>
          </a:xfrm>
          <a:prstGeom prst="rect">
            <a:avLst/>
          </a:prstGeom>
          <a:solidFill>
            <a:srgbClr val="0000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2052638" y="3131830"/>
            <a:ext cx="3738562" cy="922009"/>
          </a:xfrm>
          <a:prstGeom prst="rect">
            <a:avLst/>
          </a:prstGeom>
          <a:solidFill>
            <a:srgbClr val="0000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p:nvSpPr>
        <p:spPr>
          <a:xfrm>
            <a:off x="2052638" y="4213861"/>
            <a:ext cx="3738562" cy="942984"/>
          </a:xfrm>
          <a:prstGeom prst="rect">
            <a:avLst/>
          </a:prstGeom>
          <a:solidFill>
            <a:srgbClr val="0000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p:nvSpPr>
        <p:spPr>
          <a:xfrm>
            <a:off x="2052638" y="5478682"/>
            <a:ext cx="3738562" cy="942984"/>
          </a:xfrm>
          <a:prstGeom prst="rect">
            <a:avLst/>
          </a:prstGeom>
          <a:solidFill>
            <a:srgbClr val="0000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6532673" y="1295401"/>
            <a:ext cx="3670983" cy="2275114"/>
          </a:xfrm>
          <a:prstGeom prst="rect">
            <a:avLst/>
          </a:prstGeom>
          <a:solidFill>
            <a:srgbClr val="FF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6532673" y="4397830"/>
            <a:ext cx="3690201" cy="1567542"/>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21731594"/>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animBg="1"/>
      <p:bldP spid="22" grpId="0" animBg="1"/>
      <p:bldP spid="23" grpId="0" animBg="1"/>
      <p:bldP spid="24" grpId="0" animBg="1"/>
      <p:bldP spid="27"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4"/>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atin typeface="HGP創英角ﾎﾟｯﾌﾟ体" panose="040B0A00000000000000" pitchFamily="50" charset="-128"/>
                <a:ea typeface="HGP創英角ﾎﾟｯﾌﾟ体" panose="040B0A00000000000000" pitchFamily="50" charset="-128"/>
              </a:rPr>
              <a:t>プログラムのヒミツを発表しよう</a:t>
            </a:r>
          </a:p>
        </p:txBody>
      </p:sp>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発表会メニュー</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603849" y="703940"/>
            <a:ext cx="10990053" cy="935079"/>
          </a:xfrm>
          <a:prstGeom prst="rect">
            <a:avLst/>
          </a:prstGeom>
        </p:spPr>
        <p:txBody>
          <a:bodyPr vert="horz" lIns="91440" tIns="45720" rIns="91440" bIns="45720" rtlCol="0" anchor="t"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5400" dirty="0">
                <a:solidFill>
                  <a:srgbClr val="0066FF"/>
                </a:solidFill>
                <a:latin typeface="HGP創英角ﾎﾟｯﾌﾟ体" panose="040B0A00000000000000" pitchFamily="50" charset="-128"/>
                <a:ea typeface="HGP創英角ﾎﾟｯﾌﾟ体" panose="040B0A00000000000000" pitchFamily="50" charset="-128"/>
              </a:rPr>
              <a:t>プログラミングのヒミツはっぴょう会</a:t>
            </a:r>
          </a:p>
        </p:txBody>
      </p:sp>
      <p:pic>
        <p:nvPicPr>
          <p:cNvPr id="8" name="図 7">
            <a:hlinkClick r:id="" action="ppaction://customshow?id=8&amp;return=true" highlightClick="1">
              <a:snd r:embed="rId4" name="push.wav"/>
            </a:hlinkClick>
            <a:extLst>
              <a:ext uri="{FF2B5EF4-FFF2-40B4-BE49-F238E27FC236}">
                <a16:creationId xmlns:a16="http://schemas.microsoft.com/office/drawing/2014/main" id="{894622C5-72A7-484F-969D-F5C0AE072C58}"/>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12575" y="1843230"/>
            <a:ext cx="2273068" cy="975724"/>
          </a:xfrm>
          <a:prstGeom prst="rect">
            <a:avLst/>
          </a:prstGeom>
        </p:spPr>
      </p:pic>
      <p:pic>
        <p:nvPicPr>
          <p:cNvPr id="19" name="図 18" descr="レゴ, おもちゃ, 室内, テーブル が含まれている画像&#10;&#10;自動的に生成された説明">
            <a:hlinkClick r:id="" action="ppaction://customshow?id=9&amp;return=true" highlightClick="1">
              <a:snd r:embed="rId3" name="click.wav"/>
            </a:hlinkClick>
            <a:extLst>
              <a:ext uri="{FF2B5EF4-FFF2-40B4-BE49-F238E27FC236}">
                <a16:creationId xmlns:a16="http://schemas.microsoft.com/office/drawing/2014/main" id="{D29D9C8D-8E9B-4B95-ADBF-93127E6BA1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32082" y="1622588"/>
            <a:ext cx="1843050" cy="1196366"/>
          </a:xfrm>
          <a:prstGeom prst="rect">
            <a:avLst/>
          </a:prstGeom>
          <a:noFill/>
          <a:extLst>
            <a:ext uri="{909E8E84-426E-40DD-AFC4-6F175D3DCCD1}">
              <a14:hiddenFill xmlns:a14="http://schemas.microsoft.com/office/drawing/2010/main">
                <a:solidFill>
                  <a:srgbClr val="FFFFFF"/>
                </a:solidFill>
              </a14:hiddenFill>
            </a:ext>
          </a:extLst>
        </p:spPr>
      </p:pic>
      <p:pic>
        <p:nvPicPr>
          <p:cNvPr id="20" name="図 20" descr="レゴ, おもちゃ, ケーキ, 誕生日 が含まれている画像&#10;&#10;自動的に生成された説明">
            <a:hlinkClick r:id="" action="ppaction://customshow?id=10&amp;return=true" highlightClick="1">
              <a:snd r:embed="rId3" name="click.wav"/>
            </a:hlinkClick>
            <a:extLst>
              <a:ext uri="{FF2B5EF4-FFF2-40B4-BE49-F238E27FC236}">
                <a16:creationId xmlns:a16="http://schemas.microsoft.com/office/drawing/2014/main" id="{20FCA6DC-24A6-4DDE-B2AB-F51F98A894F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6870" y="1647171"/>
            <a:ext cx="2074372" cy="1171783"/>
          </a:xfrm>
          <a:prstGeom prst="rect">
            <a:avLst/>
          </a:prstGeom>
          <a:noFill/>
          <a:extLst>
            <a:ext uri="{909E8E84-426E-40DD-AFC4-6F175D3DCCD1}">
              <a14:hiddenFill xmlns:a14="http://schemas.microsoft.com/office/drawing/2010/main">
                <a:solidFill>
                  <a:srgbClr val="FFFFFF"/>
                </a:solidFill>
              </a14:hiddenFill>
            </a:ext>
          </a:extLst>
        </p:spPr>
      </p:pic>
      <p:pic>
        <p:nvPicPr>
          <p:cNvPr id="25" name="図 23" descr="レゴ, おもちゃ, ケーキ, 室内 が含まれている画像&#10;&#10;自動的に生成された説明">
            <a:hlinkClick r:id="" action="ppaction://customshow?id=11&amp;return=true" highlightClick="1">
              <a:snd r:embed="rId3" name="click.wav"/>
            </a:hlinkClick>
            <a:extLst>
              <a:ext uri="{FF2B5EF4-FFF2-40B4-BE49-F238E27FC236}">
                <a16:creationId xmlns:a16="http://schemas.microsoft.com/office/drawing/2014/main" id="{F5E113D5-D832-4234-84E6-746BA586305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42382" y="1606421"/>
            <a:ext cx="1843050" cy="1212533"/>
          </a:xfrm>
          <a:prstGeom prst="rect">
            <a:avLst/>
          </a:prstGeom>
          <a:noFill/>
          <a:extLst>
            <a:ext uri="{909E8E84-426E-40DD-AFC4-6F175D3DCCD1}">
              <a14:hiddenFill xmlns:a14="http://schemas.microsoft.com/office/drawing/2010/main">
                <a:solidFill>
                  <a:srgbClr val="FFFFFF"/>
                </a:solidFill>
              </a14:hiddenFill>
            </a:ext>
          </a:extLst>
        </p:spPr>
      </p:pic>
      <p:pic>
        <p:nvPicPr>
          <p:cNvPr id="26" name="図 24" descr="レゴ, おもちゃ, 室内, テーブル が含まれている画像&#10;&#10;自動的に生成された説明">
            <a:hlinkClick r:id="" action="ppaction://customshow?id=12&amp;return=true" highlightClick="1">
              <a:snd r:embed="rId3" name="click.wav"/>
            </a:hlinkClick>
            <a:extLst>
              <a:ext uri="{FF2B5EF4-FFF2-40B4-BE49-F238E27FC236}">
                <a16:creationId xmlns:a16="http://schemas.microsoft.com/office/drawing/2014/main" id="{284D5854-18BE-44F3-BD61-B9FF61BEDD7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24261" y="2996419"/>
            <a:ext cx="1049695" cy="1485721"/>
          </a:xfrm>
          <a:prstGeom prst="rect">
            <a:avLst/>
          </a:prstGeom>
          <a:noFill/>
          <a:extLst>
            <a:ext uri="{909E8E84-426E-40DD-AFC4-6F175D3DCCD1}">
              <a14:hiddenFill xmlns:a14="http://schemas.microsoft.com/office/drawing/2010/main">
                <a:solidFill>
                  <a:srgbClr val="FFFFFF"/>
                </a:solidFill>
              </a14:hiddenFill>
            </a:ext>
          </a:extLst>
        </p:spPr>
      </p:pic>
      <p:pic>
        <p:nvPicPr>
          <p:cNvPr id="29" name="図 26" descr="ケーキ, レゴ, おもちゃ, 誕生日 が含まれている画像&#10;&#10;自動的に生成された説明">
            <a:hlinkClick r:id="" action="ppaction://customshow?id=13&amp;return=true" highlightClick="1">
              <a:snd r:embed="rId3" name="click.wav"/>
            </a:hlinkClick>
            <a:extLst>
              <a:ext uri="{FF2B5EF4-FFF2-40B4-BE49-F238E27FC236}">
                <a16:creationId xmlns:a16="http://schemas.microsoft.com/office/drawing/2014/main" id="{249507D9-9330-4587-AC28-5CB554B6B46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85863" y="3547612"/>
            <a:ext cx="1985872" cy="934528"/>
          </a:xfrm>
          <a:prstGeom prst="rect">
            <a:avLst/>
          </a:prstGeom>
          <a:noFill/>
          <a:extLst>
            <a:ext uri="{909E8E84-426E-40DD-AFC4-6F175D3DCCD1}">
              <a14:hiddenFill xmlns:a14="http://schemas.microsoft.com/office/drawing/2010/main">
                <a:solidFill>
                  <a:srgbClr val="FFFFFF"/>
                </a:solidFill>
              </a14:hiddenFill>
            </a:ext>
          </a:extLst>
        </p:spPr>
      </p:pic>
      <p:pic>
        <p:nvPicPr>
          <p:cNvPr id="30" name="図 27" descr="室内, テーブル, ケーキ, レゴ が含まれている画像&#10;&#10;自動的に生成された説明">
            <a:hlinkClick r:id="" action="ppaction://customshow?id=14&amp;return=true" highlightClick="1">
              <a:snd r:embed="rId3" name="click.wav"/>
            </a:hlinkClick>
            <a:extLst>
              <a:ext uri="{FF2B5EF4-FFF2-40B4-BE49-F238E27FC236}">
                <a16:creationId xmlns:a16="http://schemas.microsoft.com/office/drawing/2014/main" id="{0006FA6E-493B-4F26-8F60-208E64644FC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83642" y="3310357"/>
            <a:ext cx="1884353" cy="1171783"/>
          </a:xfrm>
          <a:prstGeom prst="rect">
            <a:avLst/>
          </a:prstGeom>
          <a:noFill/>
          <a:extLst>
            <a:ext uri="{909E8E84-426E-40DD-AFC4-6F175D3DCCD1}">
              <a14:hiddenFill xmlns:a14="http://schemas.microsoft.com/office/drawing/2010/main">
                <a:solidFill>
                  <a:srgbClr val="FFFFFF"/>
                </a:solidFill>
              </a14:hiddenFill>
            </a:ext>
          </a:extLst>
        </p:spPr>
      </p:pic>
      <p:pic>
        <p:nvPicPr>
          <p:cNvPr id="31" name="図 28" descr="レゴ, おもちゃ, ケーキ, 座っている が含まれている画像&#10;&#10;自動的に生成された説明">
            <a:hlinkClick r:id="" action="ppaction://customshow?id=15&amp;return=true" highlightClick="1">
              <a:snd r:embed="rId3" name="click.wav"/>
            </a:hlinkClick>
            <a:extLst>
              <a:ext uri="{FF2B5EF4-FFF2-40B4-BE49-F238E27FC236}">
                <a16:creationId xmlns:a16="http://schemas.microsoft.com/office/drawing/2014/main" id="{A7BADC59-BD89-4F51-8BF6-B37E7BE48AB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579902" y="3181190"/>
            <a:ext cx="1586090" cy="1300950"/>
          </a:xfrm>
          <a:prstGeom prst="rect">
            <a:avLst/>
          </a:prstGeom>
          <a:noFill/>
          <a:extLst>
            <a:ext uri="{909E8E84-426E-40DD-AFC4-6F175D3DCCD1}">
              <a14:hiddenFill xmlns:a14="http://schemas.microsoft.com/office/drawing/2010/main">
                <a:solidFill>
                  <a:srgbClr val="FFFFFF"/>
                </a:solidFill>
              </a14:hiddenFill>
            </a:ext>
          </a:extLst>
        </p:spPr>
      </p:pic>
      <p:pic>
        <p:nvPicPr>
          <p:cNvPr id="32" name="図 29" descr="レゴ, おもちゃ, ケーキ, テーブル が含まれている画像&#10;&#10;自動的に生成された説明">
            <a:hlinkClick r:id="" action="ppaction://customshow?id=16&amp;return=true" highlightClick="1">
              <a:snd r:embed="rId3" name="click.wav"/>
            </a:hlinkClick>
            <a:extLst>
              <a:ext uri="{FF2B5EF4-FFF2-40B4-BE49-F238E27FC236}">
                <a16:creationId xmlns:a16="http://schemas.microsoft.com/office/drawing/2014/main" id="{BB9E1799-6C8F-4B5A-A7FF-F3D70B1D1A3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46940" y="4943011"/>
            <a:ext cx="2004336" cy="1236007"/>
          </a:xfrm>
          <a:prstGeom prst="rect">
            <a:avLst/>
          </a:prstGeom>
          <a:noFill/>
          <a:extLst>
            <a:ext uri="{909E8E84-426E-40DD-AFC4-6F175D3DCCD1}">
              <a14:hiddenFill xmlns:a14="http://schemas.microsoft.com/office/drawing/2010/main">
                <a:solidFill>
                  <a:srgbClr val="FFFFFF"/>
                </a:solidFill>
              </a14:hiddenFill>
            </a:ext>
          </a:extLst>
        </p:spPr>
      </p:pic>
      <p:pic>
        <p:nvPicPr>
          <p:cNvPr id="33" name="図 30" descr="レゴ, ケーキ, おもちゃ, 室内 が含まれている画像&#10;&#10;自動的に生成された説明">
            <a:hlinkClick r:id="" action="ppaction://customshow?id=17&amp;return=true" highlightClick="1">
              <a:snd r:embed="rId3" name="click.wav"/>
            </a:hlinkClick>
            <a:extLst>
              <a:ext uri="{FF2B5EF4-FFF2-40B4-BE49-F238E27FC236}">
                <a16:creationId xmlns:a16="http://schemas.microsoft.com/office/drawing/2014/main" id="{DBEAE656-06BA-45AF-863F-84712D4EBE8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41246" y="4981636"/>
            <a:ext cx="2010987" cy="1197382"/>
          </a:xfrm>
          <a:prstGeom prst="rect">
            <a:avLst/>
          </a:prstGeom>
          <a:noFill/>
          <a:extLst>
            <a:ext uri="{909E8E84-426E-40DD-AFC4-6F175D3DCCD1}">
              <a14:hiddenFill xmlns:a14="http://schemas.microsoft.com/office/drawing/2010/main">
                <a:solidFill>
                  <a:srgbClr val="FFFFFF"/>
                </a:solidFill>
              </a14:hiddenFill>
            </a:ext>
          </a:extLst>
        </p:spPr>
      </p:pic>
      <p:pic>
        <p:nvPicPr>
          <p:cNvPr id="34" name="図 37" descr="レゴ, おもちゃ, テーブル, 室内 が含まれている画像&#10;&#10;自動的に生成された説明">
            <a:hlinkClick r:id="" action="ppaction://customshow?id=18&amp;return=true" highlightClick="1">
              <a:snd r:embed="rId3" name="click.wav"/>
            </a:hlinkClick>
            <a:extLst>
              <a:ext uri="{FF2B5EF4-FFF2-40B4-BE49-F238E27FC236}">
                <a16:creationId xmlns:a16="http://schemas.microsoft.com/office/drawing/2014/main" id="{E1D457C8-7C36-47AF-A52F-4524B2E4B9E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842203" y="5053671"/>
            <a:ext cx="1840094" cy="1125347"/>
          </a:xfrm>
          <a:prstGeom prst="rect">
            <a:avLst/>
          </a:prstGeom>
          <a:noFill/>
          <a:extLst>
            <a:ext uri="{909E8E84-426E-40DD-AFC4-6F175D3DCCD1}">
              <a14:hiddenFill xmlns:a14="http://schemas.microsoft.com/office/drawing/2010/main">
                <a:solidFill>
                  <a:srgbClr val="FFFFFF"/>
                </a:solidFill>
              </a14:hiddenFill>
            </a:ext>
          </a:extLst>
        </p:spPr>
      </p:pic>
      <p:pic>
        <p:nvPicPr>
          <p:cNvPr id="35" name="図 31" descr="レゴ, おもちゃ, 室内, テーブル が含まれている画像&#10;&#10;自動的に生成された説明">
            <a:hlinkClick r:id="" action="ppaction://customshow?id=19&amp;return=true" highlightClick="1">
              <a:snd r:embed="rId3" name="click.wav"/>
            </a:hlinkClick>
            <a:extLst>
              <a:ext uri="{FF2B5EF4-FFF2-40B4-BE49-F238E27FC236}">
                <a16:creationId xmlns:a16="http://schemas.microsoft.com/office/drawing/2014/main" id="{058A440F-34D1-4FA6-AA6D-2A551586670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672268" y="4996987"/>
            <a:ext cx="1166877" cy="1182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7674793"/>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17"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2.08333E-7 -1.85185E-6 L -0.00013 -0.03727 " pathEditMode="relative" rAng="0" ptsTypes="AA">
                                      <p:cBhvr>
                                        <p:cTn id="6" dur="2500" accel="50000" decel="50000" autoRev="1" fill="hold">
                                          <p:stCondLst>
                                            <p:cond delay="0"/>
                                          </p:stCondLst>
                                        </p:cTn>
                                        <p:tgtEl>
                                          <p:spTgt spid="14"/>
                                        </p:tgtEl>
                                        <p:attrNameLst>
                                          <p:attrName>ppt_x</p:attrName>
                                          <p:attrName>ppt_y</p:attrName>
                                        </p:attrNameLst>
                                      </p:cBhvr>
                                      <p:rCtr x="-13" y="-1875"/>
                                    </p:animMotion>
                                    <p:animRot by="1500000">
                                      <p:cBhvr>
                                        <p:cTn id="7" dur="1250" fill="hold">
                                          <p:stCondLst>
                                            <p:cond delay="0"/>
                                          </p:stCondLst>
                                        </p:cTn>
                                        <p:tgtEl>
                                          <p:spTgt spid="14"/>
                                        </p:tgtEl>
                                        <p:attrNameLst>
                                          <p:attrName>r</p:attrName>
                                        </p:attrNameLst>
                                      </p:cBhvr>
                                    </p:animRot>
                                    <p:animRot by="-1500000">
                                      <p:cBhvr>
                                        <p:cTn id="8" dur="1250" fill="hold">
                                          <p:stCondLst>
                                            <p:cond delay="1250"/>
                                          </p:stCondLst>
                                        </p:cTn>
                                        <p:tgtEl>
                                          <p:spTgt spid="14"/>
                                        </p:tgtEl>
                                        <p:attrNameLst>
                                          <p:attrName>r</p:attrName>
                                        </p:attrNameLst>
                                      </p:cBhvr>
                                    </p:animRot>
                                    <p:animRot by="-1500000">
                                      <p:cBhvr>
                                        <p:cTn id="9" dur="1250" fill="hold">
                                          <p:stCondLst>
                                            <p:cond delay="2500"/>
                                          </p:stCondLst>
                                        </p:cTn>
                                        <p:tgtEl>
                                          <p:spTgt spid="14"/>
                                        </p:tgtEl>
                                        <p:attrNameLst>
                                          <p:attrName>r</p:attrName>
                                        </p:attrNameLst>
                                      </p:cBhvr>
                                    </p:animRot>
                                    <p:animRot by="1500000">
                                      <p:cBhvr>
                                        <p:cTn id="10" dur="1250" fill="hold">
                                          <p:stCondLst>
                                            <p:cond delay="375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90559"/>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学習のまとめ</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8" name="四角形: 角を丸くする 17">
            <a:extLst>
              <a:ext uri="{FF2B5EF4-FFF2-40B4-BE49-F238E27FC236}">
                <a16:creationId xmlns:a16="http://schemas.microsoft.com/office/drawing/2014/main" id="{53B8FD02-088E-4B2F-AE86-39860642718B}"/>
              </a:ext>
            </a:extLst>
          </p:cNvPr>
          <p:cNvSpPr/>
          <p:nvPr/>
        </p:nvSpPr>
        <p:spPr>
          <a:xfrm>
            <a:off x="1594698" y="1526245"/>
            <a:ext cx="9523379" cy="5176112"/>
          </a:xfrm>
          <a:prstGeom prst="roundRect">
            <a:avLst>
              <a:gd name="adj" fmla="val 6693"/>
            </a:avLst>
          </a:prstGeom>
        </p:spPr>
        <p:style>
          <a:lnRef idx="2">
            <a:schemeClr val="accent4">
              <a:shade val="50000"/>
            </a:schemeClr>
          </a:lnRef>
          <a:fillRef idx="1">
            <a:schemeClr val="accent4"/>
          </a:fillRef>
          <a:effectRef idx="0">
            <a:schemeClr val="accent4"/>
          </a:effectRef>
          <a:fontRef idx="minor">
            <a:schemeClr val="lt1"/>
          </a:fontRef>
        </p:style>
        <p:txBody>
          <a:bodyPr rtlCol="0" anchor="t"/>
          <a:lstStyle/>
          <a:p>
            <a:r>
              <a:rPr lang="ja-JP" altLang="en-US" sz="3200" dirty="0">
                <a:solidFill>
                  <a:schemeClr val="tx1"/>
                </a:solidFill>
                <a:latin typeface="HG丸ｺﾞｼｯｸM-PRO" panose="020F0600000000000000" pitchFamily="50" charset="-128"/>
                <a:ea typeface="HG丸ｺﾞｼｯｸM-PRO" panose="020F0600000000000000" pitchFamily="50" charset="-128"/>
              </a:rPr>
              <a:t>①プログラムは、</a:t>
            </a:r>
            <a:endParaRPr lang="en-US" altLang="ja-JP" sz="32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3200" dirty="0">
                <a:solidFill>
                  <a:schemeClr val="tx1"/>
                </a:solidFill>
                <a:latin typeface="HG丸ｺﾞｼｯｸM-PRO" panose="020F0600000000000000" pitchFamily="50" charset="-128"/>
                <a:ea typeface="HG丸ｺﾞｼｯｸM-PRO" panose="020F0600000000000000" pitchFamily="50" charset="-128"/>
              </a:rPr>
              <a:t>　</a:t>
            </a:r>
            <a:r>
              <a:rPr lang="ja-JP" altLang="en-US" sz="3200" dirty="0">
                <a:solidFill>
                  <a:srgbClr val="0000FF"/>
                </a:solidFill>
                <a:latin typeface="HG丸ｺﾞｼｯｸM-PRO" panose="020F0600000000000000" pitchFamily="50" charset="-128"/>
                <a:ea typeface="HG丸ｺﾞｼｯｸM-PRO" panose="020F0600000000000000" pitchFamily="50" charset="-128"/>
              </a:rPr>
              <a:t>生活の いろいろなところで つかわれている</a:t>
            </a:r>
            <a:endParaRPr lang="en-US" altLang="ja-JP" sz="3200" dirty="0">
              <a:solidFill>
                <a:srgbClr val="0000FF"/>
              </a:solidFill>
              <a:latin typeface="HG丸ｺﾞｼｯｸM-PRO" panose="020F0600000000000000" pitchFamily="50" charset="-128"/>
              <a:ea typeface="HG丸ｺﾞｼｯｸM-PRO" panose="020F0600000000000000" pitchFamily="50" charset="-128"/>
            </a:endParaRPr>
          </a:p>
        </p:txBody>
      </p:sp>
      <p:sp>
        <p:nvSpPr>
          <p:cNvPr id="14" name="正方形/長方形 13">
            <a:extLst>
              <a:ext uri="{FF2B5EF4-FFF2-40B4-BE49-F238E27FC236}">
                <a16:creationId xmlns:a16="http://schemas.microsoft.com/office/drawing/2014/main" id="{EC1F3403-6166-4BCF-81FE-CF79A206C8E8}"/>
              </a:ext>
            </a:extLst>
          </p:cNvPr>
          <p:cNvSpPr/>
          <p:nvPr/>
        </p:nvSpPr>
        <p:spPr>
          <a:xfrm>
            <a:off x="413068" y="784685"/>
            <a:ext cx="6288901" cy="646331"/>
          </a:xfrm>
          <a:prstGeom prst="rect">
            <a:avLst/>
          </a:prstGeom>
        </p:spPr>
        <p:txBody>
          <a:bodyPr wrap="none">
            <a:spAutoFit/>
          </a:bodyPr>
          <a:lstStyle/>
          <a:p>
            <a:r>
              <a:rPr lang="ja-JP" altLang="en-US" sz="3600" dirty="0">
                <a:solidFill>
                  <a:srgbClr val="0000FF"/>
                </a:solidFill>
                <a:latin typeface="HGP創英角ﾎﾟｯﾌﾟ体" panose="040B0A00000000000000" pitchFamily="50" charset="-128"/>
                <a:ea typeface="HGP創英角ﾎﾟｯﾌﾟ体" panose="040B0A00000000000000" pitchFamily="50" charset="-128"/>
              </a:rPr>
              <a:t>プログラミング学しゅうのまとめ</a:t>
            </a:r>
            <a:endParaRPr lang="ja-JP" altLang="en-US" sz="3600" dirty="0">
              <a:solidFill>
                <a:srgbClr val="0000FF"/>
              </a:solidFill>
            </a:endParaRPr>
          </a:p>
        </p:txBody>
      </p:sp>
      <p:sp>
        <p:nvSpPr>
          <p:cNvPr id="19" name="タイトル 1">
            <a:extLst>
              <a:ext uri="{FF2B5EF4-FFF2-40B4-BE49-F238E27FC236}">
                <a16:creationId xmlns:a16="http://schemas.microsoft.com/office/drawing/2014/main" id="{4D75544B-FFD9-40F7-952F-390BBD663E81}"/>
              </a:ext>
            </a:extLst>
          </p:cNvPr>
          <p:cNvSpPr txBox="1">
            <a:spLocks/>
          </p:cNvSpPr>
          <p:nvPr/>
        </p:nvSpPr>
        <p:spPr>
          <a:xfrm>
            <a:off x="0" y="2254"/>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atin typeface="HGP創英角ﾎﾟｯﾌﾟ体" panose="040B0A00000000000000" pitchFamily="50" charset="-128"/>
                <a:ea typeface="HGP創英角ﾎﾟｯﾌﾟ体" panose="040B0A00000000000000" pitchFamily="50" charset="-128"/>
              </a:rPr>
              <a:t>プログラムのヒミツを発表しよう</a:t>
            </a:r>
          </a:p>
        </p:txBody>
      </p:sp>
      <p:pic>
        <p:nvPicPr>
          <p:cNvPr id="5" name="図 4" descr="空, 白, 台所用具, トイレ が含まれている画像&#10;&#10;自動的に生成された説明">
            <a:extLst>
              <a:ext uri="{FF2B5EF4-FFF2-40B4-BE49-F238E27FC236}">
                <a16:creationId xmlns:a16="http://schemas.microsoft.com/office/drawing/2014/main" id="{A9230982-7B54-4B6B-A4C8-7D3888D184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311" y="2484762"/>
            <a:ext cx="1415265" cy="1421237"/>
          </a:xfrm>
          <a:prstGeom prst="rect">
            <a:avLst/>
          </a:prstGeom>
        </p:spPr>
      </p:pic>
      <p:sp>
        <p:nvSpPr>
          <p:cNvPr id="11" name="正方形/長方形 10">
            <a:extLst>
              <a:ext uri="{FF2B5EF4-FFF2-40B4-BE49-F238E27FC236}">
                <a16:creationId xmlns:a16="http://schemas.microsoft.com/office/drawing/2014/main" id="{D9D578BB-B4AB-4A2C-966F-6494BB008B68}"/>
              </a:ext>
            </a:extLst>
          </p:cNvPr>
          <p:cNvSpPr/>
          <p:nvPr/>
        </p:nvSpPr>
        <p:spPr>
          <a:xfrm>
            <a:off x="1688941" y="2753118"/>
            <a:ext cx="8938099" cy="1352144"/>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rtlCol="0" anchor="t"/>
          <a:lstStyle/>
          <a:p>
            <a:r>
              <a:rPr lang="ja-JP" altLang="en-US" sz="1600" dirty="0">
                <a:solidFill>
                  <a:srgbClr val="0000FF"/>
                </a:solidFill>
                <a:latin typeface="HG丸ｺﾞｼｯｸM-PRO" panose="020F0600000000000000" pitchFamily="50" charset="-128"/>
                <a:ea typeface="HG丸ｺﾞｼｯｸM-PRO" panose="020F0600000000000000" pitchFamily="50" charset="-128"/>
              </a:rPr>
              <a:t>　　　　　　　　　　　　　　　　　　　　　　　　　　めいれい</a:t>
            </a:r>
            <a:endParaRPr lang="en-US" altLang="ja-JP" sz="1600" dirty="0">
              <a:solidFill>
                <a:srgbClr val="0000FF"/>
              </a:solidFill>
              <a:latin typeface="HG丸ｺﾞｼｯｸM-PRO" panose="020F0600000000000000" pitchFamily="50" charset="-128"/>
              <a:ea typeface="HG丸ｺﾞｼｯｸM-PRO" panose="020F0600000000000000" pitchFamily="50" charset="-128"/>
            </a:endParaRPr>
          </a:p>
          <a:p>
            <a:r>
              <a:rPr lang="ja-JP" altLang="en-US" sz="3200" dirty="0">
                <a:solidFill>
                  <a:schemeClr val="tx1"/>
                </a:solidFill>
                <a:latin typeface="HG丸ｺﾞｼｯｸM-PRO" panose="020F0600000000000000" pitchFamily="50" charset="-128"/>
                <a:ea typeface="HG丸ｺﾞｼｯｸM-PRO" panose="020F0600000000000000" pitchFamily="50" charset="-128"/>
              </a:rPr>
              <a:t>②プログラムは、</a:t>
            </a:r>
            <a:r>
              <a:rPr lang="ja-JP" altLang="en-US" sz="3200" dirty="0">
                <a:solidFill>
                  <a:srgbClr val="0000FF"/>
                </a:solidFill>
                <a:latin typeface="HG丸ｺﾞｼｯｸM-PRO" panose="020F0600000000000000" pitchFamily="50" charset="-128"/>
                <a:ea typeface="HG丸ｺﾞｼｯｸM-PRO" panose="020F0600000000000000" pitchFamily="50" charset="-128"/>
              </a:rPr>
              <a:t>一つ一つの命令のあつまり</a:t>
            </a:r>
            <a:r>
              <a:rPr lang="ja-JP" altLang="en-US" sz="3200" dirty="0">
                <a:solidFill>
                  <a:schemeClr val="tx1"/>
                </a:solidFill>
                <a:latin typeface="HG丸ｺﾞｼｯｸM-PRO" panose="020F0600000000000000" pitchFamily="50" charset="-128"/>
                <a:ea typeface="HG丸ｺﾞｼｯｸM-PRO" panose="020F0600000000000000" pitchFamily="50" charset="-128"/>
              </a:rPr>
              <a:t>で、</a:t>
            </a:r>
            <a:endParaRPr lang="en-US" altLang="ja-JP" sz="32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　　も</a:t>
            </a:r>
            <a:r>
              <a:rPr lang="ja-JP" altLang="en-US" sz="1600" dirty="0" err="1">
                <a:solidFill>
                  <a:schemeClr val="tx1"/>
                </a:solidFill>
                <a:latin typeface="HG丸ｺﾞｼｯｸM-PRO" panose="020F0600000000000000" pitchFamily="50" charset="-128"/>
                <a:ea typeface="HG丸ｺﾞｼｯｸM-PRO" panose="020F0600000000000000" pitchFamily="50" charset="-128"/>
              </a:rPr>
              <a:t>くて</a:t>
            </a:r>
            <a:r>
              <a:rPr lang="ja-JP" altLang="en-US" sz="1600" dirty="0">
                <a:solidFill>
                  <a:schemeClr val="tx1"/>
                </a:solidFill>
                <a:latin typeface="HG丸ｺﾞｼｯｸM-PRO" panose="020F0600000000000000" pitchFamily="50" charset="-128"/>
                <a:ea typeface="HG丸ｺﾞｼｯｸM-PRO" panose="020F0600000000000000" pitchFamily="50" charset="-128"/>
              </a:rPr>
              <a:t>き　　　　　　　　　　 </a:t>
            </a:r>
            <a:r>
              <a:rPr lang="ja-JP" altLang="en-US" sz="1600" dirty="0">
                <a:solidFill>
                  <a:srgbClr val="0000FF"/>
                </a:solidFill>
                <a:latin typeface="HG丸ｺﾞｼｯｸM-PRO" panose="020F0600000000000000" pitchFamily="50" charset="-128"/>
                <a:ea typeface="HG丸ｺﾞｼｯｸM-PRO" panose="020F0600000000000000" pitchFamily="50" charset="-128"/>
              </a:rPr>
              <a:t>て じゅん</a:t>
            </a:r>
            <a:r>
              <a:rPr lang="ja-JP" altLang="en-US" sz="1600" dirty="0">
                <a:solidFill>
                  <a:schemeClr val="tx1"/>
                </a:solidFill>
                <a:latin typeface="HG丸ｺﾞｼｯｸM-PRO" panose="020F0600000000000000" pitchFamily="50" charset="-128"/>
                <a:ea typeface="HG丸ｺﾞｼｯｸM-PRO" panose="020F0600000000000000" pitchFamily="50" charset="-128"/>
              </a:rPr>
              <a:t>　</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3200" dirty="0">
                <a:solidFill>
                  <a:schemeClr val="tx1"/>
                </a:solidFill>
                <a:latin typeface="HG丸ｺﾞｼｯｸM-PRO" panose="020F0600000000000000" pitchFamily="50" charset="-128"/>
                <a:ea typeface="HG丸ｺﾞｼｯｸM-PRO" panose="020F0600000000000000" pitchFamily="50" charset="-128"/>
              </a:rPr>
              <a:t>　目的のために、</a:t>
            </a:r>
            <a:r>
              <a:rPr lang="ja-JP" altLang="en-US" sz="3200" dirty="0">
                <a:solidFill>
                  <a:srgbClr val="0000FF"/>
                </a:solidFill>
                <a:latin typeface="HG丸ｺﾞｼｯｸM-PRO" panose="020F0600000000000000" pitchFamily="50" charset="-128"/>
                <a:ea typeface="HG丸ｺﾞｼｯｸM-PRO" panose="020F0600000000000000" pitchFamily="50" charset="-128"/>
              </a:rPr>
              <a:t>手順にそって うごいている</a:t>
            </a:r>
            <a:endParaRPr lang="en-US" altLang="ja-JP" sz="3200" dirty="0">
              <a:solidFill>
                <a:schemeClr val="tx1"/>
              </a:solidFill>
              <a:latin typeface="HG丸ｺﾞｼｯｸM-PRO" panose="020F0600000000000000" pitchFamily="50" charset="-128"/>
              <a:ea typeface="HG丸ｺﾞｼｯｸM-PRO" panose="020F0600000000000000" pitchFamily="50" charset="-128"/>
            </a:endParaRPr>
          </a:p>
        </p:txBody>
      </p:sp>
      <p:sp>
        <p:nvSpPr>
          <p:cNvPr id="12" name="正方形/長方形 11">
            <a:extLst>
              <a:ext uri="{FF2B5EF4-FFF2-40B4-BE49-F238E27FC236}">
                <a16:creationId xmlns:a16="http://schemas.microsoft.com/office/drawing/2014/main" id="{3E213D5D-87E0-4945-980E-522AAE9663E8}"/>
              </a:ext>
            </a:extLst>
          </p:cNvPr>
          <p:cNvSpPr/>
          <p:nvPr/>
        </p:nvSpPr>
        <p:spPr>
          <a:xfrm>
            <a:off x="1688941" y="4523424"/>
            <a:ext cx="8938099" cy="2023352"/>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rtlCol="0" anchor="t"/>
          <a:lstStyle/>
          <a:p>
            <a:r>
              <a:rPr lang="ja-JP" altLang="en-US" sz="1600" dirty="0">
                <a:solidFill>
                  <a:schemeClr val="tx1"/>
                </a:solidFill>
                <a:latin typeface="HG丸ｺﾞｼｯｸM-PRO" panose="020F0600000000000000" pitchFamily="50" charset="-128"/>
                <a:ea typeface="HG丸ｺﾞｼｯｸM-PRO" panose="020F0600000000000000" pitchFamily="50" charset="-128"/>
              </a:rPr>
              <a:t>　　もんだい　　かいけつ</a:t>
            </a:r>
            <a:endParaRPr lang="en-US" altLang="ja-JP" sz="16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3200" dirty="0">
                <a:solidFill>
                  <a:schemeClr val="tx1"/>
                </a:solidFill>
                <a:latin typeface="HG丸ｺﾞｼｯｸM-PRO" panose="020F0600000000000000" pitchFamily="50" charset="-128"/>
                <a:ea typeface="HG丸ｺﾞｼｯｸM-PRO" panose="020F0600000000000000" pitchFamily="50" charset="-128"/>
              </a:rPr>
              <a:t>③問題を解決するためには、</a:t>
            </a:r>
            <a:endParaRPr lang="en-US" altLang="ja-JP" sz="32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1600" dirty="0">
                <a:solidFill>
                  <a:schemeClr val="tx1"/>
                </a:solidFill>
                <a:latin typeface="HG丸ｺﾞｼｯｸM-PRO" panose="020F0600000000000000" pitchFamily="50" charset="-128"/>
                <a:ea typeface="HG丸ｺﾞｼｯｸM-PRO" panose="020F0600000000000000" pitchFamily="50" charset="-128"/>
              </a:rPr>
              <a:t>　　　　</a:t>
            </a:r>
            <a:r>
              <a:rPr lang="ja-JP" altLang="en-US" sz="1600" dirty="0">
                <a:solidFill>
                  <a:srgbClr val="0000FF"/>
                </a:solidFill>
                <a:latin typeface="HG丸ｺﾞｼｯｸM-PRO" panose="020F0600000000000000" pitchFamily="50" charset="-128"/>
                <a:ea typeface="HG丸ｺﾞｼｯｸM-PRO" panose="020F0600000000000000" pitchFamily="50" charset="-128"/>
              </a:rPr>
              <a:t>けいかく　　じっこう　　けんしょう　</a:t>
            </a:r>
            <a:r>
              <a:rPr lang="ja-JP" altLang="en-US" sz="1600" dirty="0" err="1">
                <a:solidFill>
                  <a:srgbClr val="0000FF"/>
                </a:solidFill>
                <a:latin typeface="HG丸ｺﾞｼｯｸM-PRO" panose="020F0600000000000000" pitchFamily="50" charset="-128"/>
                <a:ea typeface="HG丸ｺﾞｼｯｸM-PRO" panose="020F0600000000000000" pitchFamily="50" charset="-128"/>
              </a:rPr>
              <a:t>か</a:t>
            </a:r>
            <a:r>
              <a:rPr lang="ja-JP" altLang="en-US" sz="1600" dirty="0">
                <a:solidFill>
                  <a:srgbClr val="0000FF"/>
                </a:solidFill>
                <a:latin typeface="HG丸ｺﾞｼｯｸM-PRO" panose="020F0600000000000000" pitchFamily="50" charset="-128"/>
                <a:ea typeface="HG丸ｺﾞｼｯｸM-PRO" panose="020F0600000000000000" pitchFamily="50" charset="-128"/>
              </a:rPr>
              <a:t>いぜん</a:t>
            </a:r>
            <a:endParaRPr lang="en-US" altLang="ja-JP" sz="1600" dirty="0">
              <a:solidFill>
                <a:srgbClr val="0000FF"/>
              </a:solidFill>
              <a:latin typeface="HG丸ｺﾞｼｯｸM-PRO" panose="020F0600000000000000" pitchFamily="50" charset="-128"/>
              <a:ea typeface="HG丸ｺﾞｼｯｸM-PRO" panose="020F0600000000000000" pitchFamily="50" charset="-128"/>
            </a:endParaRPr>
          </a:p>
          <a:p>
            <a:r>
              <a:rPr lang="ja-JP" altLang="en-US" sz="3200" dirty="0">
                <a:solidFill>
                  <a:schemeClr val="tx1"/>
                </a:solidFill>
                <a:latin typeface="HG丸ｺﾞｼｯｸM-PRO" panose="020F0600000000000000" pitchFamily="50" charset="-128"/>
                <a:ea typeface="HG丸ｺﾞｼｯｸM-PRO" panose="020F0600000000000000" pitchFamily="50" charset="-128"/>
              </a:rPr>
              <a:t>　「</a:t>
            </a:r>
            <a:r>
              <a:rPr lang="ja-JP" altLang="en-US" sz="3200" dirty="0">
                <a:solidFill>
                  <a:srgbClr val="0000FF"/>
                </a:solidFill>
                <a:latin typeface="HG丸ｺﾞｼｯｸM-PRO" panose="020F0600000000000000" pitchFamily="50" charset="-128"/>
                <a:ea typeface="HG丸ｺﾞｼｯｸM-PRO" panose="020F0600000000000000" pitchFamily="50" charset="-128"/>
              </a:rPr>
              <a:t>計画、実行、検証、改善</a:t>
            </a:r>
            <a:r>
              <a:rPr lang="ja-JP" altLang="en-US" sz="3200" dirty="0">
                <a:solidFill>
                  <a:schemeClr val="tx1"/>
                </a:solidFill>
                <a:latin typeface="HG丸ｺﾞｼｯｸM-PRO" panose="020F0600000000000000" pitchFamily="50" charset="-128"/>
                <a:ea typeface="HG丸ｺﾞｼｯｸM-PRO" panose="020F0600000000000000" pitchFamily="50" charset="-128"/>
              </a:rPr>
              <a:t>」のように</a:t>
            </a:r>
            <a:endParaRPr lang="en-US" altLang="ja-JP" sz="32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3200" dirty="0">
                <a:solidFill>
                  <a:schemeClr val="tx1"/>
                </a:solidFill>
                <a:latin typeface="HG丸ｺﾞｼｯｸM-PRO" panose="020F0600000000000000" pitchFamily="50" charset="-128"/>
                <a:ea typeface="HG丸ｺﾞｼｯｸM-PRO" panose="020F0600000000000000" pitchFamily="50" charset="-128"/>
              </a:rPr>
              <a:t>　考えることが大切</a:t>
            </a:r>
            <a:endParaRPr lang="en-US" altLang="ja-JP" sz="3200" dirty="0">
              <a:solidFill>
                <a:schemeClr val="tx1"/>
              </a:solidFill>
              <a:latin typeface="HG丸ｺﾞｼｯｸM-PRO" panose="020F0600000000000000" pitchFamily="50" charset="-128"/>
              <a:ea typeface="HG丸ｺﾞｼｯｸM-PRO" panose="020F0600000000000000" pitchFamily="50" charset="-128"/>
            </a:endParaRPr>
          </a:p>
        </p:txBody>
      </p:sp>
      <p:pic>
        <p:nvPicPr>
          <p:cNvPr id="7" name="図 6" descr="ライト, 交通, 座っている, 屋外 が含まれている画像&#10;&#10;自動的に生成された説明">
            <a:extLst>
              <a:ext uri="{FF2B5EF4-FFF2-40B4-BE49-F238E27FC236}">
                <a16:creationId xmlns:a16="http://schemas.microsoft.com/office/drawing/2014/main" id="{98D54FD7-F3DC-46B1-AAF3-8DC7A780B5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776397"/>
            <a:ext cx="1688941" cy="706111"/>
          </a:xfrm>
          <a:prstGeom prst="rect">
            <a:avLst/>
          </a:prstGeom>
        </p:spPr>
      </p:pic>
      <p:pic>
        <p:nvPicPr>
          <p:cNvPr id="16" name="図 15" descr="スクリーンショット が含まれている画像&#10;&#10;自動的に生成された説明">
            <a:extLst>
              <a:ext uri="{FF2B5EF4-FFF2-40B4-BE49-F238E27FC236}">
                <a16:creationId xmlns:a16="http://schemas.microsoft.com/office/drawing/2014/main" id="{05E94A0B-FFCB-4120-BDAD-FB9B95E804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72339" y="584441"/>
            <a:ext cx="4876857" cy="1131543"/>
          </a:xfrm>
          <a:prstGeom prst="rect">
            <a:avLst/>
          </a:prstGeom>
        </p:spPr>
      </p:pic>
      <p:pic>
        <p:nvPicPr>
          <p:cNvPr id="20" name="図 19">
            <a:extLst>
              <a:ext uri="{FF2B5EF4-FFF2-40B4-BE49-F238E27FC236}">
                <a16:creationId xmlns:a16="http://schemas.microsoft.com/office/drawing/2014/main" id="{2B0902A4-6C63-4B04-9C24-5B83C1C040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2223" y="4984397"/>
            <a:ext cx="2676973" cy="1472932"/>
          </a:xfrm>
          <a:prstGeom prst="rect">
            <a:avLst/>
          </a:prstGeom>
        </p:spPr>
      </p:pic>
    </p:spTree>
    <p:extLst>
      <p:ext uri="{BB962C8B-B14F-4D97-AF65-F5344CB8AC3E}">
        <p14:creationId xmlns:p14="http://schemas.microsoft.com/office/powerpoint/2010/main" val="1769676407"/>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8"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ppt_x</p:attrName>
                                        </p:attrNameLst>
                                      </p:cBhvr>
                                      <p:tavLst>
                                        <p:tav tm="0">
                                          <p:val>
                                            <p:strVal val="#ppt_x"/>
                                          </p:val>
                                        </p:tav>
                                        <p:tav tm="100000">
                                          <p:val>
                                            <p:strVal val="#ppt_x"/>
                                          </p:val>
                                        </p:tav>
                                      </p:tavLst>
                                    </p:anim>
                                    <p:anim calcmode="lin" valueType="num">
                                      <p:cBhvr>
                                        <p:cTn id="9" dur="1800" decel="100000" fill="hold"/>
                                        <p:tgtEl>
                                          <p:spTgt spid="14"/>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000"/>
                                        <p:tgtEl>
                                          <p:spTgt spid="18"/>
                                        </p:tgtEl>
                                      </p:cBhvr>
                                    </p:animEffect>
                                    <p:anim calcmode="lin" valueType="num">
                                      <p:cBhvr>
                                        <p:cTn id="16" dur="2000" fill="hold"/>
                                        <p:tgtEl>
                                          <p:spTgt spid="18"/>
                                        </p:tgtEl>
                                        <p:attrNameLst>
                                          <p:attrName>ppt_x</p:attrName>
                                        </p:attrNameLst>
                                      </p:cBhvr>
                                      <p:tavLst>
                                        <p:tav tm="0">
                                          <p:val>
                                            <p:strVal val="#ppt_x"/>
                                          </p:val>
                                        </p:tav>
                                        <p:tav tm="100000">
                                          <p:val>
                                            <p:strVal val="#ppt_x"/>
                                          </p:val>
                                        </p:tav>
                                      </p:tavLst>
                                    </p:anim>
                                    <p:anim calcmode="lin" valueType="num">
                                      <p:cBhvr>
                                        <p:cTn id="17" dur="1800" decel="100000" fill="hold"/>
                                        <p:tgtEl>
                                          <p:spTgt spid="18"/>
                                        </p:tgtEl>
                                        <p:attrNameLst>
                                          <p:attrName>ppt_y</p:attrName>
                                        </p:attrNameLst>
                                      </p:cBhvr>
                                      <p:tavLst>
                                        <p:tav tm="0">
                                          <p:val>
                                            <p:strVal val="#ppt_y+1"/>
                                          </p:val>
                                        </p:tav>
                                        <p:tav tm="100000">
                                          <p:val>
                                            <p:strVal val="#ppt_y-.03"/>
                                          </p:val>
                                        </p:tav>
                                      </p:tavLst>
                                    </p:anim>
                                    <p:anim calcmode="lin" valueType="num">
                                      <p:cBhvr>
                                        <p:cTn id="18" dur="200" accel="100000" fill="hold">
                                          <p:stCondLst>
                                            <p:cond delay="1800"/>
                                          </p:stCondLst>
                                        </p:cTn>
                                        <p:tgtEl>
                                          <p:spTgt spid="18"/>
                                        </p:tgtEl>
                                        <p:attrNameLst>
                                          <p:attrName>ppt_y</p:attrName>
                                        </p:attrNameLst>
                                      </p:cBhvr>
                                      <p:tavLst>
                                        <p:tav tm="0">
                                          <p:val>
                                            <p:strVal val="#ppt_y-.03"/>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000"/>
                                        <p:tgtEl>
                                          <p:spTgt spid="11"/>
                                        </p:tgtEl>
                                      </p:cBhvr>
                                    </p:animEffect>
                                    <p:anim calcmode="lin" valueType="num">
                                      <p:cBhvr>
                                        <p:cTn id="31" dur="2000" fill="hold"/>
                                        <p:tgtEl>
                                          <p:spTgt spid="11"/>
                                        </p:tgtEl>
                                        <p:attrNameLst>
                                          <p:attrName>ppt_x</p:attrName>
                                        </p:attrNameLst>
                                      </p:cBhvr>
                                      <p:tavLst>
                                        <p:tav tm="0">
                                          <p:val>
                                            <p:strVal val="#ppt_x"/>
                                          </p:val>
                                        </p:tav>
                                        <p:tav tm="100000">
                                          <p:val>
                                            <p:strVal val="#ppt_x"/>
                                          </p:val>
                                        </p:tav>
                                      </p:tavLst>
                                    </p:anim>
                                    <p:anim calcmode="lin" valueType="num">
                                      <p:cBhvr>
                                        <p:cTn id="32" dur="1800" decel="100000" fill="hold"/>
                                        <p:tgtEl>
                                          <p:spTgt spid="11"/>
                                        </p:tgtEl>
                                        <p:attrNameLst>
                                          <p:attrName>ppt_y</p:attrName>
                                        </p:attrNameLst>
                                      </p:cBhvr>
                                      <p:tavLst>
                                        <p:tav tm="0">
                                          <p:val>
                                            <p:strVal val="#ppt_y+1"/>
                                          </p:val>
                                        </p:tav>
                                        <p:tav tm="100000">
                                          <p:val>
                                            <p:strVal val="#ppt_y-.03"/>
                                          </p:val>
                                        </p:tav>
                                      </p:tavLst>
                                    </p:anim>
                                    <p:anim calcmode="lin" valueType="num">
                                      <p:cBhvr>
                                        <p:cTn id="33" dur="200" accel="100000" fill="hold">
                                          <p:stCondLst>
                                            <p:cond delay="1800"/>
                                          </p:stCondLst>
                                        </p:cTn>
                                        <p:tgtEl>
                                          <p:spTgt spid="11"/>
                                        </p:tgtEl>
                                        <p:attrNameLst>
                                          <p:attrName>ppt_y</p:attrName>
                                        </p:attrNameLst>
                                      </p:cBhvr>
                                      <p:tavLst>
                                        <p:tav tm="0">
                                          <p:val>
                                            <p:strVal val="#ppt_y-.03"/>
                                          </p:val>
                                        </p:tav>
                                        <p:tav tm="100000">
                                          <p:val>
                                            <p:strVal val="#ppt_y"/>
                                          </p:val>
                                        </p:tav>
                                      </p:tavLst>
                                    </p:anim>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7"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0"/>
                                        <p:tgtEl>
                                          <p:spTgt spid="12"/>
                                        </p:tgtEl>
                                      </p:cBhvr>
                                    </p:animEffect>
                                    <p:anim calcmode="lin" valueType="num">
                                      <p:cBhvr>
                                        <p:cTn id="43" dur="2000" fill="hold"/>
                                        <p:tgtEl>
                                          <p:spTgt spid="12"/>
                                        </p:tgtEl>
                                        <p:attrNameLst>
                                          <p:attrName>ppt_x</p:attrName>
                                        </p:attrNameLst>
                                      </p:cBhvr>
                                      <p:tavLst>
                                        <p:tav tm="0">
                                          <p:val>
                                            <p:strVal val="#ppt_x"/>
                                          </p:val>
                                        </p:tav>
                                        <p:tav tm="100000">
                                          <p:val>
                                            <p:strVal val="#ppt_x"/>
                                          </p:val>
                                        </p:tav>
                                      </p:tavLst>
                                    </p:anim>
                                    <p:anim calcmode="lin" valueType="num">
                                      <p:cBhvr>
                                        <p:cTn id="44" dur="1800" decel="100000" fill="hold"/>
                                        <p:tgtEl>
                                          <p:spTgt spid="12"/>
                                        </p:tgtEl>
                                        <p:attrNameLst>
                                          <p:attrName>ppt_y</p:attrName>
                                        </p:attrNameLst>
                                      </p:cBhvr>
                                      <p:tavLst>
                                        <p:tav tm="0">
                                          <p:val>
                                            <p:strVal val="#ppt_y+1"/>
                                          </p:val>
                                        </p:tav>
                                        <p:tav tm="100000">
                                          <p:val>
                                            <p:strVal val="#ppt_y-.03"/>
                                          </p:val>
                                        </p:tav>
                                      </p:tavLst>
                                    </p:anim>
                                    <p:anim calcmode="lin" valueType="num">
                                      <p:cBhvr>
                                        <p:cTn id="45" dur="200" accel="100000" fill="hold">
                                          <p:stCondLst>
                                            <p:cond delay="1800"/>
                                          </p:stCondLst>
                                        </p:cTn>
                                        <p:tgtEl>
                                          <p:spTgt spid="12"/>
                                        </p:tgtEl>
                                        <p:attrNameLst>
                                          <p:attrName>ppt_y</p:attrName>
                                        </p:attrNameLst>
                                      </p:cBhvr>
                                      <p:tavLst>
                                        <p:tav tm="0">
                                          <p:val>
                                            <p:strVal val="#ppt_y-.03"/>
                                          </p:val>
                                        </p:tav>
                                        <p:tav tm="100000">
                                          <p:val>
                                            <p:strVal val="#ppt_y"/>
                                          </p:val>
                                        </p:tav>
                                      </p:tavLst>
                                    </p:anim>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p:bldP spid="11"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B5CFCB79-97C7-4343-A1BC-63DDB976CC1F}"/>
              </a:ext>
            </a:extLst>
          </p:cNvPr>
          <p:cNvSpPr txBox="1">
            <a:spLocks/>
          </p:cNvSpPr>
          <p:nvPr/>
        </p:nvSpPr>
        <p:spPr>
          <a:xfrm>
            <a:off x="0" y="0"/>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endParaRPr lang="ja-JP" altLang="en-US" sz="3200" dirty="0">
              <a:latin typeface="HGP創英角ﾎﾟｯﾌﾟ体" panose="040B0A00000000000000" pitchFamily="50" charset="-128"/>
              <a:ea typeface="HGP創英角ﾎﾟｯﾌﾟ体" panose="040B0A00000000000000" pitchFamily="50" charset="-128"/>
            </a:endParaRP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90559"/>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今日のふりかえり</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8" name="四角形: 角を丸くする 17">
            <a:extLst>
              <a:ext uri="{FF2B5EF4-FFF2-40B4-BE49-F238E27FC236}">
                <a16:creationId xmlns:a16="http://schemas.microsoft.com/office/drawing/2014/main" id="{53B8FD02-088E-4B2F-AE86-39860642718B}"/>
              </a:ext>
            </a:extLst>
          </p:cNvPr>
          <p:cNvSpPr/>
          <p:nvPr/>
        </p:nvSpPr>
        <p:spPr>
          <a:xfrm>
            <a:off x="330653" y="1218467"/>
            <a:ext cx="10967267" cy="2265293"/>
          </a:xfrm>
          <a:prstGeom prst="roundRect">
            <a:avLst>
              <a:gd name="adj" fmla="val 669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ja-JP" altLang="en-US" sz="2800" dirty="0">
                <a:solidFill>
                  <a:schemeClr val="tx1"/>
                </a:solidFill>
                <a:latin typeface="HG丸ｺﾞｼｯｸM-PRO" panose="020F0600000000000000" pitchFamily="50" charset="-128"/>
                <a:ea typeface="HG丸ｺﾞｼｯｸM-PRO" panose="020F0600000000000000" pitchFamily="50" charset="-128"/>
              </a:rPr>
              <a:t>①プログラムは、</a:t>
            </a:r>
            <a:r>
              <a:rPr lang="ja-JP" altLang="en-US" sz="2800" dirty="0">
                <a:solidFill>
                  <a:srgbClr val="0000FF"/>
                </a:solidFill>
                <a:latin typeface="HG丸ｺﾞｼｯｸM-PRO" panose="020F0600000000000000" pitchFamily="50" charset="-128"/>
                <a:ea typeface="HG丸ｺﾞｼｯｸM-PRO" panose="020F0600000000000000" pitchFamily="50" charset="-128"/>
              </a:rPr>
              <a:t>生活の いろいろなところで つかわれている</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r>
              <a:rPr lang="ja-JP" altLang="en-US" sz="2800" dirty="0">
                <a:solidFill>
                  <a:schemeClr val="tx1"/>
                </a:solidFill>
                <a:latin typeface="HG丸ｺﾞｼｯｸM-PRO" panose="020F0600000000000000" pitchFamily="50" charset="-128"/>
                <a:ea typeface="HG丸ｺﾞｼｯｸM-PRO" panose="020F0600000000000000" pitchFamily="50" charset="-128"/>
              </a:rPr>
              <a:t>②プログラムは、</a:t>
            </a:r>
            <a:r>
              <a:rPr lang="ja-JP" altLang="en-US" sz="2800" dirty="0">
                <a:solidFill>
                  <a:srgbClr val="0000FF"/>
                </a:solidFill>
                <a:latin typeface="HG丸ｺﾞｼｯｸM-PRO" panose="020F0600000000000000" pitchFamily="50" charset="-128"/>
                <a:ea typeface="HG丸ｺﾞｼｯｸM-PRO" panose="020F0600000000000000" pitchFamily="50" charset="-128"/>
              </a:rPr>
              <a:t>一つ一つの命令のあつまり</a:t>
            </a:r>
            <a:r>
              <a:rPr lang="ja-JP" altLang="en-US" sz="2800" dirty="0">
                <a:solidFill>
                  <a:schemeClr val="tx1"/>
                </a:solidFill>
                <a:latin typeface="HG丸ｺﾞｼｯｸM-PRO" panose="020F0600000000000000" pitchFamily="50" charset="-128"/>
                <a:ea typeface="HG丸ｺﾞｼｯｸM-PRO" panose="020F0600000000000000" pitchFamily="50" charset="-128"/>
              </a:rPr>
              <a:t>で、</a:t>
            </a:r>
            <a:endParaRPr lang="en-US" altLang="ja-JP" sz="28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800" dirty="0">
                <a:solidFill>
                  <a:schemeClr val="tx1"/>
                </a:solidFill>
                <a:latin typeface="HG丸ｺﾞｼｯｸM-PRO" panose="020F0600000000000000" pitchFamily="50" charset="-128"/>
                <a:ea typeface="HG丸ｺﾞｼｯｸM-PRO" panose="020F0600000000000000" pitchFamily="50" charset="-128"/>
              </a:rPr>
              <a:t>　目的のために、</a:t>
            </a:r>
            <a:r>
              <a:rPr lang="ja-JP" altLang="en-US" sz="2800" dirty="0">
                <a:solidFill>
                  <a:srgbClr val="0000FF"/>
                </a:solidFill>
                <a:latin typeface="HG丸ｺﾞｼｯｸM-PRO" panose="020F0600000000000000" pitchFamily="50" charset="-128"/>
                <a:ea typeface="HG丸ｺﾞｼｯｸM-PRO" panose="020F0600000000000000" pitchFamily="50" charset="-128"/>
              </a:rPr>
              <a:t>手順にそって うごいている</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a:p>
            <a:r>
              <a:rPr lang="ja-JP" altLang="en-US" sz="2800" dirty="0">
                <a:solidFill>
                  <a:schemeClr val="tx1"/>
                </a:solidFill>
                <a:latin typeface="HG丸ｺﾞｼｯｸM-PRO" panose="020F0600000000000000" pitchFamily="50" charset="-128"/>
                <a:ea typeface="HG丸ｺﾞｼｯｸM-PRO" panose="020F0600000000000000" pitchFamily="50" charset="-128"/>
              </a:rPr>
              <a:t>③問題を解決するためには、「</a:t>
            </a:r>
            <a:r>
              <a:rPr lang="ja-JP" altLang="en-US" sz="2800" dirty="0">
                <a:solidFill>
                  <a:srgbClr val="0000FF"/>
                </a:solidFill>
                <a:latin typeface="HG丸ｺﾞｼｯｸM-PRO" panose="020F0600000000000000" pitchFamily="50" charset="-128"/>
                <a:ea typeface="HG丸ｺﾞｼｯｸM-PRO" panose="020F0600000000000000" pitchFamily="50" charset="-128"/>
              </a:rPr>
              <a:t>計画、実行、検証、改善</a:t>
            </a:r>
            <a:r>
              <a:rPr lang="ja-JP" altLang="en-US" sz="2800" dirty="0">
                <a:solidFill>
                  <a:schemeClr val="tx1"/>
                </a:solidFill>
                <a:latin typeface="HG丸ｺﾞｼｯｸM-PRO" panose="020F0600000000000000" pitchFamily="50" charset="-128"/>
                <a:ea typeface="HG丸ｺﾞｼｯｸM-PRO" panose="020F0600000000000000" pitchFamily="50" charset="-128"/>
              </a:rPr>
              <a:t>」のように</a:t>
            </a:r>
            <a:endParaRPr lang="en-US" altLang="ja-JP" sz="2800" dirty="0">
              <a:solidFill>
                <a:schemeClr val="tx1"/>
              </a:solidFill>
              <a:latin typeface="HG丸ｺﾞｼｯｸM-PRO" panose="020F0600000000000000" pitchFamily="50" charset="-128"/>
              <a:ea typeface="HG丸ｺﾞｼｯｸM-PRO" panose="020F0600000000000000" pitchFamily="50" charset="-128"/>
            </a:endParaRPr>
          </a:p>
          <a:p>
            <a:r>
              <a:rPr lang="ja-JP" altLang="en-US" sz="2800" dirty="0">
                <a:solidFill>
                  <a:schemeClr val="tx1"/>
                </a:solidFill>
                <a:latin typeface="HG丸ｺﾞｼｯｸM-PRO" panose="020F0600000000000000" pitchFamily="50" charset="-128"/>
                <a:ea typeface="HG丸ｺﾞｼｯｸM-PRO" panose="020F0600000000000000" pitchFamily="50" charset="-128"/>
              </a:rPr>
              <a:t>　考えることが大切</a:t>
            </a:r>
            <a:endParaRPr lang="en-US" altLang="ja-JP" sz="2800" dirty="0">
              <a:solidFill>
                <a:srgbClr val="0000FF"/>
              </a:solidFill>
              <a:latin typeface="HG丸ｺﾞｼｯｸM-PRO" panose="020F0600000000000000" pitchFamily="50" charset="-128"/>
              <a:ea typeface="HG丸ｺﾞｼｯｸM-PRO" panose="020F0600000000000000" pitchFamily="50" charset="-128"/>
            </a:endParaRPr>
          </a:p>
        </p:txBody>
      </p:sp>
      <p:sp>
        <p:nvSpPr>
          <p:cNvPr id="14" name="正方形/長方形 13">
            <a:extLst>
              <a:ext uri="{FF2B5EF4-FFF2-40B4-BE49-F238E27FC236}">
                <a16:creationId xmlns:a16="http://schemas.microsoft.com/office/drawing/2014/main" id="{EC1F3403-6166-4BCF-81FE-CF79A206C8E8}"/>
              </a:ext>
            </a:extLst>
          </p:cNvPr>
          <p:cNvSpPr/>
          <p:nvPr/>
        </p:nvSpPr>
        <p:spPr>
          <a:xfrm>
            <a:off x="169228" y="695248"/>
            <a:ext cx="5317172" cy="523220"/>
          </a:xfrm>
          <a:prstGeom prst="rect">
            <a:avLst/>
          </a:prstGeom>
        </p:spPr>
        <p:txBody>
          <a:bodyPr wrap="square">
            <a:spAutoFit/>
          </a:bodyPr>
          <a:lstStyle/>
          <a:p>
            <a:r>
              <a:rPr lang="ja-JP" altLang="en-US" sz="2800" dirty="0">
                <a:solidFill>
                  <a:srgbClr val="0000FF"/>
                </a:solidFill>
                <a:latin typeface="HGP創英角ﾎﾟｯﾌﾟ体" panose="040B0A00000000000000" pitchFamily="50" charset="-128"/>
                <a:ea typeface="HGP創英角ﾎﾟｯﾌﾟ体" panose="040B0A00000000000000" pitchFamily="50" charset="-128"/>
              </a:rPr>
              <a:t>プログラミング学しゅうのまとめ</a:t>
            </a:r>
            <a:endParaRPr lang="ja-JP" altLang="en-US" sz="2800" dirty="0">
              <a:solidFill>
                <a:srgbClr val="0000FF"/>
              </a:solidFill>
            </a:endParaRPr>
          </a:p>
        </p:txBody>
      </p:sp>
      <p:sp>
        <p:nvSpPr>
          <p:cNvPr id="19" name="タイトル 1">
            <a:extLst>
              <a:ext uri="{FF2B5EF4-FFF2-40B4-BE49-F238E27FC236}">
                <a16:creationId xmlns:a16="http://schemas.microsoft.com/office/drawing/2014/main" id="{4D75544B-FFD9-40F7-952F-390BBD663E81}"/>
              </a:ext>
            </a:extLst>
          </p:cNvPr>
          <p:cNvSpPr txBox="1">
            <a:spLocks/>
          </p:cNvSpPr>
          <p:nvPr/>
        </p:nvSpPr>
        <p:spPr>
          <a:xfrm>
            <a:off x="0" y="2254"/>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atin typeface="HGP創英角ﾎﾟｯﾌﾟ体" panose="040B0A00000000000000" pitchFamily="50" charset="-128"/>
                <a:ea typeface="HGP創英角ﾎﾟｯﾌﾟ体" panose="040B0A00000000000000" pitchFamily="50" charset="-128"/>
              </a:rPr>
              <a:t>プログラムのヒミツを発表しよう</a:t>
            </a:r>
          </a:p>
        </p:txBody>
      </p:sp>
      <p:grpSp>
        <p:nvGrpSpPr>
          <p:cNvPr id="29" name="グループ化 28"/>
          <p:cNvGrpSpPr/>
          <p:nvPr/>
        </p:nvGrpSpPr>
        <p:grpSpPr>
          <a:xfrm>
            <a:off x="3866637" y="4175243"/>
            <a:ext cx="8286508" cy="2558800"/>
            <a:chOff x="3590964" y="4195201"/>
            <a:chExt cx="8286508" cy="2558800"/>
          </a:xfrm>
        </p:grpSpPr>
        <p:pic>
          <p:nvPicPr>
            <p:cNvPr id="15" name="図 14">
              <a:extLst>
                <a:ext uri="{FF2B5EF4-FFF2-40B4-BE49-F238E27FC236}">
                  <a16:creationId xmlns:a16="http://schemas.microsoft.com/office/drawing/2014/main" id="{34782781-C41D-418F-865E-D19D0B7B2BBB}"/>
                </a:ext>
              </a:extLst>
            </p:cNvPr>
            <p:cNvPicPr>
              <a:picLocks noChangeAspect="1"/>
            </p:cNvPicPr>
            <p:nvPr/>
          </p:nvPicPr>
          <p:blipFill rotWithShape="1">
            <a:blip r:embed="rId4">
              <a:extLst>
                <a:ext uri="{28A0092B-C50C-407E-A947-70E740481C1C}">
                  <a14:useLocalDpi xmlns:a14="http://schemas.microsoft.com/office/drawing/2010/main" val="0"/>
                </a:ext>
              </a:extLst>
            </a:blip>
            <a:srcRect l="-1"/>
            <a:stretch/>
          </p:blipFill>
          <p:spPr>
            <a:xfrm>
              <a:off x="3590964" y="4195201"/>
              <a:ext cx="8286508" cy="2558800"/>
            </a:xfrm>
            <a:prstGeom prst="rect">
              <a:avLst/>
            </a:prstGeom>
            <a:ln w="19050">
              <a:noFill/>
            </a:ln>
            <a:effectLst/>
          </p:spPr>
        </p:pic>
        <p:sp>
          <p:nvSpPr>
            <p:cNvPr id="16" name="タイトル 1">
              <a:extLst>
                <a:ext uri="{FF2B5EF4-FFF2-40B4-BE49-F238E27FC236}">
                  <a16:creationId xmlns:a16="http://schemas.microsoft.com/office/drawing/2014/main" id="{55BADA30-E2AC-4349-92A0-971D35A9A514}"/>
                </a:ext>
              </a:extLst>
            </p:cNvPr>
            <p:cNvSpPr txBox="1">
              <a:spLocks/>
            </p:cNvSpPr>
            <p:nvPr/>
          </p:nvSpPr>
          <p:spPr>
            <a:xfrm>
              <a:off x="5971753" y="5717808"/>
              <a:ext cx="1909189" cy="867930"/>
            </a:xfrm>
            <a:prstGeom prst="rect">
              <a:avLst/>
            </a:prstGeom>
            <a:solidFill>
              <a:schemeClr val="bg1">
                <a:alpha val="80000"/>
              </a:schemeClr>
            </a:solidFill>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2800" dirty="0">
                  <a:ln w="9525">
                    <a:noFill/>
                  </a:ln>
                  <a:solidFill>
                    <a:srgbClr val="0000FF"/>
                  </a:solidFill>
                  <a:latin typeface="HGP創英角ﾎﾟｯﾌﾟ体" panose="040B0A00000000000000" pitchFamily="50" charset="-128"/>
                  <a:ea typeface="HGP創英角ﾎﾟｯﾌﾟ体" panose="040B0A00000000000000" pitchFamily="50" charset="-128"/>
                </a:rPr>
                <a:t>とても</a:t>
              </a:r>
              <a:endParaRPr lang="en-US" altLang="ja-JP" sz="2800" dirty="0">
                <a:ln w="9525">
                  <a:noFill/>
                </a:ln>
                <a:solidFill>
                  <a:srgbClr val="0000FF"/>
                </a:solidFill>
                <a:latin typeface="HGP創英角ﾎﾟｯﾌﾟ体" panose="040B0A00000000000000" pitchFamily="50" charset="-128"/>
                <a:ea typeface="HGP創英角ﾎﾟｯﾌﾟ体" panose="040B0A00000000000000" pitchFamily="50" charset="-128"/>
              </a:endParaRPr>
            </a:p>
            <a:p>
              <a:pPr algn="l"/>
              <a:r>
                <a:rPr lang="ja-JP" altLang="en-US" sz="2800" dirty="0">
                  <a:ln w="9525">
                    <a:noFill/>
                  </a:ln>
                  <a:solidFill>
                    <a:srgbClr val="0000FF"/>
                  </a:solidFill>
                  <a:latin typeface="HGP創英角ﾎﾟｯﾌﾟ体" panose="040B0A00000000000000" pitchFamily="50" charset="-128"/>
                  <a:ea typeface="HGP創英角ﾎﾟｯﾌﾟ体" panose="040B0A00000000000000" pitchFamily="50" charset="-128"/>
                </a:rPr>
                <a:t>よくできた</a:t>
              </a:r>
            </a:p>
          </p:txBody>
        </p:sp>
        <p:sp>
          <p:nvSpPr>
            <p:cNvPr id="17" name="タイトル 1">
              <a:extLst>
                <a:ext uri="{FF2B5EF4-FFF2-40B4-BE49-F238E27FC236}">
                  <a16:creationId xmlns:a16="http://schemas.microsoft.com/office/drawing/2014/main" id="{949E91D9-B4E8-4565-8283-757B7975A818}"/>
                </a:ext>
              </a:extLst>
            </p:cNvPr>
            <p:cNvSpPr txBox="1">
              <a:spLocks/>
            </p:cNvSpPr>
            <p:nvPr/>
          </p:nvSpPr>
          <p:spPr>
            <a:xfrm>
              <a:off x="7880942" y="5717808"/>
              <a:ext cx="1410840" cy="867930"/>
            </a:xfrm>
            <a:prstGeom prst="rect">
              <a:avLst/>
            </a:prstGeom>
            <a:solidFill>
              <a:schemeClr val="bg1">
                <a:alpha val="80000"/>
              </a:schemeClr>
            </a:solidFill>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2800" dirty="0">
                  <a:ln w="9525">
                    <a:noFill/>
                  </a:ln>
                  <a:solidFill>
                    <a:srgbClr val="0000FF"/>
                  </a:solidFill>
                  <a:latin typeface="HGP創英角ﾎﾟｯﾌﾟ体" panose="040B0A00000000000000" pitchFamily="50" charset="-128"/>
                  <a:ea typeface="HGP創英角ﾎﾟｯﾌﾟ体" panose="040B0A00000000000000" pitchFamily="50" charset="-128"/>
                </a:rPr>
                <a:t>よく</a:t>
              </a:r>
              <a:endParaRPr lang="en-US" altLang="ja-JP" sz="2800" dirty="0">
                <a:ln w="9525">
                  <a:noFill/>
                </a:ln>
                <a:solidFill>
                  <a:srgbClr val="0000FF"/>
                </a:solidFill>
                <a:latin typeface="HGP創英角ﾎﾟｯﾌﾟ体" panose="040B0A00000000000000" pitchFamily="50" charset="-128"/>
                <a:ea typeface="HGP創英角ﾎﾟｯﾌﾟ体" panose="040B0A00000000000000" pitchFamily="50" charset="-128"/>
              </a:endParaRPr>
            </a:p>
            <a:p>
              <a:pPr algn="l"/>
              <a:r>
                <a:rPr lang="ja-JP" altLang="en-US" sz="2800" dirty="0">
                  <a:ln w="9525">
                    <a:noFill/>
                  </a:ln>
                  <a:solidFill>
                    <a:srgbClr val="0000FF"/>
                  </a:solidFill>
                  <a:latin typeface="HGP創英角ﾎﾟｯﾌﾟ体" panose="040B0A00000000000000" pitchFamily="50" charset="-128"/>
                  <a:ea typeface="HGP創英角ﾎﾟｯﾌﾟ体" panose="040B0A00000000000000" pitchFamily="50" charset="-128"/>
                </a:rPr>
                <a:t>できた</a:t>
              </a:r>
            </a:p>
          </p:txBody>
        </p:sp>
        <p:sp>
          <p:nvSpPr>
            <p:cNvPr id="20" name="タイトル 1">
              <a:extLst>
                <a:ext uri="{FF2B5EF4-FFF2-40B4-BE49-F238E27FC236}">
                  <a16:creationId xmlns:a16="http://schemas.microsoft.com/office/drawing/2014/main" id="{A4EE9F60-7429-47C1-B3F9-1AEDE24CC801}"/>
                </a:ext>
              </a:extLst>
            </p:cNvPr>
            <p:cNvSpPr txBox="1">
              <a:spLocks/>
            </p:cNvSpPr>
            <p:nvPr/>
          </p:nvSpPr>
          <p:spPr>
            <a:xfrm>
              <a:off x="9241010" y="5717808"/>
              <a:ext cx="2339167" cy="867930"/>
            </a:xfrm>
            <a:prstGeom prst="rect">
              <a:avLst/>
            </a:prstGeom>
            <a:solidFill>
              <a:schemeClr val="bg1">
                <a:alpha val="80000"/>
              </a:schemeClr>
            </a:solidFill>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2800" dirty="0">
                  <a:ln w="9525">
                    <a:noFill/>
                  </a:ln>
                  <a:solidFill>
                    <a:srgbClr val="0000FF"/>
                  </a:solidFill>
                  <a:latin typeface="HGP創英角ﾎﾟｯﾌﾟ体" panose="040B0A00000000000000" pitchFamily="50" charset="-128"/>
                  <a:ea typeface="HGP創英角ﾎﾟｯﾌﾟ体" panose="040B0A00000000000000" pitchFamily="50" charset="-128"/>
                </a:rPr>
                <a:t>つぎ</a:t>
              </a:r>
              <a:endParaRPr lang="en-US" altLang="ja-JP" sz="2800" dirty="0">
                <a:ln w="9525">
                  <a:noFill/>
                </a:ln>
                <a:solidFill>
                  <a:srgbClr val="0000FF"/>
                </a:solidFill>
                <a:latin typeface="HGP創英角ﾎﾟｯﾌﾟ体" panose="040B0A00000000000000" pitchFamily="50" charset="-128"/>
                <a:ea typeface="HGP創英角ﾎﾟｯﾌﾟ体" panose="040B0A00000000000000" pitchFamily="50" charset="-128"/>
              </a:endParaRPr>
            </a:p>
            <a:p>
              <a:pPr algn="l"/>
              <a:r>
                <a:rPr lang="ja-JP" altLang="en-US" sz="2800" dirty="0">
                  <a:ln w="9525">
                    <a:noFill/>
                  </a:ln>
                  <a:solidFill>
                    <a:srgbClr val="0000FF"/>
                  </a:solidFill>
                  <a:latin typeface="HGP創英角ﾎﾟｯﾌﾟ体" panose="040B0A00000000000000" pitchFamily="50" charset="-128"/>
                  <a:ea typeface="HGP創英角ﾎﾟｯﾌﾟ体" panose="040B0A00000000000000" pitchFamily="50" charset="-128"/>
                </a:rPr>
                <a:t>がんばりたい</a:t>
              </a:r>
            </a:p>
          </p:txBody>
        </p:sp>
        <p:cxnSp>
          <p:nvCxnSpPr>
            <p:cNvPr id="23" name="直線矢印コネクタ 22">
              <a:extLst>
                <a:ext uri="{FF2B5EF4-FFF2-40B4-BE49-F238E27FC236}">
                  <a16:creationId xmlns:a16="http://schemas.microsoft.com/office/drawing/2014/main" id="{8E0BEE32-74DF-41FD-B435-F33A34FDB193}"/>
                </a:ext>
              </a:extLst>
            </p:cNvPr>
            <p:cNvCxnSpPr/>
            <p:nvPr/>
          </p:nvCxnSpPr>
          <p:spPr>
            <a:xfrm flipV="1">
              <a:off x="6355581" y="5037448"/>
              <a:ext cx="5133" cy="646985"/>
            </a:xfrm>
            <a:prstGeom prst="straightConnector1">
              <a:avLst/>
            </a:prstGeom>
            <a:ln w="38100">
              <a:solidFill>
                <a:srgbClr val="0000FF"/>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9732CB6B-F849-43E5-AF3F-7A82074E8872}"/>
                </a:ext>
              </a:extLst>
            </p:cNvPr>
            <p:cNvCxnSpPr>
              <a:cxnSpLocks/>
            </p:cNvCxnSpPr>
            <p:nvPr/>
          </p:nvCxnSpPr>
          <p:spPr>
            <a:xfrm flipH="1" flipV="1">
              <a:off x="6926348" y="5029200"/>
              <a:ext cx="1051770" cy="688608"/>
            </a:xfrm>
            <a:prstGeom prst="straightConnector1">
              <a:avLst/>
            </a:prstGeom>
            <a:ln w="38100">
              <a:solidFill>
                <a:srgbClr val="0000FF"/>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6DC0F1B2-9E8A-4D63-BF9D-A38FF231AE3D}"/>
                </a:ext>
              </a:extLst>
            </p:cNvPr>
            <p:cNvCxnSpPr>
              <a:cxnSpLocks/>
            </p:cNvCxnSpPr>
            <p:nvPr/>
          </p:nvCxnSpPr>
          <p:spPr>
            <a:xfrm flipH="1" flipV="1">
              <a:off x="7510409" y="5070121"/>
              <a:ext cx="1730601" cy="730269"/>
            </a:xfrm>
            <a:prstGeom prst="straightConnector1">
              <a:avLst/>
            </a:prstGeom>
            <a:ln w="38100">
              <a:solidFill>
                <a:srgbClr val="0000FF"/>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タイトル 1">
              <a:extLst>
                <a:ext uri="{FF2B5EF4-FFF2-40B4-BE49-F238E27FC236}">
                  <a16:creationId xmlns:a16="http://schemas.microsoft.com/office/drawing/2014/main" id="{87B38D27-E340-4982-B93B-D5C5D18073CA}"/>
                </a:ext>
              </a:extLst>
            </p:cNvPr>
            <p:cNvSpPr txBox="1">
              <a:spLocks/>
            </p:cNvSpPr>
            <p:nvPr/>
          </p:nvSpPr>
          <p:spPr>
            <a:xfrm>
              <a:off x="9092367" y="4441508"/>
              <a:ext cx="2753636" cy="867930"/>
            </a:xfrm>
            <a:prstGeom prst="rect">
              <a:avLst/>
            </a:prstGeom>
            <a:solidFill>
              <a:schemeClr val="bg1">
                <a:alpha val="80000"/>
              </a:schemeClr>
            </a:solidFill>
          </p:spPr>
          <p:txBody>
            <a:bodyPr vert="horz" wrap="square" lIns="91440" tIns="45720" rIns="91440" bIns="45720" rtlCol="0" anchor="t" anchorCtr="0">
              <a:sp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2800" dirty="0">
                  <a:ln w="9525">
                    <a:noFill/>
                  </a:ln>
                  <a:solidFill>
                    <a:srgbClr val="0000FF"/>
                  </a:solidFill>
                  <a:latin typeface="HGP創英角ﾎﾟｯﾌﾟ体" panose="040B0A00000000000000" pitchFamily="50" charset="-128"/>
                  <a:ea typeface="HGP創英角ﾎﾟｯﾌﾟ体" panose="040B0A00000000000000" pitchFamily="50" charset="-128"/>
                </a:rPr>
                <a:t>そう思ったわけも</a:t>
              </a:r>
              <a:endParaRPr lang="en-US" altLang="ja-JP" sz="2800" dirty="0">
                <a:ln w="9525">
                  <a:noFill/>
                </a:ln>
                <a:solidFill>
                  <a:srgbClr val="0000FF"/>
                </a:solidFill>
                <a:latin typeface="HGP創英角ﾎﾟｯﾌﾟ体" panose="040B0A00000000000000" pitchFamily="50" charset="-128"/>
                <a:ea typeface="HGP創英角ﾎﾟｯﾌﾟ体" panose="040B0A00000000000000" pitchFamily="50" charset="-128"/>
              </a:endParaRPr>
            </a:p>
            <a:p>
              <a:pPr algn="l"/>
              <a:r>
                <a:rPr lang="ja-JP" altLang="en-US" sz="2800" dirty="0">
                  <a:ln w="9525">
                    <a:noFill/>
                  </a:ln>
                  <a:solidFill>
                    <a:srgbClr val="0000FF"/>
                  </a:solidFill>
                  <a:latin typeface="HGP創英角ﾎﾟｯﾌﾟ体" panose="040B0A00000000000000" pitchFamily="50" charset="-128"/>
                  <a:ea typeface="HGP創英角ﾎﾟｯﾌﾟ体" panose="040B0A00000000000000" pitchFamily="50" charset="-128"/>
                </a:rPr>
                <a:t>書くようにしよう</a:t>
              </a:r>
            </a:p>
          </p:txBody>
        </p:sp>
      </p:grpSp>
      <p:sp>
        <p:nvSpPr>
          <p:cNvPr id="30" name="正方形/長方形 29">
            <a:extLst>
              <a:ext uri="{FF2B5EF4-FFF2-40B4-BE49-F238E27FC236}">
                <a16:creationId xmlns:a16="http://schemas.microsoft.com/office/drawing/2014/main" id="{EC1F3403-6166-4BCF-81FE-CF79A206C8E8}"/>
              </a:ext>
            </a:extLst>
          </p:cNvPr>
          <p:cNvSpPr/>
          <p:nvPr/>
        </p:nvSpPr>
        <p:spPr>
          <a:xfrm>
            <a:off x="3611258" y="3652023"/>
            <a:ext cx="4116648" cy="523220"/>
          </a:xfrm>
          <a:prstGeom prst="rect">
            <a:avLst/>
          </a:prstGeom>
        </p:spPr>
        <p:txBody>
          <a:bodyPr wrap="square">
            <a:spAutoFit/>
          </a:bodyPr>
          <a:lstStyle/>
          <a:p>
            <a:r>
              <a:rPr lang="ja-JP" altLang="en-US" sz="2800" dirty="0">
                <a:solidFill>
                  <a:srgbClr val="0000FF"/>
                </a:solidFill>
                <a:latin typeface="HGP創英角ﾎﾟｯﾌﾟ体" panose="040B0A00000000000000" pitchFamily="50" charset="-128"/>
                <a:ea typeface="HGP創英角ﾎﾟｯﾌﾟ体" panose="040B0A00000000000000" pitchFamily="50" charset="-128"/>
              </a:rPr>
              <a:t>今日のふりかえり</a:t>
            </a:r>
            <a:endParaRPr lang="ja-JP" altLang="en-US" sz="2800" dirty="0">
              <a:solidFill>
                <a:srgbClr val="0000FF"/>
              </a:solidFill>
            </a:endParaRPr>
          </a:p>
        </p:txBody>
      </p:sp>
    </p:spTree>
    <p:extLst>
      <p:ext uri="{BB962C8B-B14F-4D97-AF65-F5344CB8AC3E}">
        <p14:creationId xmlns:p14="http://schemas.microsoft.com/office/powerpoint/2010/main" val="286491511"/>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900" decel="100000" fill="hold"/>
                                        <p:tgtEl>
                                          <p:spTgt spid="3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900" decel="100000" fill="hold"/>
                                        <p:tgtEl>
                                          <p:spTgt spid="2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4CB12BB0-0E78-4E59-825E-CDF1ED5CA119}"/>
              </a:ext>
            </a:extLst>
          </p:cNvPr>
          <p:cNvSpPr txBox="1">
            <a:spLocks/>
          </p:cNvSpPr>
          <p:nvPr/>
        </p:nvSpPr>
        <p:spPr>
          <a:xfrm>
            <a:off x="-838200" y="676962"/>
            <a:ext cx="7399970" cy="2125662"/>
          </a:xfrm>
          <a:prstGeom prst="rect">
            <a:avLst/>
          </a:prstGeom>
        </p:spPr>
        <p:txBody>
          <a:bodyPr vert="horz" lIns="91440" tIns="45720" rIns="91440" bIns="45720" rtlCol="0" anchor="t"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dirty="0">
                <a:solidFill>
                  <a:srgbClr val="0066FF"/>
                </a:solidFill>
                <a:latin typeface="HGP創英角ﾎﾟｯﾌﾟ体" panose="040B0A00000000000000" pitchFamily="50" charset="-128"/>
                <a:ea typeface="HGP創英角ﾎﾟｯﾌﾟ体" panose="040B0A00000000000000" pitchFamily="50" charset="-128"/>
              </a:rPr>
              <a:t>レッツ　トライ！</a:t>
            </a:r>
            <a:br>
              <a:rPr lang="en-US" altLang="ja-JP" dirty="0">
                <a:solidFill>
                  <a:srgbClr val="0066FF"/>
                </a:solidFill>
                <a:latin typeface="HGP創英角ﾎﾟｯﾌﾟ体" panose="040B0A00000000000000" pitchFamily="50" charset="-128"/>
                <a:ea typeface="HGP創英角ﾎﾟｯﾌﾟ体" panose="040B0A00000000000000" pitchFamily="50" charset="-128"/>
              </a:rPr>
            </a:br>
            <a:r>
              <a:rPr lang="ja-JP" altLang="en-US" dirty="0">
                <a:solidFill>
                  <a:srgbClr val="0066FF"/>
                </a:solidFill>
                <a:latin typeface="HGP創英角ﾎﾟｯﾌﾟ体" panose="040B0A00000000000000" pitchFamily="50" charset="-128"/>
                <a:ea typeface="HGP創英角ﾎﾟｯﾌﾟ体" panose="040B0A00000000000000" pitchFamily="50" charset="-128"/>
              </a:rPr>
              <a:t>プログラミング</a:t>
            </a:r>
          </a:p>
        </p:txBody>
      </p:sp>
      <p:sp>
        <p:nvSpPr>
          <p:cNvPr id="2" name="タイトル 1">
            <a:extLst>
              <a:ext uri="{FF2B5EF4-FFF2-40B4-BE49-F238E27FC236}">
                <a16:creationId xmlns:a16="http://schemas.microsoft.com/office/drawing/2014/main" id="{50D894EB-8EFC-4EF0-BF48-0632D6EB8163}"/>
              </a:ext>
            </a:extLst>
          </p:cNvPr>
          <p:cNvSpPr>
            <a:spLocks noGrp="1"/>
          </p:cNvSpPr>
          <p:nvPr>
            <p:ph type="ctrTitle"/>
          </p:nvPr>
        </p:nvSpPr>
        <p:spPr>
          <a:xfrm>
            <a:off x="0" y="-596680"/>
            <a:ext cx="7812505" cy="596680"/>
          </a:xfrm>
        </p:spPr>
        <p:txBody>
          <a:bodyPr anchor="t" anchorCtr="0">
            <a:normAutofit/>
          </a:bodyPr>
          <a:lstStyle/>
          <a:p>
            <a:pPr algn="l"/>
            <a:r>
              <a:rPr kumimoji="1" lang="ja-JP" altLang="en-US" sz="3200" dirty="0">
                <a:latin typeface="HGP創英角ﾎﾟｯﾌﾟ体" panose="040B0A00000000000000" pitchFamily="50" charset="-128"/>
                <a:ea typeface="HGP創英角ﾎﾟｯﾌﾟ体" panose="040B0A00000000000000" pitchFamily="50" charset="-128"/>
              </a:rPr>
              <a:t>おわり</a:t>
            </a:r>
          </a:p>
        </p:txBody>
      </p:sp>
      <p:sp>
        <p:nvSpPr>
          <p:cNvPr id="8" name="タイトル 1">
            <a:extLst>
              <a:ext uri="{FF2B5EF4-FFF2-40B4-BE49-F238E27FC236}">
                <a16:creationId xmlns:a16="http://schemas.microsoft.com/office/drawing/2014/main" id="{AB64619D-FFA3-4243-B827-05B695D4FED6}"/>
              </a:ext>
            </a:extLst>
          </p:cNvPr>
          <p:cNvSpPr txBox="1">
            <a:spLocks/>
          </p:cNvSpPr>
          <p:nvPr/>
        </p:nvSpPr>
        <p:spPr>
          <a:xfrm>
            <a:off x="0" y="2254"/>
            <a:ext cx="7829550" cy="573086"/>
          </a:xfrm>
          <a:prstGeom prst="rect">
            <a:avLst/>
          </a:prstGeom>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200" dirty="0">
                <a:latin typeface="HGP創英角ﾎﾟｯﾌﾟ体" panose="040B0A00000000000000" pitchFamily="50" charset="-128"/>
                <a:ea typeface="HGP創英角ﾎﾟｯﾌﾟ体" panose="040B0A00000000000000" pitchFamily="50" charset="-128"/>
              </a:rPr>
              <a:t>プログラムのヒミツを発表しよう</a:t>
            </a:r>
          </a:p>
        </p:txBody>
      </p:sp>
      <p:sp>
        <p:nvSpPr>
          <p:cNvPr id="10" name="テキスト ボックス 9">
            <a:extLst>
              <a:ext uri="{FF2B5EF4-FFF2-40B4-BE49-F238E27FC236}">
                <a16:creationId xmlns:a16="http://schemas.microsoft.com/office/drawing/2014/main" id="{EF4B314D-8D03-4582-8ABE-33315927B724}"/>
              </a:ext>
            </a:extLst>
          </p:cNvPr>
          <p:cNvSpPr txBox="1"/>
          <p:nvPr/>
        </p:nvSpPr>
        <p:spPr>
          <a:xfrm>
            <a:off x="1838325" y="2802624"/>
            <a:ext cx="7934325" cy="3857617"/>
          </a:xfrm>
          <a:prstGeom prst="rect">
            <a:avLst/>
          </a:prstGeom>
          <a:solidFill>
            <a:srgbClr val="CCFFFF"/>
          </a:solidFill>
          <a:ln w="19050">
            <a:solidFill>
              <a:schemeClr val="tx1"/>
            </a:solidFill>
          </a:ln>
        </p:spPr>
        <p:txBody>
          <a:bodyPr wrap="square" rtlCol="0">
            <a:noAutofit/>
          </a:bodyPr>
          <a:lstStyle/>
          <a:p>
            <a:r>
              <a:rPr kumimoji="1" lang="ja-JP" altLang="en-US" sz="1600" dirty="0">
                <a:latin typeface="HG丸ｺﾞｼｯｸM-PRO" panose="020F0600000000000000" pitchFamily="50" charset="-128"/>
                <a:ea typeface="HG丸ｺﾞｼｯｸM-PRO" panose="020F0600000000000000" pitchFamily="50" charset="-128"/>
              </a:rPr>
              <a:t>　　 　　　　　　ぶ  ひん　　　　　　　　　ば  </a:t>
            </a:r>
            <a:r>
              <a:rPr kumimoji="1" lang="ja-JP" altLang="en-US" sz="1600" dirty="0" err="1">
                <a:latin typeface="HG丸ｺﾞｼｯｸM-PRO" panose="020F0600000000000000" pitchFamily="50" charset="-128"/>
                <a:ea typeface="HG丸ｺﾞｼｯｸM-PRO" panose="020F0600000000000000" pitchFamily="50" charset="-128"/>
              </a:rPr>
              <a:t>しょ</a:t>
            </a:r>
            <a:endParaRPr kumimoji="1" lang="en-US" altLang="ja-JP" sz="1600" dirty="0">
              <a:latin typeface="HG丸ｺﾞｼｯｸM-PRO" panose="020F0600000000000000" pitchFamily="50" charset="-128"/>
              <a:ea typeface="HG丸ｺﾞｼｯｸM-PRO" panose="020F0600000000000000" pitchFamily="50" charset="-128"/>
            </a:endParaRPr>
          </a:p>
          <a:p>
            <a:r>
              <a:rPr kumimoji="1" lang="ja-JP" altLang="en-US" sz="3200" dirty="0">
                <a:latin typeface="HG丸ｺﾞｼｯｸM-PRO" panose="020F0600000000000000" pitchFamily="50" charset="-128"/>
                <a:ea typeface="HG丸ｺﾞｼｯｸM-PRO" panose="020F0600000000000000" pitchFamily="50" charset="-128"/>
              </a:rPr>
              <a:t>・レゴの部品は もとの場所へ</a:t>
            </a:r>
            <a:endParaRPr kumimoji="1" lang="en-US" altLang="ja-JP" sz="3200" dirty="0">
              <a:latin typeface="HG丸ｺﾞｼｯｸM-PRO" panose="020F0600000000000000" pitchFamily="50" charset="-128"/>
              <a:ea typeface="HG丸ｺﾞｼｯｸM-PRO" panose="020F0600000000000000" pitchFamily="50" charset="-128"/>
            </a:endParaRPr>
          </a:p>
          <a:p>
            <a:r>
              <a:rPr kumimoji="1" lang="ja-JP" altLang="en-US" sz="1600" dirty="0">
                <a:latin typeface="HG丸ｺﾞｼｯｸM-PRO" panose="020F0600000000000000" pitchFamily="50" charset="-128"/>
                <a:ea typeface="HG丸ｺﾞｼｯｸM-PRO" panose="020F0600000000000000" pitchFamily="50" charset="-128"/>
              </a:rPr>
              <a:t>　　　　　　　　　　　　　　　　　　でん </a:t>
            </a:r>
            <a:r>
              <a:rPr kumimoji="1" lang="ja-JP" altLang="en-US" sz="1600" dirty="0" err="1">
                <a:latin typeface="HG丸ｺﾞｼｯｸM-PRO" panose="020F0600000000000000" pitchFamily="50" charset="-128"/>
                <a:ea typeface="HG丸ｺﾞｼｯｸM-PRO" panose="020F0600000000000000" pitchFamily="50" charset="-128"/>
              </a:rPr>
              <a:t>ち</a:t>
            </a:r>
            <a:endParaRPr kumimoji="1" lang="en-US" altLang="ja-JP" sz="1600" dirty="0">
              <a:latin typeface="HG丸ｺﾞｼｯｸM-PRO" panose="020F0600000000000000" pitchFamily="50" charset="-128"/>
              <a:ea typeface="HG丸ｺﾞｼｯｸM-PRO" panose="020F0600000000000000" pitchFamily="50" charset="-128"/>
            </a:endParaRPr>
          </a:p>
          <a:p>
            <a:pPr lvl="0"/>
            <a:r>
              <a:rPr lang="ja-JP" altLang="en-US" sz="3200" dirty="0">
                <a:solidFill>
                  <a:prstClr val="black"/>
                </a:solidFill>
                <a:latin typeface="HG丸ｺﾞｼｯｸM-PRO" panose="020F0600000000000000" pitchFamily="50" charset="-128"/>
                <a:ea typeface="HG丸ｺﾞｼｯｸM-PRO" panose="020F0600000000000000" pitchFamily="50" charset="-128"/>
              </a:rPr>
              <a:t>・スパートハブから電池をぬく。</a:t>
            </a:r>
            <a:endParaRPr lang="en-US" altLang="ja-JP" sz="3200" dirty="0">
              <a:solidFill>
                <a:prstClr val="black"/>
              </a:solidFill>
              <a:latin typeface="HG丸ｺﾞｼｯｸM-PRO" panose="020F0600000000000000" pitchFamily="50" charset="-128"/>
              <a:ea typeface="HG丸ｺﾞｼｯｸM-PRO" panose="020F0600000000000000" pitchFamily="50" charset="-128"/>
            </a:endParaRPr>
          </a:p>
          <a:p>
            <a:r>
              <a:rPr kumimoji="1" lang="ja-JP" altLang="en-US" sz="1600" dirty="0">
                <a:latin typeface="HG丸ｺﾞｼｯｸM-PRO" panose="020F0600000000000000" pitchFamily="50" charset="-128"/>
                <a:ea typeface="HG丸ｺﾞｼｯｸM-PRO" panose="020F0600000000000000" pitchFamily="50" charset="-128"/>
              </a:rPr>
              <a:t>　　　　　　　　　　　　　　しゅうりょう　  ほ  </a:t>
            </a:r>
            <a:r>
              <a:rPr lang="ja-JP" altLang="en-US" sz="1600" dirty="0">
                <a:latin typeface="HG丸ｺﾞｼｯｸM-PRO" panose="020F0600000000000000" pitchFamily="50" charset="-128"/>
                <a:ea typeface="HG丸ｺﾞｼｯｸM-PRO" panose="020F0600000000000000" pitchFamily="50" charset="-128"/>
              </a:rPr>
              <a:t>かん こ　 　じゅうでん</a:t>
            </a:r>
            <a:endParaRPr kumimoji="1" lang="en-US" altLang="ja-JP" sz="1600" dirty="0">
              <a:latin typeface="HG丸ｺﾞｼｯｸM-PRO" panose="020F0600000000000000" pitchFamily="50" charset="-128"/>
              <a:ea typeface="HG丸ｺﾞｼｯｸM-PRO" panose="020F0600000000000000" pitchFamily="50" charset="-128"/>
            </a:endParaRPr>
          </a:p>
          <a:p>
            <a:r>
              <a:rPr kumimoji="1" lang="ja-JP" altLang="en-US" sz="3200" dirty="0">
                <a:latin typeface="HG丸ｺﾞｼｯｸM-PRO" panose="020F0600000000000000" pitchFamily="50" charset="-128"/>
                <a:ea typeface="HG丸ｺﾞｼｯｸM-PRO" panose="020F0600000000000000" pitchFamily="50" charset="-128"/>
              </a:rPr>
              <a:t>・タブレットは  終了→保管庫→充電</a:t>
            </a:r>
            <a:endParaRPr kumimoji="1" lang="en-US" altLang="ja-JP" sz="3200" dirty="0">
              <a:latin typeface="HG丸ｺﾞｼｯｸM-PRO" panose="020F0600000000000000" pitchFamily="50" charset="-128"/>
              <a:ea typeface="HG丸ｺﾞｼｯｸM-PRO" panose="020F0600000000000000" pitchFamily="50" charset="-128"/>
            </a:endParaRPr>
          </a:p>
          <a:p>
            <a:pPr lvl="0"/>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a:p>
            <a:pPr lvl="0"/>
            <a:r>
              <a:rPr lang="ja-JP" altLang="en-US" sz="3200" dirty="0">
                <a:solidFill>
                  <a:prstClr val="black"/>
                </a:solidFill>
                <a:latin typeface="HG丸ｺﾞｼｯｸM-PRO" panose="020F0600000000000000" pitchFamily="50" charset="-128"/>
                <a:ea typeface="HG丸ｺﾞｼｯｸM-PRO" panose="020F0600000000000000" pitchFamily="50" charset="-128"/>
              </a:rPr>
              <a:t>・ロボットは、戸</a:t>
            </a:r>
            <a:r>
              <a:rPr lang="ja-JP" altLang="en-US" sz="3200" dirty="0" err="1">
                <a:solidFill>
                  <a:prstClr val="black"/>
                </a:solidFill>
                <a:latin typeface="HG丸ｺﾞｼｯｸM-PRO" panose="020F0600000000000000" pitchFamily="50" charset="-128"/>
                <a:ea typeface="HG丸ｺﾞｼｯｸM-PRO" panose="020F0600000000000000" pitchFamily="50" charset="-128"/>
              </a:rPr>
              <a:t>だなへ</a:t>
            </a:r>
            <a:endParaRPr lang="en-US" altLang="ja-JP"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　</a:t>
            </a:r>
            <a:r>
              <a:rPr lang="ja-JP" altLang="en-US" sz="1600" dirty="0">
                <a:solidFill>
                  <a:srgbClr val="0000FF"/>
                </a:solidFill>
                <a:latin typeface="HG丸ｺﾞｼｯｸM-PRO" panose="020F0600000000000000" pitchFamily="50" charset="-128"/>
                <a:ea typeface="HG丸ｺﾞｼｯｸM-PRO" panose="020F0600000000000000" pitchFamily="50" charset="-128"/>
              </a:rPr>
              <a:t>　　　　　　　　　　　かくにん　　　　　　　　　　　　　　　　ほうこく</a:t>
            </a:r>
            <a:endParaRPr lang="en-US" altLang="ja-JP" sz="1600" dirty="0">
              <a:solidFill>
                <a:srgbClr val="0000FF"/>
              </a:solidFill>
              <a:latin typeface="HG丸ｺﾞｼｯｸM-PRO" panose="020F0600000000000000" pitchFamily="50" charset="-128"/>
              <a:ea typeface="HG丸ｺﾞｼｯｸM-PRO" panose="020F0600000000000000" pitchFamily="50" charset="-128"/>
            </a:endParaRPr>
          </a:p>
          <a:p>
            <a:pPr lvl="0"/>
            <a:r>
              <a:rPr lang="ja-JP" altLang="en-US" sz="3200" dirty="0">
                <a:solidFill>
                  <a:srgbClr val="0000FF"/>
                </a:solidFill>
                <a:latin typeface="HG丸ｺﾞｼｯｸM-PRO" panose="020F0600000000000000" pitchFamily="50" charset="-128"/>
                <a:ea typeface="HG丸ｺﾞｼｯｸM-PRO" panose="020F0600000000000000" pitchFamily="50" charset="-128"/>
              </a:rPr>
              <a:t>・グループで確認してから、先生に報告</a:t>
            </a:r>
            <a:endParaRPr lang="en-US" altLang="ja-JP" sz="1600" dirty="0">
              <a:solidFill>
                <a:srgbClr val="0000FF"/>
              </a:solidFill>
              <a:latin typeface="HG丸ｺﾞｼｯｸM-PRO" panose="020F0600000000000000" pitchFamily="50" charset="-128"/>
              <a:ea typeface="HG丸ｺﾞｼｯｸM-PRO" panose="020F0600000000000000" pitchFamily="50" charset="-128"/>
            </a:endParaRPr>
          </a:p>
        </p:txBody>
      </p:sp>
      <p:pic>
        <p:nvPicPr>
          <p:cNvPr id="5" name="図 4" descr="おもちゃ, レゴ, ケーキ, 室内 が含まれている画像&#10;&#10;自動的に生成された説明">
            <a:extLst>
              <a:ext uri="{FF2B5EF4-FFF2-40B4-BE49-F238E27FC236}">
                <a16:creationId xmlns:a16="http://schemas.microsoft.com/office/drawing/2014/main" id="{4181DF26-5120-4602-812C-2D0309BCA62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2192000" y="761588"/>
            <a:ext cx="2634894" cy="1956409"/>
          </a:xfrm>
          <a:prstGeom prst="rect">
            <a:avLst/>
          </a:prstGeom>
        </p:spPr>
      </p:pic>
      <p:sp>
        <p:nvSpPr>
          <p:cNvPr id="11" name="吹き出し: 円形 10">
            <a:extLst>
              <a:ext uri="{FF2B5EF4-FFF2-40B4-BE49-F238E27FC236}">
                <a16:creationId xmlns:a16="http://schemas.microsoft.com/office/drawing/2014/main" id="{2569C592-CDC3-432F-ABC1-921A78656F72}"/>
              </a:ext>
            </a:extLst>
          </p:cNvPr>
          <p:cNvSpPr/>
          <p:nvPr/>
        </p:nvSpPr>
        <p:spPr>
          <a:xfrm>
            <a:off x="8394700" y="1551674"/>
            <a:ext cx="3667125" cy="2501900"/>
          </a:xfrm>
          <a:prstGeom prst="wedgeEllipseCallout">
            <a:avLst>
              <a:gd name="adj1" fmla="val -59870"/>
              <a:gd name="adj2" fmla="val -3699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latin typeface="HGP創英角ﾎﾟｯﾌﾟ体" panose="040B0A00000000000000" pitchFamily="50" charset="-128"/>
                <a:ea typeface="HGP創英角ﾎﾟｯﾌﾟ体" panose="040B0A00000000000000" pitchFamily="50" charset="-128"/>
              </a:rPr>
              <a:t>4</a:t>
            </a:r>
            <a:r>
              <a:rPr kumimoji="1" lang="ja-JP" altLang="en-US" sz="2800" dirty="0">
                <a:latin typeface="HGP創英角ﾎﾟｯﾌﾟ体" panose="040B0A00000000000000" pitchFamily="50" charset="-128"/>
                <a:ea typeface="HGP創英角ﾎﾟｯﾌﾟ体" panose="040B0A00000000000000" pitchFamily="50" charset="-128"/>
              </a:rPr>
              <a:t>年生に</a:t>
            </a:r>
            <a:endParaRPr kumimoji="1" lang="en-US" altLang="ja-JP" sz="2800" dirty="0">
              <a:latin typeface="HGP創英角ﾎﾟｯﾌﾟ体" panose="040B0A00000000000000" pitchFamily="50" charset="-128"/>
              <a:ea typeface="HGP創英角ﾎﾟｯﾌﾟ体" panose="040B0A00000000000000" pitchFamily="50" charset="-128"/>
            </a:endParaRPr>
          </a:p>
          <a:p>
            <a:pPr algn="ctr"/>
            <a:r>
              <a:rPr kumimoji="1" lang="ja-JP" altLang="en-US" sz="2800" dirty="0">
                <a:latin typeface="HGP創英角ﾎﾟｯﾌﾟ体" panose="040B0A00000000000000" pitchFamily="50" charset="-128"/>
                <a:ea typeface="HGP創英角ﾎﾟｯﾌﾟ体" panose="040B0A00000000000000" pitchFamily="50" charset="-128"/>
              </a:rPr>
              <a:t>なったら、</a:t>
            </a:r>
            <a:endParaRPr kumimoji="1" lang="en-US" altLang="ja-JP" sz="2800" dirty="0">
              <a:latin typeface="HGP創英角ﾎﾟｯﾌﾟ体" panose="040B0A00000000000000" pitchFamily="50" charset="-128"/>
              <a:ea typeface="HGP創英角ﾎﾟｯﾌﾟ体" panose="040B0A00000000000000" pitchFamily="50" charset="-128"/>
            </a:endParaRPr>
          </a:p>
          <a:p>
            <a:pPr algn="ctr"/>
            <a:r>
              <a:rPr kumimoji="1" lang="ja-JP" altLang="en-US" sz="2800" dirty="0">
                <a:latin typeface="HGP創英角ﾎﾟｯﾌﾟ体" panose="040B0A00000000000000" pitchFamily="50" charset="-128"/>
                <a:ea typeface="HGP創英角ﾎﾟｯﾌﾟ体" panose="040B0A00000000000000" pitchFamily="50" charset="-128"/>
              </a:rPr>
              <a:t>また会おうね！</a:t>
            </a:r>
          </a:p>
        </p:txBody>
      </p:sp>
    </p:spTree>
    <p:extLst>
      <p:ext uri="{BB962C8B-B14F-4D97-AF65-F5344CB8AC3E}">
        <p14:creationId xmlns:p14="http://schemas.microsoft.com/office/powerpoint/2010/main" val="1408083038"/>
      </p:ext>
    </p:extLst>
  </p:cSld>
  <p:clrMapOvr>
    <a:masterClrMapping/>
  </p:clrMapOvr>
  <mc:AlternateContent xmlns:mc="http://schemas.openxmlformats.org/markup-compatibility/2006" xmlns:p14="http://schemas.microsoft.com/office/powerpoint/2010/main">
    <mc:Choice Requires="p14">
      <p:transition spd="med" p14:dur="700" advClick="0">
        <p:fade/>
        <p:sndAc>
          <p:stSnd>
            <p:snd r:embed="rId3" name="click.wav"/>
          </p:stSnd>
        </p:sndAc>
      </p:transition>
    </mc:Choice>
    <mc:Fallback xmlns="">
      <p:transition spd="med" advClick="0">
        <p:fade/>
        <p:sndAc>
          <p:stSnd>
            <p:snd r:embed="rId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10" repeatCount="indefinite" fill="hold" grpId="0" nodeType="withEffect">
                                  <p:stCondLst>
                                    <p:cond delay="0"/>
                                  </p:stCondLst>
                                  <p:endCondLst>
                                    <p:cond evt="onNext" delay="0">
                                      <p:tgtEl>
                                        <p:sldTgt/>
                                      </p:tgtEl>
                                    </p:cond>
                                  </p:endCondLst>
                                  <p:childTnLst>
                                    <p:animClr clrSpc="hsl" dir="ccw">
                                      <p:cBhvr override="childStyle">
                                        <p:cTn id="6" dur="3000" fill="hold"/>
                                        <p:tgtEl>
                                          <p:spTgt spid="7"/>
                                        </p:tgtEl>
                                        <p:attrNameLst>
                                          <p:attrName>style.color</p:attrName>
                                        </p:attrNameLst>
                                      </p:cBhvr>
                                      <p:to>
                                        <a:schemeClr val="accent2"/>
                                      </p:to>
                                    </p:animClr>
                                  </p:childTnLst>
                                </p:cTn>
                              </p:par>
                              <p:par>
                                <p:cTn id="7" presetID="42" presetClass="entr" presetSubtype="0" fill="hold" grpId="0" nodeType="withEffect">
                                  <p:stCondLst>
                                    <p:cond delay="0"/>
                                  </p:stCondLst>
                                  <p:childTnLst>
                                    <p:set>
                                      <p:cBhvr>
                                        <p:cTn id="8" dur="1" fill="hold">
                                          <p:stCondLst>
                                            <p:cond delay="0"/>
                                          </p:stCondLst>
                                        </p:cTn>
                                        <p:tgtEl>
                                          <p:spTgt spid="10">
                                            <p:bg/>
                                          </p:spTgt>
                                        </p:tgtEl>
                                        <p:attrNameLst>
                                          <p:attrName>style.visibility</p:attrName>
                                        </p:attrNameLst>
                                      </p:cBhvr>
                                      <p:to>
                                        <p:strVal val="visible"/>
                                      </p:to>
                                    </p:set>
                                    <p:animEffect transition="in" filter="fade">
                                      <p:cBhvr>
                                        <p:cTn id="9" dur="1000"/>
                                        <p:tgtEl>
                                          <p:spTgt spid="10">
                                            <p:bg/>
                                          </p:spTgt>
                                        </p:tgtEl>
                                      </p:cBhvr>
                                    </p:animEffect>
                                    <p:anim calcmode="lin" valueType="num">
                                      <p:cBhvr>
                                        <p:cTn id="10" dur="1000" fill="hold"/>
                                        <p:tgtEl>
                                          <p:spTgt spid="10">
                                            <p:bg/>
                                          </p:spTgt>
                                        </p:tgtEl>
                                        <p:attrNameLst>
                                          <p:attrName>ppt_x</p:attrName>
                                        </p:attrNameLst>
                                      </p:cBhvr>
                                      <p:tavLst>
                                        <p:tav tm="0">
                                          <p:val>
                                            <p:strVal val="#ppt_x"/>
                                          </p:val>
                                        </p:tav>
                                        <p:tav tm="100000">
                                          <p:val>
                                            <p:strVal val="#ppt_x"/>
                                          </p:val>
                                        </p:tav>
                                      </p:tavLst>
                                    </p:anim>
                                    <p:anim calcmode="lin" valueType="num">
                                      <p:cBhvr>
                                        <p:cTn id="11" dur="1000" fill="hold"/>
                                        <p:tgtEl>
                                          <p:spTgt spid="10">
                                            <p:bg/>
                                          </p:spTgt>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1000"/>
                                        <p:tgtEl>
                                          <p:spTgt spid="10">
                                            <p:txEl>
                                              <p:pRg st="0" end="0"/>
                                            </p:txEl>
                                          </p:spTgt>
                                        </p:tgtEl>
                                      </p:cBhvr>
                                    </p:animEffect>
                                    <p:anim calcmode="lin" valueType="num">
                                      <p:cBhvr>
                                        <p:cTn id="1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fade">
                                      <p:cBhvr>
                                        <p:cTn id="19" dur="1000"/>
                                        <p:tgtEl>
                                          <p:spTgt spid="10">
                                            <p:txEl>
                                              <p:pRg st="1" end="1"/>
                                            </p:txEl>
                                          </p:spTgt>
                                        </p:tgtEl>
                                      </p:cBhvr>
                                    </p:animEffect>
                                    <p:anim calcmode="lin" valueType="num">
                                      <p:cBhvr>
                                        <p:cTn id="20"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0">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fade">
                                      <p:cBhvr>
                                        <p:cTn id="24" dur="1000"/>
                                        <p:tgtEl>
                                          <p:spTgt spid="10">
                                            <p:txEl>
                                              <p:pRg st="2" end="2"/>
                                            </p:txEl>
                                          </p:spTgt>
                                        </p:tgtEl>
                                      </p:cBhvr>
                                    </p:animEffect>
                                    <p:anim calcmode="lin" valueType="num">
                                      <p:cBhvr>
                                        <p:cTn id="25"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10">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xEl>
                                              <p:pRg st="3" end="3"/>
                                            </p:txEl>
                                          </p:spTgt>
                                        </p:tgtEl>
                                        <p:attrNameLst>
                                          <p:attrName>style.visibility</p:attrName>
                                        </p:attrNameLst>
                                      </p:cBhvr>
                                      <p:to>
                                        <p:strVal val="visible"/>
                                      </p:to>
                                    </p:set>
                                    <p:animEffect transition="in" filter="fade">
                                      <p:cBhvr>
                                        <p:cTn id="29" dur="1000"/>
                                        <p:tgtEl>
                                          <p:spTgt spid="10">
                                            <p:txEl>
                                              <p:pRg st="3" end="3"/>
                                            </p:txEl>
                                          </p:spTgt>
                                        </p:tgtEl>
                                      </p:cBhvr>
                                    </p:animEffect>
                                    <p:anim calcmode="lin" valueType="num">
                                      <p:cBhvr>
                                        <p:cTn id="30"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10">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xEl>
                                              <p:pRg st="4" end="4"/>
                                            </p:txEl>
                                          </p:spTgt>
                                        </p:tgtEl>
                                        <p:attrNameLst>
                                          <p:attrName>style.visibility</p:attrName>
                                        </p:attrNameLst>
                                      </p:cBhvr>
                                      <p:to>
                                        <p:strVal val="visible"/>
                                      </p:to>
                                    </p:set>
                                    <p:animEffect transition="in" filter="fade">
                                      <p:cBhvr>
                                        <p:cTn id="34" dur="1000"/>
                                        <p:tgtEl>
                                          <p:spTgt spid="10">
                                            <p:txEl>
                                              <p:pRg st="4" end="4"/>
                                            </p:txEl>
                                          </p:spTgt>
                                        </p:tgtEl>
                                      </p:cBhvr>
                                    </p:animEffect>
                                    <p:anim calcmode="lin" valueType="num">
                                      <p:cBhvr>
                                        <p:cTn id="35"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10">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xEl>
                                              <p:pRg st="5" end="5"/>
                                            </p:txEl>
                                          </p:spTgt>
                                        </p:tgtEl>
                                        <p:attrNameLst>
                                          <p:attrName>style.visibility</p:attrName>
                                        </p:attrNameLst>
                                      </p:cBhvr>
                                      <p:to>
                                        <p:strVal val="visible"/>
                                      </p:to>
                                    </p:set>
                                    <p:animEffect transition="in" filter="fade">
                                      <p:cBhvr>
                                        <p:cTn id="39" dur="1000"/>
                                        <p:tgtEl>
                                          <p:spTgt spid="10">
                                            <p:txEl>
                                              <p:pRg st="5" end="5"/>
                                            </p:txEl>
                                          </p:spTgt>
                                        </p:tgtEl>
                                      </p:cBhvr>
                                    </p:animEffect>
                                    <p:anim calcmode="lin" valueType="num">
                                      <p:cBhvr>
                                        <p:cTn id="40" dur="1000" fill="hold"/>
                                        <p:tgtEl>
                                          <p:spTgt spid="10">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10">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
                                            <p:txEl>
                                              <p:pRg st="7" end="7"/>
                                            </p:txEl>
                                          </p:spTgt>
                                        </p:tgtEl>
                                        <p:attrNameLst>
                                          <p:attrName>style.visibility</p:attrName>
                                        </p:attrNameLst>
                                      </p:cBhvr>
                                      <p:to>
                                        <p:strVal val="visible"/>
                                      </p:to>
                                    </p:set>
                                    <p:animEffect transition="in" filter="fade">
                                      <p:cBhvr>
                                        <p:cTn id="44" dur="1000"/>
                                        <p:tgtEl>
                                          <p:spTgt spid="10">
                                            <p:txEl>
                                              <p:pRg st="7" end="7"/>
                                            </p:txEl>
                                          </p:spTgt>
                                        </p:tgtEl>
                                      </p:cBhvr>
                                    </p:animEffect>
                                    <p:anim calcmode="lin" valueType="num">
                                      <p:cBhvr>
                                        <p:cTn id="45" dur="1000" fill="hold"/>
                                        <p:tgtEl>
                                          <p:spTgt spid="10">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10">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0">
                                            <p:txEl>
                                              <p:pRg st="8" end="8"/>
                                            </p:txEl>
                                          </p:spTgt>
                                        </p:tgtEl>
                                        <p:attrNameLst>
                                          <p:attrName>style.visibility</p:attrName>
                                        </p:attrNameLst>
                                      </p:cBhvr>
                                      <p:to>
                                        <p:strVal val="visible"/>
                                      </p:to>
                                    </p:set>
                                    <p:animEffect transition="in" filter="fade">
                                      <p:cBhvr>
                                        <p:cTn id="49" dur="1000"/>
                                        <p:tgtEl>
                                          <p:spTgt spid="10">
                                            <p:txEl>
                                              <p:pRg st="8" end="8"/>
                                            </p:txEl>
                                          </p:spTgt>
                                        </p:tgtEl>
                                      </p:cBhvr>
                                    </p:animEffect>
                                    <p:anim calcmode="lin" valueType="num">
                                      <p:cBhvr>
                                        <p:cTn id="50" dur="1000" fill="hold"/>
                                        <p:tgtEl>
                                          <p:spTgt spid="10">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10">
                                            <p:txEl>
                                              <p:pRg st="8" end="8"/>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
                                            <p:txEl>
                                              <p:pRg st="9" end="9"/>
                                            </p:txEl>
                                          </p:spTgt>
                                        </p:tgtEl>
                                        <p:attrNameLst>
                                          <p:attrName>style.visibility</p:attrName>
                                        </p:attrNameLst>
                                      </p:cBhvr>
                                      <p:to>
                                        <p:strVal val="visible"/>
                                      </p:to>
                                    </p:set>
                                    <p:animEffect transition="in" filter="fade">
                                      <p:cBhvr>
                                        <p:cTn id="54" dur="1000"/>
                                        <p:tgtEl>
                                          <p:spTgt spid="10">
                                            <p:txEl>
                                              <p:pRg st="9" end="9"/>
                                            </p:txEl>
                                          </p:spTgt>
                                        </p:tgtEl>
                                      </p:cBhvr>
                                    </p:animEffect>
                                    <p:anim calcmode="lin" valueType="num">
                                      <p:cBhvr>
                                        <p:cTn id="55" dur="1000" fill="hold"/>
                                        <p:tgtEl>
                                          <p:spTgt spid="10">
                                            <p:txEl>
                                              <p:pRg st="9" end="9"/>
                                            </p:txEl>
                                          </p:spTgt>
                                        </p:tgtEl>
                                        <p:attrNameLst>
                                          <p:attrName>ppt_x</p:attrName>
                                        </p:attrNameLst>
                                      </p:cBhvr>
                                      <p:tavLst>
                                        <p:tav tm="0">
                                          <p:val>
                                            <p:strVal val="#ppt_x"/>
                                          </p:val>
                                        </p:tav>
                                        <p:tav tm="100000">
                                          <p:val>
                                            <p:strVal val="#ppt_x"/>
                                          </p:val>
                                        </p:tav>
                                      </p:tavLst>
                                    </p:anim>
                                    <p:anim calcmode="lin" valueType="num">
                                      <p:cBhvr>
                                        <p:cTn id="56" dur="1000" fill="hold"/>
                                        <p:tgtEl>
                                          <p:spTgt spid="10">
                                            <p:txEl>
                                              <p:pRg st="9" end="9"/>
                                            </p:txEl>
                                          </p:spTgt>
                                        </p:tgtEl>
                                        <p:attrNameLst>
                                          <p:attrName>ppt_y</p:attrName>
                                        </p:attrNameLst>
                                      </p:cBhvr>
                                      <p:tavLst>
                                        <p:tav tm="0">
                                          <p:val>
                                            <p:strVal val="#ppt_y+.1"/>
                                          </p:val>
                                        </p:tav>
                                        <p:tav tm="100000">
                                          <p:val>
                                            <p:strVal val="#ppt_y"/>
                                          </p:val>
                                        </p:tav>
                                      </p:tavLst>
                                    </p:anim>
                                  </p:childTnLst>
                                </p:cTn>
                              </p:par>
                              <p:par>
                                <p:cTn id="57" presetID="42" presetClass="path" presetSubtype="0" accel="50000" decel="50000" fill="hold" nodeType="withEffect">
                                  <p:stCondLst>
                                    <p:cond delay="0"/>
                                  </p:stCondLst>
                                  <p:childTnLst>
                                    <p:animMotion origin="layout" path="M -2.91667E-6 -3.7037E-6 L -0.53515 -0.02754 " pathEditMode="relative" rAng="0" ptsTypes="AA">
                                      <p:cBhvr>
                                        <p:cTn id="58" dur="2000" fill="hold"/>
                                        <p:tgtEl>
                                          <p:spTgt spid="5"/>
                                        </p:tgtEl>
                                        <p:attrNameLst>
                                          <p:attrName>ppt_x</p:attrName>
                                          <p:attrName>ppt_y</p:attrName>
                                        </p:attrNameLst>
                                      </p:cBhvr>
                                      <p:rCtr x="-26758" y="-1389"/>
                                    </p:animMotion>
                                  </p:childTnLst>
                                </p:cTn>
                              </p:par>
                            </p:childTnLst>
                          </p:cTn>
                        </p:par>
                        <p:par>
                          <p:cTn id="59" fill="hold">
                            <p:stCondLst>
                              <p:cond delay="3000"/>
                            </p:stCondLst>
                            <p:childTnLst>
                              <p:par>
                                <p:cTn id="60" presetID="32" presetClass="emph" presetSubtype="0" repeatCount="indefinite" fill="hold" nodeType="afterEffect">
                                  <p:stCondLst>
                                    <p:cond delay="0"/>
                                  </p:stCondLst>
                                  <p:endCondLst>
                                    <p:cond evt="onNext" delay="0">
                                      <p:tgtEl>
                                        <p:sldTgt/>
                                      </p:tgtEl>
                                    </p:cond>
                                  </p:endCondLst>
                                  <p:childTnLst>
                                    <p:animRot by="120000">
                                      <p:cBhvr>
                                        <p:cTn id="61" dur="50" fill="hold">
                                          <p:stCondLst>
                                            <p:cond delay="0"/>
                                          </p:stCondLst>
                                        </p:cTn>
                                        <p:tgtEl>
                                          <p:spTgt spid="5"/>
                                        </p:tgtEl>
                                        <p:attrNameLst>
                                          <p:attrName>r</p:attrName>
                                        </p:attrNameLst>
                                      </p:cBhvr>
                                    </p:animRot>
                                    <p:animRot by="-240000">
                                      <p:cBhvr>
                                        <p:cTn id="62" dur="100" fill="hold">
                                          <p:stCondLst>
                                            <p:cond delay="100"/>
                                          </p:stCondLst>
                                        </p:cTn>
                                        <p:tgtEl>
                                          <p:spTgt spid="5"/>
                                        </p:tgtEl>
                                        <p:attrNameLst>
                                          <p:attrName>r</p:attrName>
                                        </p:attrNameLst>
                                      </p:cBhvr>
                                    </p:animRot>
                                    <p:animRot by="240000">
                                      <p:cBhvr>
                                        <p:cTn id="63" dur="100" fill="hold">
                                          <p:stCondLst>
                                            <p:cond delay="200"/>
                                          </p:stCondLst>
                                        </p:cTn>
                                        <p:tgtEl>
                                          <p:spTgt spid="5"/>
                                        </p:tgtEl>
                                        <p:attrNameLst>
                                          <p:attrName>r</p:attrName>
                                        </p:attrNameLst>
                                      </p:cBhvr>
                                    </p:animRot>
                                    <p:animRot by="-240000">
                                      <p:cBhvr>
                                        <p:cTn id="64" dur="100" fill="hold">
                                          <p:stCondLst>
                                            <p:cond delay="300"/>
                                          </p:stCondLst>
                                        </p:cTn>
                                        <p:tgtEl>
                                          <p:spTgt spid="5"/>
                                        </p:tgtEl>
                                        <p:attrNameLst>
                                          <p:attrName>r</p:attrName>
                                        </p:attrNameLst>
                                      </p:cBhvr>
                                    </p:animRot>
                                    <p:animRot by="120000">
                                      <p:cBhvr>
                                        <p:cTn id="65" dur="100" fill="hold">
                                          <p:stCondLst>
                                            <p:cond delay="400"/>
                                          </p:stCondLst>
                                        </p:cTn>
                                        <p:tgtEl>
                                          <p:spTgt spid="5"/>
                                        </p:tgtEl>
                                        <p:attrNameLst>
                                          <p:attrName>r</p:attrName>
                                        </p:attrNameLst>
                                      </p:cBhvr>
                                    </p:animRo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childTnLst>
                          </p:cTn>
                        </p:par>
                        <p:par>
                          <p:cTn id="70" fill="hold">
                            <p:stCondLst>
                              <p:cond delay="4000"/>
                            </p:stCondLst>
                            <p:childTnLst>
                              <p:par>
                                <p:cTn id="71" presetID="8" presetClass="emph" presetSubtype="0" repeatCount="indefinite" fill="hold" nodeType="afterEffect">
                                  <p:stCondLst>
                                    <p:cond delay="0"/>
                                  </p:stCondLst>
                                  <p:endCondLst>
                                    <p:cond evt="onNext" delay="0">
                                      <p:tgtEl>
                                        <p:sldTgt/>
                                      </p:tgtEl>
                                    </p:cond>
                                  </p:endCondLst>
                                  <p:iterate type="lt">
                                    <p:tmPct val="10000"/>
                                  </p:iterate>
                                  <p:childTnLst>
                                    <p:animRot by="21600000">
                                      <p:cBhvr>
                                        <p:cTn id="72" dur="1000" fill="hold"/>
                                        <p:tgtEl>
                                          <p:spTgt spid="10">
                                            <p:txEl>
                                              <p:pRg st="9" end="9"/>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allAtOnce"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7" name="タイトル 1">
            <a:extLst>
              <a:ext uri="{FF2B5EF4-FFF2-40B4-BE49-F238E27FC236}">
                <a16:creationId xmlns:a16="http://schemas.microsoft.com/office/drawing/2014/main" id="{3239C7F0-9CAA-488B-BA3A-D621D2B37B69}"/>
              </a:ext>
            </a:extLst>
          </p:cNvPr>
          <p:cNvSpPr txBox="1">
            <a:spLocks/>
          </p:cNvSpPr>
          <p:nvPr/>
        </p:nvSpPr>
        <p:spPr>
          <a:xfrm>
            <a:off x="0" y="2253"/>
            <a:ext cx="12192000" cy="576000"/>
          </a:xfrm>
          <a:prstGeom prst="rect">
            <a:avLst/>
          </a:prstGeom>
          <a:solidFill>
            <a:srgbClr val="000099"/>
          </a:solidFill>
        </p:spPr>
        <p:txBody>
          <a:bodyPr vert="horz" lIns="91440" tIns="45720" rIns="91440" bIns="45720" rtlCol="0" anchor="ctr" anchorCtr="0">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3200" dirty="0">
                <a:solidFill>
                  <a:srgbClr val="FFFF00"/>
                </a:solidFill>
                <a:latin typeface="HGP創英角ﾎﾟｯﾌﾟ体" panose="040B0A00000000000000" pitchFamily="50" charset="-128"/>
                <a:ea typeface="HGP創英角ﾎﾟｯﾌﾟ体" panose="040B0A00000000000000" pitchFamily="50" charset="-128"/>
              </a:rPr>
              <a:t>1. </a:t>
            </a:r>
            <a:r>
              <a:rPr lang="ja-JP" altLang="en-US" sz="3200" dirty="0">
                <a:solidFill>
                  <a:srgbClr val="FFFF00"/>
                </a:solidFill>
                <a:latin typeface="HGP創英角ﾎﾟｯﾌﾟ体" panose="040B0A00000000000000" pitchFamily="50" charset="-128"/>
                <a:ea typeface="HGP創英角ﾎﾟｯﾌﾟ体" panose="040B0A00000000000000" pitchFamily="50" charset="-128"/>
              </a:rPr>
              <a:t>引く力</a:t>
            </a:r>
          </a:p>
        </p:txBody>
      </p:sp>
      <p:sp>
        <p:nvSpPr>
          <p:cNvPr id="13" name="タイトル 1">
            <a:extLst>
              <a:ext uri="{FF2B5EF4-FFF2-40B4-BE49-F238E27FC236}">
                <a16:creationId xmlns:a16="http://schemas.microsoft.com/office/drawing/2014/main" id="{E7BA904D-3840-449F-9369-5C9807344A4C}"/>
              </a:ext>
            </a:extLst>
          </p:cNvPr>
          <p:cNvSpPr>
            <a:spLocks noGrp="1"/>
          </p:cNvSpPr>
          <p:nvPr>
            <p:ph type="ctrTitle"/>
          </p:nvPr>
        </p:nvSpPr>
        <p:spPr>
          <a:xfrm>
            <a:off x="0" y="-576616"/>
            <a:ext cx="7829550" cy="573086"/>
          </a:xfrm>
        </p:spPr>
        <p:txBody>
          <a:bodyPr anchor="ctr" anchorCtr="0">
            <a:normAutofit/>
          </a:bodyPr>
          <a:lstStyle/>
          <a:p>
            <a:pPr algn="l"/>
            <a:r>
              <a:rPr lang="ja-JP" altLang="en-US" sz="3200" dirty="0">
                <a:latin typeface="HGP創英角ﾎﾟｯﾌﾟ体" panose="040B0A00000000000000" pitchFamily="50" charset="-128"/>
                <a:ea typeface="HGP創英角ﾎﾟｯﾌﾟ体" panose="040B0A00000000000000" pitchFamily="50" charset="-128"/>
              </a:rPr>
              <a:t>基礎プロジェクト「</a:t>
            </a:r>
            <a:r>
              <a:rPr lang="en-US" altLang="ja-JP" sz="3200" dirty="0">
                <a:latin typeface="HGP創英角ﾎﾟｯﾌﾟ体" panose="040B0A00000000000000" pitchFamily="50" charset="-128"/>
                <a:ea typeface="HGP創英角ﾎﾟｯﾌﾟ体" panose="040B0A00000000000000" pitchFamily="50" charset="-128"/>
              </a:rPr>
              <a:t>1. </a:t>
            </a:r>
            <a:r>
              <a:rPr lang="ja-JP" altLang="en-US" sz="3200" dirty="0">
                <a:latin typeface="HGP創英角ﾎﾟｯﾌﾟ体" panose="040B0A00000000000000" pitchFamily="50" charset="-128"/>
                <a:ea typeface="HGP創英角ﾎﾟｯﾌﾟ体" panose="040B0A00000000000000" pitchFamily="50" charset="-128"/>
              </a:rPr>
              <a:t>引く力」</a:t>
            </a:r>
            <a:endParaRPr kumimoji="1" lang="ja-JP" altLang="en-US" sz="3200" dirty="0">
              <a:latin typeface="HGP創英角ﾎﾟｯﾌﾟ体" panose="040B0A00000000000000" pitchFamily="50" charset="-128"/>
              <a:ea typeface="HGP創英角ﾎﾟｯﾌﾟ体" panose="040B0A00000000000000" pitchFamily="50" charset="-128"/>
            </a:endParaRPr>
          </a:p>
        </p:txBody>
      </p:sp>
      <p:sp>
        <p:nvSpPr>
          <p:cNvPr id="14" name="タイトル 1">
            <a:extLst>
              <a:ext uri="{FF2B5EF4-FFF2-40B4-BE49-F238E27FC236}">
                <a16:creationId xmlns:a16="http://schemas.microsoft.com/office/drawing/2014/main" id="{10F6BD6E-EBF4-4AA7-82D7-CA36F522803C}"/>
              </a:ext>
            </a:extLst>
          </p:cNvPr>
          <p:cNvSpPr txBox="1">
            <a:spLocks/>
          </p:cNvSpPr>
          <p:nvPr/>
        </p:nvSpPr>
        <p:spPr>
          <a:xfrm>
            <a:off x="226478" y="703940"/>
            <a:ext cx="7001637" cy="573087"/>
          </a:xfrm>
          <a:prstGeom prst="rect">
            <a:avLst/>
          </a:prstGeom>
        </p:spPr>
        <p:txBody>
          <a:bodyPr vert="horz" lIns="91440" tIns="45720" rIns="91440" bIns="45720" rtlCol="0" anchor="t" anchorCtr="0">
            <a:normAutofit lnSpcReduction="100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ja-JP" altLang="en-US" sz="3600" dirty="0">
                <a:solidFill>
                  <a:srgbClr val="0066FF"/>
                </a:solidFill>
                <a:latin typeface="HGP創英角ﾎﾟｯﾌﾟ体" panose="040B0A00000000000000" pitchFamily="50" charset="-128"/>
                <a:ea typeface="HGP創英角ﾎﾟｯﾌﾟ体" panose="040B0A00000000000000" pitchFamily="50" charset="-128"/>
              </a:rPr>
              <a:t>プル・ロボット　</a:t>
            </a:r>
          </a:p>
        </p:txBody>
      </p:sp>
      <p:pic>
        <p:nvPicPr>
          <p:cNvPr id="18" name="図 17">
            <a:extLst>
              <a:ext uri="{FF2B5EF4-FFF2-40B4-BE49-F238E27FC236}">
                <a16:creationId xmlns:a16="http://schemas.microsoft.com/office/drawing/2014/main" id="{5456437E-5CF6-45E7-810C-6BDD25E31CA4}"/>
              </a:ext>
            </a:extLst>
          </p:cNvPr>
          <p:cNvPicPr/>
          <p:nvPr/>
        </p:nvPicPr>
        <p:blipFill>
          <a:blip r:embed="rId4">
            <a:extLst>
              <a:ext uri="{28A0092B-C50C-407E-A947-70E740481C1C}">
                <a14:useLocalDpi xmlns:a14="http://schemas.microsoft.com/office/drawing/2010/main" val="0"/>
              </a:ext>
            </a:extLst>
          </a:blip>
          <a:stretch>
            <a:fillRect/>
          </a:stretch>
        </p:blipFill>
        <p:spPr>
          <a:xfrm>
            <a:off x="1933015" y="1437246"/>
            <a:ext cx="8325971" cy="1795723"/>
          </a:xfrm>
          <a:prstGeom prst="rect">
            <a:avLst/>
          </a:prstGeom>
        </p:spPr>
      </p:pic>
      <p:pic>
        <p:nvPicPr>
          <p:cNvPr id="3" name="図 2">
            <a:extLst>
              <a:ext uri="{FF2B5EF4-FFF2-40B4-BE49-F238E27FC236}">
                <a16:creationId xmlns:a16="http://schemas.microsoft.com/office/drawing/2014/main" id="{52E34ADD-6F83-496F-A791-65B280CAE0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87957" y="4032756"/>
            <a:ext cx="5912872" cy="2538125"/>
          </a:xfrm>
          <a:prstGeom prst="rect">
            <a:avLst/>
          </a:prstGeom>
        </p:spPr>
      </p:pic>
    </p:spTree>
    <p:extLst>
      <p:ext uri="{BB962C8B-B14F-4D97-AF65-F5344CB8AC3E}">
        <p14:creationId xmlns:p14="http://schemas.microsoft.com/office/powerpoint/2010/main" val="1397925402"/>
      </p:ext>
    </p:extLst>
  </p:cSld>
  <p:clrMapOvr>
    <a:masterClrMapping/>
  </p:clrMapOvr>
  <mc:AlternateContent xmlns:mc="http://schemas.openxmlformats.org/markup-compatibility/2006" xmlns:p14="http://schemas.microsoft.com/office/powerpoint/2010/main">
    <mc:Choice Requires="p14">
      <p:transition spd="med" p14:dur="700">
        <p:fade/>
        <p:sndAc>
          <p:stSnd>
            <p:snd r:embed="rId3" name="click.wav"/>
          </p:stSnd>
        </p:sndAc>
      </p:transition>
    </mc:Choice>
    <mc:Fallback xmlns="">
      <p:transition spd="med">
        <p:fade/>
        <p:sndAc>
          <p:stSnd>
            <p:snd r:embed="rId6" name="click.wav"/>
          </p:stSnd>
        </p:sndAc>
      </p:transition>
    </mc:Fallback>
  </mc:AlternateContent>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4947</TotalTime>
  <Words>2606</Words>
  <Application>Microsoft Office PowerPoint</Application>
  <PresentationFormat>ワイド画面</PresentationFormat>
  <Paragraphs>466</Paragraphs>
  <Slides>28</Slides>
  <Notes>28</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スライド タイトル</vt:lpstr>
      </vt:variant>
      <vt:variant>
        <vt:i4>28</vt:i4>
      </vt:variant>
      <vt:variant>
        <vt:lpstr>目的別スライド ショー</vt:lpstr>
      </vt:variant>
      <vt:variant>
        <vt:i4>20</vt:i4>
      </vt:variant>
    </vt:vector>
  </HeadingPairs>
  <TitlesOfParts>
    <vt:vector size="56" baseType="lpstr">
      <vt:lpstr>HGP創英角ﾎﾟｯﾌﾟ体</vt:lpstr>
      <vt:lpstr>ＭＳ Ｐゴシック</vt:lpstr>
      <vt:lpstr>游ゴシック Light</vt:lpstr>
      <vt:lpstr>HG創英角ﾎﾟｯﾌﾟ体</vt:lpstr>
      <vt:lpstr>HG丸ｺﾞｼｯｸM-PRO</vt:lpstr>
      <vt:lpstr>Arial</vt:lpstr>
      <vt:lpstr>游ゴシック</vt:lpstr>
      <vt:lpstr>Office テーマ</vt:lpstr>
      <vt:lpstr>タイトル</vt:lpstr>
      <vt:lpstr>学習のめあて</vt:lpstr>
      <vt:lpstr>学習の進め方（流れ図）</vt:lpstr>
      <vt:lpstr>発表用ワークシート説明</vt:lpstr>
      <vt:lpstr>発表会メニュー</vt:lpstr>
      <vt:lpstr>学習のまとめ</vt:lpstr>
      <vt:lpstr>今日のふりかえり</vt:lpstr>
      <vt:lpstr>おわり</vt:lpstr>
      <vt:lpstr>基礎プロジェクト「1. 引く力」</vt:lpstr>
      <vt:lpstr>基礎プロジェクト「2. 速度」</vt:lpstr>
      <vt:lpstr>基礎プロジェクト「3. 頑丈な構造」</vt:lpstr>
      <vt:lpstr>基礎プロジェクト「4.カエルの成長」</vt:lpstr>
      <vt:lpstr>基礎プロジェクト「5. 植物と受粉を助ける生き物たち」</vt:lpstr>
      <vt:lpstr>基礎プロジェクト「6. 洪水を防ごう」</vt:lpstr>
      <vt:lpstr>基礎プロジェクト「7. 防災と救助」</vt:lpstr>
      <vt:lpstr>基礎プロジェクト「8.リサイクル・ゴミの分別」</vt:lpstr>
      <vt:lpstr>基礎プロジェクト-プログラミング的思考「17.月面基地」</vt:lpstr>
      <vt:lpstr>基礎プロジェクト-プログラミング的思考「18.物をつかむ」</vt:lpstr>
      <vt:lpstr>基礎プロジェクト-プログラミング的思考「19.メッセージの送信」</vt:lpstr>
      <vt:lpstr>基礎プロジェクト-プログラミング的思考「20.火山警告」</vt:lpstr>
      <vt:lpstr>【やくわりぶんたん】</vt:lpstr>
      <vt:lpstr>【じゅんび】</vt:lpstr>
      <vt:lpstr>【アプリの使い方】～はじめてのプロジェクト</vt:lpstr>
      <vt:lpstr>【モーションセンサー】</vt:lpstr>
      <vt:lpstr>【チルトセンサー】</vt:lpstr>
      <vt:lpstr>【学習サイクル】</vt:lpstr>
      <vt:lpstr>【今日のふりかえり】</vt:lpstr>
      <vt:lpstr>【かたづけ】</vt:lpstr>
      <vt:lpstr>【説明】役割分担</vt:lpstr>
      <vt:lpstr>【説明】準備</vt:lpstr>
      <vt:lpstr>【説明】アプリ（初期）</vt:lpstr>
      <vt:lpstr>【説明】モーションセンサー</vt:lpstr>
      <vt:lpstr>【説明】今日のふりかえり</vt:lpstr>
      <vt:lpstr>【説明】片付け</vt:lpstr>
      <vt:lpstr>【説明】チルトセンサー</vt:lpstr>
      <vt:lpstr>【説明】学習サイクル</vt:lpstr>
      <vt:lpstr>プルロボット</vt:lpstr>
      <vt:lpstr>レースカー</vt:lpstr>
      <vt:lpstr>地震シミュレーター</vt:lpstr>
      <vt:lpstr>オタマジャクシ</vt:lpstr>
      <vt:lpstr>花とミツバチ</vt:lpstr>
      <vt:lpstr>水門</vt:lpstr>
      <vt:lpstr>ヘリコプター</vt:lpstr>
      <vt:lpstr>リサイクルカー</vt:lpstr>
      <vt:lpstr>月面探査機</vt:lpstr>
      <vt:lpstr>ロボットアーム</vt:lpstr>
      <vt:lpstr>コントローラー</vt:lpstr>
      <vt:lpstr>火山アラーム</vt:lpstr>
    </vt:vector>
  </TitlesOfParts>
  <Company>荒川区立第二日暮里小学校</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H30プログラミング教育プレゼン⑥</dc:title>
  <dc:creator>荒川区立第二日暮里小学校　校長　川上　晋</dc:creator>
  <cp:lastModifiedBy>Shin Kw</cp:lastModifiedBy>
  <cp:revision>257</cp:revision>
  <cp:lastPrinted>2019-02-11T23:42:14Z</cp:lastPrinted>
  <dcterms:created xsi:type="dcterms:W3CDTF">2019-01-06T05:19:11Z</dcterms:created>
  <dcterms:modified xsi:type="dcterms:W3CDTF">2019-08-05T12:20:33Z</dcterms:modified>
</cp:coreProperties>
</file>