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21" r:id="rId2"/>
    <p:sldId id="257" r:id="rId3"/>
    <p:sldId id="280" r:id="rId4"/>
    <p:sldId id="313" r:id="rId5"/>
    <p:sldId id="314" r:id="rId6"/>
    <p:sldId id="317" r:id="rId7"/>
    <p:sldId id="306" r:id="rId8"/>
    <p:sldId id="318" r:id="rId9"/>
    <p:sldId id="320" r:id="rId10"/>
    <p:sldId id="319" r:id="rId11"/>
    <p:sldId id="278" r:id="rId12"/>
    <p:sldId id="312" r:id="rId13"/>
    <p:sldId id="265" r:id="rId14"/>
    <p:sldId id="266" r:id="rId15"/>
    <p:sldId id="296" r:id="rId16"/>
    <p:sldId id="295" r:id="rId17"/>
    <p:sldId id="302" r:id="rId18"/>
    <p:sldId id="308" r:id="rId19"/>
    <p:sldId id="277" r:id="rId20"/>
    <p:sldId id="279" r:id="rId21"/>
  </p:sldIdLst>
  <p:sldSz cx="12192000" cy="6858000"/>
  <p:notesSz cx="6807200" cy="9939338"/>
  <p:custShowLst>
    <p:custShow name="【説明】役割分担" id="0">
      <p:sldLst>
        <p:sld r:id="rId14"/>
      </p:sldLst>
    </p:custShow>
    <p:custShow name="【説明】準備" id="1">
      <p:sldLst>
        <p:sld r:id="rId15"/>
      </p:sldLst>
    </p:custShow>
    <p:custShow name="【説明】アプリ（初期）" id="2">
      <p:sldLst>
        <p:sld r:id="rId16"/>
      </p:sldLst>
    </p:custShow>
    <p:custShow name="【説明】モーションセンサー" id="3">
      <p:sldLst>
        <p:sld r:id="rId17"/>
      </p:sldLst>
    </p:custShow>
    <p:custShow name="【説明】今日のふりかえり" id="4">
      <p:sldLst>
        <p:sld r:id="rId20"/>
      </p:sldLst>
    </p:custShow>
    <p:custShow name="【説明】片付け" id="5">
      <p:sldLst>
        <p:sld r:id="rId21"/>
      </p:sldLst>
    </p:custShow>
    <p:custShow name="【説明】チルトセンサー" id="6">
      <p:sldLst>
        <p:sld r:id="rId18"/>
      </p:sldLst>
    </p:custShow>
    <p:custShow name="【説明】学習サイクル" id="7">
      <p:sldLst>
        <p:sld r:id="rId19"/>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in Kw" initials="SK" lastIdx="1" clrIdx="0">
    <p:extLst>
      <p:ext uri="{19B8F6BF-5375-455C-9EA6-DF929625EA0E}">
        <p15:presenceInfo xmlns:p15="http://schemas.microsoft.com/office/powerpoint/2012/main" userId="1b17b91ac5833ee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99CCFF"/>
    <a:srgbClr val="CCFFCC"/>
    <a:srgbClr val="339933"/>
    <a:srgbClr val="FFE1FF"/>
    <a:srgbClr val="66CCFF"/>
    <a:srgbClr val="E1FFFF"/>
    <a:srgbClr val="FF66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4" autoAdjust="0"/>
    <p:restoredTop sz="63412" autoAdjust="0"/>
  </p:normalViewPr>
  <p:slideViewPr>
    <p:cSldViewPr snapToGrid="0">
      <p:cViewPr varScale="1">
        <p:scale>
          <a:sx n="72" d="100"/>
          <a:sy n="72" d="100"/>
        </p:scale>
        <p:origin x="1884" y="78"/>
      </p:cViewPr>
      <p:guideLst/>
    </p:cSldViewPr>
  </p:slideViewPr>
  <p:outlineViewPr>
    <p:cViewPr>
      <p:scale>
        <a:sx n="33" d="100"/>
        <a:sy n="33" d="100"/>
      </p:scale>
      <p:origin x="0" y="0"/>
    </p:cViewPr>
  </p:outlineViewPr>
  <p:notesTextViewPr>
    <p:cViewPr>
      <p:scale>
        <a:sx n="125" d="100"/>
        <a:sy n="125" d="100"/>
      </p:scale>
      <p:origin x="0" y="0"/>
    </p:cViewPr>
  </p:notesTextViewPr>
  <p:notesViewPr>
    <p:cSldViewPr snapToGrid="0">
      <p:cViewPr>
        <p:scale>
          <a:sx n="75" d="100"/>
          <a:sy n="75" d="100"/>
        </p:scale>
        <p:origin x="235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r>
              <a:rPr kumimoji="1" lang="ja-JP" altLang="en-US"/>
              <a:t>レッツ トライ！プログラミング（</a:t>
            </a:r>
            <a:r>
              <a:rPr kumimoji="1" lang="en-US" altLang="ja-JP"/>
              <a:t>3</a:t>
            </a:r>
            <a:r>
              <a:rPr kumimoji="1" lang="ja-JP" altLang="en-US"/>
              <a:t>年）</a:t>
            </a:r>
          </a:p>
        </p:txBody>
      </p:sp>
      <p:sp>
        <p:nvSpPr>
          <p:cNvPr id="3" name="日付プレースホルダー 2"/>
          <p:cNvSpPr>
            <a:spLocks noGrp="1"/>
          </p:cNvSpPr>
          <p:nvPr>
            <p:ph type="dt" sz="quarter" idx="1"/>
          </p:nvPr>
        </p:nvSpPr>
        <p:spPr>
          <a:xfrm>
            <a:off x="3855838" y="1"/>
            <a:ext cx="2949787" cy="498693"/>
          </a:xfrm>
          <a:prstGeom prst="rect">
            <a:avLst/>
          </a:prstGeom>
        </p:spPr>
        <p:txBody>
          <a:bodyPr vert="horz" lIns="91440" tIns="45720" rIns="91440" bIns="45720" rtlCol="0"/>
          <a:lstStyle>
            <a:lvl1pPr algn="r">
              <a:defRPr sz="1200"/>
            </a:lvl1pPr>
          </a:lstStyle>
          <a:p>
            <a:fld id="{9783FCFA-6558-440A-880D-C2E0791596B7}" type="datetime1">
              <a:rPr kumimoji="1" lang="ja-JP" altLang="en-US" smtClean="0"/>
              <a:t>2019/8/5</a:t>
            </a:fld>
            <a:endParaRPr kumimoji="1" lang="ja-JP" altLang="en-US"/>
          </a:p>
        </p:txBody>
      </p:sp>
      <p:sp>
        <p:nvSpPr>
          <p:cNvPr id="4" name="フッター プレースホルダー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7412BB0E-09BA-4802-9BCB-D81D3D1A84FB}" type="slidenum">
              <a:rPr kumimoji="1" lang="ja-JP" altLang="en-US" smtClean="0"/>
              <a:t>‹#›</a:t>
            </a:fld>
            <a:endParaRPr kumimoji="1" lang="ja-JP" altLang="en-US"/>
          </a:p>
        </p:txBody>
      </p:sp>
    </p:spTree>
    <p:extLst>
      <p:ext uri="{BB962C8B-B14F-4D97-AF65-F5344CB8AC3E}">
        <p14:creationId xmlns:p14="http://schemas.microsoft.com/office/powerpoint/2010/main" val="176718932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1445198" y="795540"/>
            <a:ext cx="4247002" cy="2389221"/>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9" y="3481826"/>
            <a:ext cx="5414962" cy="5959037"/>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681038" y="9550400"/>
            <a:ext cx="3014662" cy="292100"/>
          </a:xfrm>
          <a:prstGeom prst="rect">
            <a:avLst/>
          </a:prstGeom>
        </p:spPr>
        <p:txBody>
          <a:bodyPr vert="horz" lIns="91440" tIns="45720" rIns="91440" bIns="45720" rtlCol="0" anchor="b"/>
          <a:lstStyle>
            <a:lvl1pPr algn="l">
              <a:defRPr sz="1400">
                <a:latin typeface="HG丸ｺﾞｼｯｸM-PRO" panose="020F0600000000000000" pitchFamily="50" charset="-128"/>
                <a:ea typeface="HG丸ｺﾞｼｯｸM-PRO" panose="020F0600000000000000" pitchFamily="50" charset="-128"/>
              </a:defRPr>
            </a:lvl1pPr>
          </a:lstStyle>
          <a:p>
            <a:r>
              <a:rPr lang="ja-JP" altLang="en-US" dirty="0"/>
              <a:t>荒川区立第二日暮里小学校</a:t>
            </a:r>
          </a:p>
        </p:txBody>
      </p:sp>
      <p:sp>
        <p:nvSpPr>
          <p:cNvPr id="8" name="ヘッダー プレースホルダー 7"/>
          <p:cNvSpPr>
            <a:spLocks noGrp="1"/>
          </p:cNvSpPr>
          <p:nvPr>
            <p:ph type="hdr" sz="quarter"/>
          </p:nvPr>
        </p:nvSpPr>
        <p:spPr>
          <a:xfrm>
            <a:off x="556672" y="242296"/>
            <a:ext cx="3012027" cy="498475"/>
          </a:xfrm>
          <a:prstGeom prst="rect">
            <a:avLst/>
          </a:prstGeom>
        </p:spPr>
        <p:txBody>
          <a:bodyPr vert="horz" lIns="91440" tIns="45720" rIns="91440" bIns="45720" rtlCol="0"/>
          <a:lstStyle>
            <a:lvl1pPr algn="l">
              <a:defRPr sz="1400">
                <a:latin typeface="HG丸ｺﾞｼｯｸM-PRO" panose="020F0600000000000000" pitchFamily="50" charset="-128"/>
                <a:ea typeface="HG丸ｺﾞｼｯｸM-PRO" panose="020F0600000000000000" pitchFamily="50" charset="-128"/>
              </a:defRPr>
            </a:lvl1pPr>
          </a:lstStyle>
          <a:p>
            <a:r>
              <a:rPr lang="ja-JP" altLang="en-US"/>
              <a:t>レッツ トライ！プログラミング（</a:t>
            </a:r>
            <a:r>
              <a:rPr lang="en-US" altLang="ja-JP"/>
              <a:t>3</a:t>
            </a:r>
            <a:r>
              <a:rPr lang="ja-JP" altLang="en-US"/>
              <a:t>年）</a:t>
            </a:r>
            <a:endParaRPr lang="ja-JP" altLang="en-US" dirty="0"/>
          </a:p>
        </p:txBody>
      </p:sp>
      <p:sp>
        <p:nvSpPr>
          <p:cNvPr id="12" name="スライド番号プレースホルダー 11"/>
          <p:cNvSpPr>
            <a:spLocks noGrp="1"/>
          </p:cNvSpPr>
          <p:nvPr>
            <p:ph type="sldNum" sz="quarter" idx="5"/>
          </p:nvPr>
        </p:nvSpPr>
        <p:spPr>
          <a:xfrm>
            <a:off x="3856038" y="476056"/>
            <a:ext cx="2239963" cy="292100"/>
          </a:xfrm>
          <a:prstGeom prst="rect">
            <a:avLst/>
          </a:prstGeom>
        </p:spPr>
        <p:txBody>
          <a:bodyPr vert="horz" lIns="91440" tIns="45720" rIns="91440" bIns="45720" rtlCol="0" anchor="b"/>
          <a:lstStyle>
            <a:lvl1pPr algn="r">
              <a:defRPr sz="1200">
                <a:latin typeface="HG丸ｺﾞｼｯｸM-PRO" panose="020F0600000000000000" pitchFamily="50" charset="-128"/>
                <a:ea typeface="HG丸ｺﾞｼｯｸM-PRO" panose="020F0600000000000000" pitchFamily="50" charset="-128"/>
              </a:defRPr>
            </a:lvl1pPr>
          </a:lstStyle>
          <a:p>
            <a:fld id="{4400B3DE-D6EE-4187-BB99-A4871C3639FA}" type="slidenum">
              <a:rPr lang="ja-JP" altLang="en-US" smtClean="0"/>
              <a:pPr/>
              <a:t>‹#›</a:t>
            </a:fld>
            <a:endParaRPr lang="ja-JP" altLang="en-US"/>
          </a:p>
        </p:txBody>
      </p:sp>
    </p:spTree>
    <p:extLst>
      <p:ext uri="{BB962C8B-B14F-4D97-AF65-F5344CB8AC3E}">
        <p14:creationId xmlns:p14="http://schemas.microsoft.com/office/powerpoint/2010/main" val="467792951"/>
      </p:ext>
    </p:extLst>
  </p:cSld>
  <p:clrMap bg1="lt1" tx1="dk1" bg2="lt2" tx2="dk2" accent1="accent1" accent2="accent2" accent3="accent3" accent4="accent4" accent5="accent5" accent6="accent6" hlink="hlink" folHlink="folHlink"/>
  <p:hf dt="0"/>
  <p:notesStyle>
    <a:lvl1pPr marL="0" algn="l" defTabSz="914400" rtl="0" eaLnBrk="1" latinLnBrk="0" hangingPunct="1">
      <a:defRPr kumimoji="1" sz="1400" kern="1200">
        <a:solidFill>
          <a:schemeClr val="tx1"/>
        </a:solidFill>
        <a:latin typeface="MS UI Gothic" panose="020B0600070205080204" pitchFamily="50" charset="-128"/>
        <a:ea typeface="MS UI Gothic" panose="020B0600070205080204" pitchFamily="50" charset="-128"/>
        <a:cs typeface="+mn-cs"/>
      </a:defRPr>
    </a:lvl1pPr>
    <a:lvl2pPr marL="457200" algn="l" defTabSz="914400" rtl="0" eaLnBrk="1" latinLnBrk="0" hangingPunct="1">
      <a:defRPr kumimoji="1" sz="1400" kern="1200">
        <a:solidFill>
          <a:schemeClr val="tx1"/>
        </a:solidFill>
        <a:latin typeface="MS UI Gothic" panose="020B0600070205080204" pitchFamily="50" charset="-128"/>
        <a:ea typeface="MS UI Gothic" panose="020B0600070205080204" pitchFamily="50" charset="-128"/>
        <a:cs typeface="+mn-cs"/>
      </a:defRPr>
    </a:lvl2pPr>
    <a:lvl3pPr marL="914400" algn="l" defTabSz="914400" rtl="0" eaLnBrk="1" latinLnBrk="0" hangingPunct="1">
      <a:defRPr kumimoji="1" sz="1400" kern="1200">
        <a:solidFill>
          <a:schemeClr val="tx1"/>
        </a:solidFill>
        <a:latin typeface="MS UI Gothic" panose="020B0600070205080204" pitchFamily="50" charset="-128"/>
        <a:ea typeface="MS UI Gothic" panose="020B0600070205080204" pitchFamily="50" charset="-128"/>
        <a:cs typeface="+mn-cs"/>
      </a:defRPr>
    </a:lvl3pPr>
    <a:lvl4pPr marL="1371600" algn="l" defTabSz="914400" rtl="0" eaLnBrk="1" latinLnBrk="0" hangingPunct="1">
      <a:defRPr kumimoji="1" sz="1400" kern="1200">
        <a:solidFill>
          <a:schemeClr val="tx1"/>
        </a:solidFill>
        <a:latin typeface="MS UI Gothic" panose="020B0600070205080204" pitchFamily="50" charset="-128"/>
        <a:ea typeface="MS UI Gothic" panose="020B0600070205080204" pitchFamily="50" charset="-128"/>
        <a:cs typeface="+mn-cs"/>
      </a:defRPr>
    </a:lvl4pPr>
    <a:lvl5pPr marL="1828800" algn="l" defTabSz="914400" rtl="0" eaLnBrk="1" latinLnBrk="0" hangingPunct="1">
      <a:defRPr kumimoji="1" sz="1400" kern="1200">
        <a:solidFill>
          <a:schemeClr val="tx1"/>
        </a:solidFill>
        <a:latin typeface="MS UI Gothic" panose="020B0600070205080204" pitchFamily="50" charset="-128"/>
        <a:ea typeface="MS UI Gothic" panose="020B060007020508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44625" y="795338"/>
            <a:ext cx="4248150" cy="2389187"/>
          </a:xfrm>
        </p:spPr>
      </p:sp>
      <p:sp>
        <p:nvSpPr>
          <p:cNvPr id="3" name="ノート プレースホルダー 2"/>
          <p:cNvSpPr>
            <a:spLocks noGrp="1"/>
          </p:cNvSpPr>
          <p:nvPr>
            <p:ph type="body" idx="1"/>
          </p:nvPr>
        </p:nvSpPr>
        <p:spPr/>
        <p:txBody>
          <a:bodyPr/>
          <a:lstStyle/>
          <a:p>
            <a:r>
              <a:rPr kumimoji="1" lang="ja-JP" altLang="en-US" dirty="0">
                <a:latin typeface="MS UI Gothic" panose="020B0600070205080204" pitchFamily="50" charset="-128"/>
                <a:ea typeface="MS UI Gothic" panose="020B0600070205080204" pitchFamily="50" charset="-128"/>
              </a:rPr>
              <a:t>（ワークシート、グループワークシートは配っておく。）</a:t>
            </a:r>
            <a:endParaRPr kumimoji="1" lang="en-US" altLang="ja-JP" dirty="0">
              <a:latin typeface="MS UI Gothic" panose="020B0600070205080204" pitchFamily="50" charset="-128"/>
              <a:ea typeface="MS UI Gothic" panose="020B0600070205080204" pitchFamily="50" charset="-128"/>
            </a:endParaRPr>
          </a:p>
          <a:p>
            <a:r>
              <a:rPr kumimoji="1" lang="ja-JP" altLang="en-US" kern="1200" dirty="0">
                <a:solidFill>
                  <a:schemeClr val="tx1"/>
                </a:solidFill>
                <a:effectLst/>
                <a:latin typeface="MS UI Gothic" panose="020B0600070205080204" pitchFamily="50" charset="-128"/>
                <a:ea typeface="MS UI Gothic" panose="020B0600070205080204" pitchFamily="50" charset="-128"/>
              </a:rPr>
              <a:t>今日で、プログラミング学習も半分のところもできました。★</a:t>
            </a:r>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en-US" kern="1200" dirty="0">
                <a:solidFill>
                  <a:schemeClr val="tx1"/>
                </a:solidFill>
                <a:effectLst/>
                <a:latin typeface="MS UI Gothic" panose="020B0600070205080204" pitchFamily="50" charset="-128"/>
                <a:ea typeface="MS UI Gothic" panose="020B0600070205080204" pitchFamily="50" charset="-128"/>
              </a:rPr>
              <a:t>今日のプラグラミング学習は「プログラムのヒミツを探ろう」です。</a:t>
            </a:r>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ja-JP" kern="1200" dirty="0">
                <a:solidFill>
                  <a:schemeClr val="tx1"/>
                </a:solidFill>
                <a:effectLst/>
                <a:latin typeface="MS UI Gothic" panose="020B0600070205080204" pitchFamily="50" charset="-128"/>
                <a:ea typeface="MS UI Gothic" panose="020B0600070205080204" pitchFamily="50" charset="-128"/>
              </a:rPr>
              <a:t>前回は、センサーの働きについて調べて、マイロ君を使ってミッション解決に取り組みました。プログラミングの学習を進めるときに大切なサイクルには、何がありましたか。</a:t>
            </a:r>
          </a:p>
          <a:p>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en-US" altLang="ja-JP" kern="1200" dirty="0">
                <a:solidFill>
                  <a:schemeClr val="tx1"/>
                </a:solidFill>
                <a:effectLst/>
                <a:latin typeface="MS UI Gothic" panose="020B0600070205080204" pitchFamily="50" charset="-128"/>
                <a:ea typeface="MS UI Gothic" panose="020B0600070205080204" pitchFamily="50" charset="-128"/>
              </a:rPr>
              <a:t>C </a:t>
            </a:r>
            <a:r>
              <a:rPr kumimoji="1" lang="ja-JP" altLang="ja-JP" kern="1200" dirty="0">
                <a:solidFill>
                  <a:schemeClr val="tx1"/>
                </a:solidFill>
                <a:effectLst/>
                <a:latin typeface="MS UI Gothic" panose="020B0600070205080204" pitchFamily="50" charset="-128"/>
                <a:ea typeface="MS UI Gothic" panose="020B0600070205080204" pitchFamily="50" charset="-128"/>
              </a:rPr>
              <a:t>「計画」「実行」「検証」「改善」の４つのサイクル</a:t>
            </a:r>
          </a:p>
          <a:p>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ja-JP" kern="1200" dirty="0">
                <a:solidFill>
                  <a:schemeClr val="tx1"/>
                </a:solidFill>
                <a:effectLst/>
                <a:latin typeface="MS UI Gothic" panose="020B0600070205080204" pitchFamily="50" charset="-128"/>
                <a:ea typeface="MS UI Gothic" panose="020B0600070205080204" pitchFamily="50" charset="-128"/>
              </a:rPr>
              <a:t>そうですね。プログラミングは、うまくできなかったときに、何が原因なのかと検証したり、どうすればよりよくなるかと改善したりすることが大切でしたね。</a:t>
            </a:r>
          </a:p>
          <a:p>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en-US" kern="1200" dirty="0">
                <a:solidFill>
                  <a:schemeClr val="tx1"/>
                </a:solidFill>
                <a:effectLst/>
                <a:latin typeface="MS UI Gothic" panose="020B0600070205080204" pitchFamily="50" charset="-128"/>
                <a:ea typeface="MS UI Gothic" panose="020B0600070205080204" pitchFamily="50" charset="-128"/>
              </a:rPr>
              <a:t>今日から、</a:t>
            </a:r>
            <a:r>
              <a:rPr kumimoji="1" lang="en-US" altLang="ja-JP" kern="1200" dirty="0">
                <a:solidFill>
                  <a:schemeClr val="tx1"/>
                </a:solidFill>
                <a:effectLst/>
                <a:latin typeface="MS UI Gothic" panose="020B0600070205080204" pitchFamily="50" charset="-128"/>
                <a:ea typeface="MS UI Gothic" panose="020B0600070205080204" pitchFamily="50" charset="-128"/>
              </a:rPr>
              <a:t>3</a:t>
            </a:r>
            <a:r>
              <a:rPr kumimoji="1" lang="ja-JP" altLang="en-US" kern="1200" dirty="0">
                <a:solidFill>
                  <a:schemeClr val="tx1"/>
                </a:solidFill>
                <a:effectLst/>
                <a:latin typeface="MS UI Gothic" panose="020B0600070205080204" pitchFamily="50" charset="-128"/>
                <a:ea typeface="MS UI Gothic" panose="020B0600070205080204" pitchFamily="50" charset="-128"/>
              </a:rPr>
              <a:t>時間かけて、いろいろなアイデアを出して、プログラムを改造していきましょう。</a:t>
            </a:r>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en-US" kern="1200" dirty="0">
                <a:solidFill>
                  <a:schemeClr val="tx1"/>
                </a:solidFill>
                <a:effectLst/>
                <a:latin typeface="MS UI Gothic" panose="020B0600070205080204" pitchFamily="50" charset="-128"/>
                <a:ea typeface="MS UI Gothic" panose="020B0600070205080204" pitchFamily="50" charset="-128"/>
              </a:rPr>
              <a:t>プログラムの改造は、今までもやってきましたが、これからやるのは、グループごとに別々のプロジェクトをやります。そして、グループで協力してプログラムを改造してもらいます。</a:t>
            </a:r>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en-US" kern="1200" dirty="0">
                <a:solidFill>
                  <a:schemeClr val="tx1"/>
                </a:solidFill>
                <a:effectLst/>
                <a:latin typeface="MS UI Gothic" panose="020B0600070205080204" pitchFamily="50" charset="-128"/>
                <a:ea typeface="MS UI Gothic" panose="020B0600070205080204" pitchFamily="50" charset="-128"/>
              </a:rPr>
              <a:t>最後の時間には、どんな改造をしたのか発表会を行います。</a:t>
            </a:r>
            <a:endParaRPr kumimoji="1" lang="en-US" altLang="ja-JP" kern="1200" dirty="0">
              <a:solidFill>
                <a:schemeClr val="tx1"/>
              </a:solidFill>
              <a:effectLst/>
              <a:latin typeface="MS UI Gothic" panose="020B0600070205080204" pitchFamily="50" charset="-128"/>
              <a:ea typeface="MS UI Gothic" panose="020B0600070205080204" pitchFamily="50" charset="-128"/>
            </a:endParaRPr>
          </a:p>
          <a:p>
            <a:r>
              <a:rPr kumimoji="1" lang="ja-JP" altLang="en-US" dirty="0">
                <a:latin typeface="MS UI Gothic" panose="020B0600070205080204" pitchFamily="50" charset="-128"/>
                <a:ea typeface="MS UI Gothic" panose="020B0600070205080204" pitchFamily="50" charset="-128"/>
              </a:rPr>
              <a:t>では、今日もみんなで協力して進めましょう。★</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230620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では、今日の学習の流れは、分かりましたか。</a:t>
            </a:r>
            <a:endParaRPr kumimoji="1" lang="en-US" altLang="ja-JP" sz="1400" dirty="0"/>
          </a:p>
          <a:p>
            <a:endParaRPr kumimoji="1" lang="en-US" altLang="ja-JP" sz="1400" dirty="0"/>
          </a:p>
          <a:p>
            <a:r>
              <a:rPr kumimoji="1" lang="ja-JP" altLang="en-US" sz="1400" dirty="0"/>
              <a:t>活動は、○時○分までです。その時間になったら、学習のまとめを行います。</a:t>
            </a:r>
            <a:endParaRPr kumimoji="1" lang="en-US" altLang="ja-JP" sz="1400" dirty="0"/>
          </a:p>
          <a:p>
            <a:endParaRPr kumimoji="1" lang="en-US" altLang="ja-JP" sz="1400" dirty="0"/>
          </a:p>
          <a:p>
            <a:r>
              <a:rPr kumimoji="1" lang="ja-JP" altLang="en-US" sz="1400" dirty="0"/>
              <a:t>今日の</a:t>
            </a:r>
            <a:r>
              <a:rPr kumimoji="1" lang="en-US" altLang="ja-JP" sz="1400" dirty="0"/>
              <a:t>2</a:t>
            </a:r>
            <a:r>
              <a:rPr kumimoji="1" lang="ja-JP" altLang="en-US" sz="1400" dirty="0"/>
              <a:t>時間、そしてもう</a:t>
            </a:r>
            <a:r>
              <a:rPr kumimoji="1" lang="en-US" altLang="ja-JP" sz="1400" dirty="0"/>
              <a:t>1</a:t>
            </a:r>
            <a:r>
              <a:rPr kumimoji="1" lang="ja-JP" altLang="en-US" sz="1400" dirty="0"/>
              <a:t>時間ありますので、あまり慌てなくても大丈夫ですが、○時○分くらいまでには、「改造のめあて」が決められるようにしましょう。</a:t>
            </a:r>
            <a:endParaRPr kumimoji="1" lang="en-US" altLang="ja-JP" sz="1400" dirty="0"/>
          </a:p>
          <a:p>
            <a:r>
              <a:rPr kumimoji="1" lang="ja-JP" altLang="en-US" sz="1400" dirty="0"/>
              <a:t>では、どうぞ。★</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10</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735789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では、時間になりました。活動を途中でもやめて、こちらを向いてください。</a:t>
            </a:r>
            <a:endParaRPr kumimoji="1" lang="en-US" altLang="ja-JP" dirty="0"/>
          </a:p>
          <a:p>
            <a:endParaRPr kumimoji="1" lang="en-US" altLang="ja-JP" kern="1200" dirty="0">
              <a:solidFill>
                <a:schemeClr val="tx1"/>
              </a:solidFill>
              <a:effectLst/>
            </a:endParaRPr>
          </a:p>
          <a:p>
            <a:r>
              <a:rPr kumimoji="1" lang="ja-JP" altLang="en-US" kern="1200" dirty="0">
                <a:solidFill>
                  <a:schemeClr val="tx1"/>
                </a:solidFill>
                <a:effectLst/>
              </a:rPr>
              <a:t>今日の学習のまとめは、</a:t>
            </a:r>
            <a:endParaRPr kumimoji="1" lang="en-US" altLang="ja-JP" kern="1200" dirty="0">
              <a:solidFill>
                <a:schemeClr val="tx1"/>
              </a:solidFill>
              <a:effectLst/>
            </a:endParaRPr>
          </a:p>
          <a:p>
            <a:endParaRPr lang="en-US" altLang="ja-JP" dirty="0"/>
          </a:p>
          <a:p>
            <a:r>
              <a:rPr kumimoji="1" lang="ja-JP" altLang="en-US" kern="1200" dirty="0">
                <a:solidFill>
                  <a:schemeClr val="tx1"/>
                </a:solidFill>
                <a:effectLst/>
              </a:rPr>
              <a:t>「</a:t>
            </a:r>
            <a:r>
              <a:rPr lang="ja-JP" altLang="en-US" dirty="0">
                <a:solidFill>
                  <a:schemeClr val="tx1"/>
                </a:solidFill>
              </a:rPr>
              <a:t>どんなロボットにするのか、何のためのプログラムなのか、</a:t>
            </a:r>
            <a:endParaRPr lang="en-US" altLang="ja-JP" dirty="0">
              <a:solidFill>
                <a:schemeClr val="tx1"/>
              </a:solidFill>
            </a:endParaRPr>
          </a:p>
          <a:p>
            <a:r>
              <a:rPr lang="ja-JP" altLang="en-US" dirty="0"/>
              <a:t>　目的をはっきりさせる</a:t>
            </a:r>
            <a:r>
              <a:rPr lang="ja-JP" altLang="en-US" dirty="0">
                <a:solidFill>
                  <a:schemeClr val="tx1"/>
                </a:solidFill>
              </a:rPr>
              <a:t>ことが大切」ということです。</a:t>
            </a:r>
            <a:endParaRPr lang="en-US" altLang="ja-JP" dirty="0">
              <a:solidFill>
                <a:schemeClr val="tx1"/>
              </a:solidFill>
            </a:endParaRPr>
          </a:p>
          <a:p>
            <a:endParaRPr kumimoji="1" lang="en-US" altLang="ja-JP" kern="1200" dirty="0">
              <a:solidFill>
                <a:schemeClr val="tx1"/>
              </a:solidFill>
              <a:effectLst/>
            </a:endParaRPr>
          </a:p>
          <a:p>
            <a:r>
              <a:rPr kumimoji="1" lang="ja-JP" altLang="en-US" kern="1200" dirty="0">
                <a:solidFill>
                  <a:schemeClr val="tx1"/>
                </a:solidFill>
                <a:effectLst/>
              </a:rPr>
              <a:t>もう一時間、改造する時間がありますので、次回までにグループでさらにアイデアを考えておい</a:t>
            </a:r>
            <a:r>
              <a:rPr kumimoji="1" lang="en-US" altLang="ja-JP" kern="1200" dirty="0">
                <a:solidFill>
                  <a:schemeClr val="tx1"/>
                </a:solidFill>
                <a:effectLst/>
              </a:rPr>
              <a:t>t</a:t>
            </a:r>
            <a:r>
              <a:rPr kumimoji="1" lang="ja-JP" altLang="en-US" kern="1200" dirty="0">
                <a:solidFill>
                  <a:schemeClr val="tx1"/>
                </a:solidFill>
                <a:effectLst/>
              </a:rPr>
              <a:t>もいいですね。</a:t>
            </a:r>
            <a:endParaRPr kumimoji="1" lang="en-US" altLang="ja-JP" kern="1200" dirty="0">
              <a:solidFill>
                <a:schemeClr val="tx1"/>
              </a:solidFill>
              <a:effectLst/>
            </a:endParaRPr>
          </a:p>
          <a:p>
            <a:endParaRPr kumimoji="1" lang="en-US" altLang="ja-JP" kern="1200" dirty="0">
              <a:solidFill>
                <a:schemeClr val="tx1"/>
              </a:solidFill>
              <a:effectLst/>
            </a:endParaRPr>
          </a:p>
          <a:p>
            <a:r>
              <a:rPr kumimoji="1" lang="ja-JP" altLang="en-US" kern="1200" dirty="0">
                <a:solidFill>
                  <a:schemeClr val="tx1"/>
                </a:solidFill>
                <a:effectLst/>
              </a:rPr>
              <a:t>では、</a:t>
            </a:r>
            <a:r>
              <a:rPr kumimoji="1" lang="ja-JP" altLang="ja-JP" kern="1200" dirty="0">
                <a:solidFill>
                  <a:schemeClr val="tx1"/>
                </a:solidFill>
                <a:effectLst/>
              </a:rPr>
              <a:t>少し時間をとりますので、</a:t>
            </a:r>
            <a:r>
              <a:rPr kumimoji="1" lang="ja-JP" altLang="en-US" kern="1200" dirty="0">
                <a:solidFill>
                  <a:schemeClr val="tx1"/>
                </a:solidFill>
                <a:effectLst/>
              </a:rPr>
              <a:t>「今日のふりかえり」を書きましょう。</a:t>
            </a:r>
            <a:endParaRPr kumimoji="1" lang="en-US" altLang="ja-JP" kern="1200" dirty="0">
              <a:solidFill>
                <a:schemeClr val="tx1"/>
              </a:solidFill>
              <a:effectLst/>
            </a:endParaRPr>
          </a:p>
          <a:p>
            <a:endParaRPr kumimoji="1" lang="en-US" altLang="ja-JP" kern="1200" dirty="0">
              <a:solidFill>
                <a:schemeClr val="tx1"/>
              </a:solidFill>
              <a:effectLst/>
            </a:endParaRPr>
          </a:p>
          <a:p>
            <a:r>
              <a:rPr kumimoji="1" lang="en-US" altLang="ja-JP" kern="1200" dirty="0">
                <a:solidFill>
                  <a:schemeClr val="tx1"/>
                </a:solidFill>
                <a:effectLst/>
              </a:rPr>
              <a:t>※</a:t>
            </a:r>
            <a:r>
              <a:rPr kumimoji="1" lang="ja-JP" altLang="en-US" kern="1200" dirty="0">
                <a:solidFill>
                  <a:schemeClr val="tx1"/>
                </a:solidFill>
                <a:effectLst/>
              </a:rPr>
              <a:t>「今日のふりかえり」記入後、</a:t>
            </a:r>
            <a:r>
              <a:rPr kumimoji="1" lang="ja-JP" altLang="en-US" kern="1200" dirty="0" err="1">
                <a:solidFill>
                  <a:schemeClr val="tx1"/>
                </a:solidFill>
                <a:effectLst/>
              </a:rPr>
              <a:t>め</a:t>
            </a:r>
            <a:r>
              <a:rPr kumimoji="1" lang="ja-JP" altLang="en-US" kern="1200" dirty="0">
                <a:solidFill>
                  <a:schemeClr val="tx1"/>
                </a:solidFill>
                <a:effectLst/>
              </a:rPr>
              <a:t>あてやまとめに関連する児童の意見を</a:t>
            </a:r>
            <a:endParaRPr kumimoji="1" lang="en-US" altLang="ja-JP" kern="1200" dirty="0">
              <a:solidFill>
                <a:schemeClr val="tx1"/>
              </a:solidFill>
              <a:effectLst/>
            </a:endParaRPr>
          </a:p>
          <a:p>
            <a:r>
              <a:rPr kumimoji="1" lang="ja-JP" altLang="en-US" kern="1200" dirty="0">
                <a:solidFill>
                  <a:schemeClr val="tx1"/>
                </a:solidFill>
                <a:effectLst/>
              </a:rPr>
              <a:t>　発表させる。</a:t>
            </a:r>
            <a:endParaRPr kumimoji="1" lang="en-US" altLang="ja-JP" kern="1200" dirty="0">
              <a:solidFill>
                <a:schemeClr val="tx1"/>
              </a:solidFill>
              <a:effectLst/>
            </a:endParaRPr>
          </a:p>
          <a:p>
            <a:r>
              <a:rPr kumimoji="1" lang="ja-JP" altLang="en-US" kern="1200" dirty="0">
                <a:solidFill>
                  <a:schemeClr val="tx1"/>
                </a:solidFill>
                <a:effectLst/>
              </a:rPr>
              <a:t>　（必要に応じて、</a:t>
            </a:r>
            <a:endParaRPr kumimoji="1" lang="en-US" altLang="ja-JP" kern="1200" dirty="0">
              <a:solidFill>
                <a:schemeClr val="tx1"/>
              </a:solidFill>
              <a:effectLst/>
            </a:endParaRPr>
          </a:p>
          <a:p>
            <a:r>
              <a:rPr kumimoji="1" lang="ja-JP" altLang="en-US" kern="1200" dirty="0">
                <a:solidFill>
                  <a:schemeClr val="tx1"/>
                </a:solidFill>
                <a:effectLst/>
              </a:rPr>
              <a:t>　　「今日のふりかえり　ピンク■」「かたづけ　ピンク■」のスライドを見せる）</a:t>
            </a:r>
            <a:endParaRPr kumimoji="1" lang="en-US" altLang="ja-JP" kern="1200" dirty="0">
              <a:solidFill>
                <a:schemeClr val="tx1"/>
              </a:solidFill>
              <a:effectLst/>
            </a:endParaRPr>
          </a:p>
          <a:p>
            <a:endParaRPr kumimoji="1" lang="ja-JP" altLang="en-US"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11</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5366831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終了</a:t>
            </a:r>
            <a:endParaRPr kumimoji="1" lang="en-US" altLang="ja-JP" dirty="0"/>
          </a:p>
          <a:p>
            <a:endParaRPr kumimoji="1" lang="en-US" altLang="ja-JP" dirty="0"/>
          </a:p>
          <a:p>
            <a:r>
              <a:rPr kumimoji="1" lang="ja-JP" altLang="en-US" dirty="0"/>
              <a:t>（この画面でクリックすると、ピンクの「説明」スライドになるので注意）</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12</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1520077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400" kern="1200" dirty="0">
                <a:solidFill>
                  <a:schemeClr val="tx1"/>
                </a:solidFill>
                <a:effectLst/>
              </a:rPr>
              <a:t>「部品</a:t>
            </a:r>
            <a:r>
              <a:rPr kumimoji="1" lang="ja-JP" altLang="en-US" sz="1400" kern="1200" dirty="0">
                <a:solidFill>
                  <a:schemeClr val="tx1"/>
                </a:solidFill>
                <a:effectLst/>
              </a:rPr>
              <a:t>・記録</a:t>
            </a:r>
            <a:r>
              <a:rPr kumimoji="1" lang="ja-JP" altLang="ja-JP" sz="1400" kern="1200" dirty="0">
                <a:solidFill>
                  <a:schemeClr val="tx1"/>
                </a:solidFill>
                <a:effectLst/>
              </a:rPr>
              <a:t>係」</a:t>
            </a:r>
            <a:r>
              <a:rPr kumimoji="1" lang="ja-JP" altLang="en-US" sz="1400" kern="1200" dirty="0">
                <a:solidFill>
                  <a:schemeClr val="tx1"/>
                </a:solidFill>
                <a:effectLst/>
              </a:rPr>
              <a:t>は、部品を探したりすることと、グループのワークシートに記録をとる係です。</a:t>
            </a:r>
            <a:endParaRPr kumimoji="1" lang="en-US" altLang="ja-JP" sz="1400" kern="1200" dirty="0">
              <a:solidFill>
                <a:schemeClr val="tx1"/>
              </a:solidFill>
              <a:effectLst/>
            </a:endParaRPr>
          </a:p>
          <a:p>
            <a:endParaRPr kumimoji="1" lang="en-US" altLang="ja-JP" sz="1400" kern="1200" dirty="0">
              <a:solidFill>
                <a:schemeClr val="tx1"/>
              </a:solidFill>
              <a:effectLst/>
            </a:endParaRPr>
          </a:p>
          <a:p>
            <a:r>
              <a:rPr kumimoji="1" lang="ja-JP" altLang="ja-JP" sz="1400" kern="1200" dirty="0">
                <a:solidFill>
                  <a:schemeClr val="tx1"/>
                </a:solidFill>
                <a:effectLst/>
              </a:rPr>
              <a:t>「タブレット係」</a:t>
            </a:r>
            <a:r>
              <a:rPr kumimoji="1" lang="ja-JP" altLang="en-US" sz="1400" kern="1200" dirty="0">
                <a:solidFill>
                  <a:schemeClr val="tx1"/>
                </a:solidFill>
                <a:effectLst/>
              </a:rPr>
              <a:t>は、プログラミング。アプリを操作する係です。</a:t>
            </a:r>
            <a:endParaRPr kumimoji="1" lang="en-US" altLang="ja-JP" sz="1400" kern="1200" dirty="0">
              <a:solidFill>
                <a:schemeClr val="tx1"/>
              </a:solidFill>
              <a:effectLst/>
            </a:endParaRPr>
          </a:p>
          <a:p>
            <a:endParaRPr kumimoji="1" lang="en-US" altLang="ja-JP" sz="1400" kern="1200" dirty="0">
              <a:solidFill>
                <a:schemeClr val="tx1"/>
              </a:solidFill>
              <a:effectLst/>
            </a:endParaRPr>
          </a:p>
          <a:p>
            <a:r>
              <a:rPr kumimoji="1" lang="ja-JP" altLang="ja-JP" sz="1400" kern="1200" dirty="0">
                <a:solidFill>
                  <a:schemeClr val="tx1"/>
                </a:solidFill>
                <a:effectLst/>
              </a:rPr>
              <a:t>「組み立て</a:t>
            </a:r>
            <a:r>
              <a:rPr kumimoji="1" lang="ja-JP" altLang="en-US" sz="1400" kern="1200" dirty="0">
                <a:solidFill>
                  <a:schemeClr val="tx1"/>
                </a:solidFill>
                <a:effectLst/>
              </a:rPr>
              <a:t>・操作</a:t>
            </a:r>
            <a:r>
              <a:rPr kumimoji="1" lang="ja-JP" altLang="ja-JP" sz="1400" kern="1200" dirty="0">
                <a:solidFill>
                  <a:schemeClr val="tx1"/>
                </a:solidFill>
                <a:effectLst/>
              </a:rPr>
              <a:t>係」</a:t>
            </a:r>
            <a:r>
              <a:rPr kumimoji="1" lang="ja-JP" altLang="en-US" sz="1400" kern="1200" dirty="0">
                <a:solidFill>
                  <a:schemeClr val="tx1"/>
                </a:solidFill>
                <a:effectLst/>
              </a:rPr>
              <a:t>は、ロボットを組み立てたり、ロボットの位置を確認したり、ロボットを調整したりします。★</a:t>
            </a:r>
            <a:endParaRPr kumimoji="1" lang="ja-JP" altLang="ja-JP" sz="1400" kern="1200" dirty="0">
              <a:solidFill>
                <a:schemeClr val="tx1"/>
              </a:solidFill>
              <a:effectLst/>
            </a:endParaRPr>
          </a:p>
          <a:p>
            <a:r>
              <a:rPr kumimoji="1" lang="en-US" altLang="ja-JP" sz="1400" kern="1200" dirty="0">
                <a:solidFill>
                  <a:schemeClr val="tx1"/>
                </a:solidFill>
                <a:effectLst/>
              </a:rPr>
              <a:t> </a:t>
            </a:r>
            <a:endParaRPr kumimoji="1" lang="ja-JP" altLang="ja-JP" sz="1400" kern="1200" dirty="0">
              <a:solidFill>
                <a:schemeClr val="tx1"/>
              </a:solidFill>
              <a:effectLst/>
            </a:endParaRPr>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13</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1113814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400" kern="1200" dirty="0">
                <a:solidFill>
                  <a:schemeClr val="tx1"/>
                </a:solidFill>
                <a:effectLst/>
              </a:rPr>
              <a:t>準備の時、タブレット係は、</a:t>
            </a:r>
            <a:r>
              <a:rPr kumimoji="1" lang="en-US" altLang="ja-JP" sz="1400" kern="1200" dirty="0">
                <a:solidFill>
                  <a:schemeClr val="tx1"/>
                </a:solidFill>
                <a:effectLst/>
              </a:rPr>
              <a:t>WeDo2.0</a:t>
            </a:r>
            <a:r>
              <a:rPr kumimoji="1" lang="ja-JP" altLang="ja-JP" sz="1400" kern="1200" dirty="0">
                <a:solidFill>
                  <a:schemeClr val="tx1"/>
                </a:solidFill>
                <a:effectLst/>
              </a:rPr>
              <a:t>のアプリを起動するところまでやってください。</a:t>
            </a:r>
            <a:endParaRPr kumimoji="1" lang="en-US" altLang="ja-JP" sz="140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400" kern="1200" dirty="0">
                <a:solidFill>
                  <a:schemeClr val="tx1"/>
                </a:solidFill>
                <a:effectLst/>
              </a:rPr>
              <a:t>それから、机の上を整理しておきましょう。</a:t>
            </a:r>
            <a:r>
              <a:rPr kumimoji="1" lang="ja-JP" altLang="en-US" sz="1400" kern="1200" dirty="0">
                <a:solidFill>
                  <a:schemeClr val="tx1"/>
                </a:solidFill>
                <a:effectLst/>
              </a:rPr>
              <a:t>★</a:t>
            </a:r>
            <a:endParaRPr kumimoji="1" lang="ja-JP" altLang="ja-JP" sz="1400" kern="1200" dirty="0">
              <a:solidFill>
                <a:schemeClr val="tx1"/>
              </a:solidFill>
              <a:effectLst/>
            </a:endParaRPr>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14</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2751102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latin typeface="HG丸ｺﾞｼｯｸM-PRO" panose="020F0600000000000000" pitchFamily="50" charset="-128"/>
                <a:ea typeface="HG丸ｺﾞｼｯｸM-PRO" panose="020F0600000000000000" pitchFamily="50" charset="-128"/>
              </a:rPr>
              <a:t>これは、「はじめてのプロジェクト」を例にしていますが、「教室用プロジェクト」も基本的には同じです。★</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15</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084151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38" y="3239530"/>
            <a:ext cx="5445125" cy="6201333"/>
          </a:xfrm>
        </p:spPr>
        <p:txBody>
          <a:bodyPr/>
          <a:lstStyle/>
          <a:p>
            <a:r>
              <a:rPr kumimoji="1" lang="ja-JP" altLang="en-US" sz="1400" dirty="0"/>
              <a:t>（必要に応じて、以下の内容を説明する）</a:t>
            </a:r>
            <a:endParaRPr kumimoji="1" lang="en-US" altLang="ja-JP" sz="1400" dirty="0"/>
          </a:p>
          <a:p>
            <a:r>
              <a:rPr kumimoji="1" lang="ja-JP" altLang="en-US" sz="1400" dirty="0"/>
              <a:t>モーションというのは、「動き」ということですから、「動きを感知するセンサー」ということです。</a:t>
            </a:r>
            <a:endParaRPr kumimoji="1" lang="en-US" altLang="ja-JP" sz="1400" dirty="0"/>
          </a:p>
          <a:p>
            <a:r>
              <a:rPr kumimoji="1" lang="ja-JP" altLang="en-US" sz="1400" dirty="0"/>
              <a:t>自動ドアや駅の改札機、トイレの自動点灯などにも使われます</a:t>
            </a:r>
            <a:endParaRPr kumimoji="1" lang="en-US" altLang="ja-JP" sz="1400" dirty="0"/>
          </a:p>
          <a:p>
            <a:endParaRPr kumimoji="1" lang="en-US" altLang="ja-JP" sz="1400" dirty="0"/>
          </a:p>
          <a:p>
            <a:r>
              <a:rPr kumimoji="1" lang="en-US" altLang="ja-JP" sz="1400" dirty="0"/>
              <a:t>【</a:t>
            </a:r>
            <a:r>
              <a:rPr kumimoji="1" lang="ja-JP" altLang="en-US" sz="1400" dirty="0"/>
              <a:t>距離の変化</a:t>
            </a:r>
            <a:r>
              <a:rPr kumimoji="1" lang="en-US" altLang="ja-JP" sz="1400" dirty="0"/>
              <a:t>】</a:t>
            </a:r>
          </a:p>
          <a:p>
            <a:r>
              <a:rPr kumimoji="1" lang="ja-JP" altLang="en-US" sz="1400" dirty="0"/>
              <a:t>センサーまでの距離が「変わった」という情報を、組み合わせたプログラミングブロックに渡す。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t>【</a:t>
            </a:r>
            <a:r>
              <a:rPr kumimoji="1" lang="ja-JP" altLang="en-US" sz="1400" dirty="0"/>
              <a:t>遠くなる</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センサーまでの距離が「遠くなった」という情報を、組み合わせたプログラミングブロックに渡す。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t>【</a:t>
            </a:r>
            <a:r>
              <a:rPr kumimoji="1" lang="ja-JP" altLang="en-US" sz="1400" dirty="0"/>
              <a:t>近づく</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センサーまでの距離が「近くなった」という情報を、組み合わせたプログラミングブロックに渡す。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t>【</a:t>
            </a:r>
            <a:r>
              <a:rPr kumimoji="1" lang="ja-JP" altLang="en-US" sz="1400" dirty="0"/>
              <a:t>数の入力</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センサーまでの距離を</a:t>
            </a:r>
            <a:r>
              <a:rPr kumimoji="1" lang="ja-JP" altLang="en-US" sz="1400" b="0" i="0" kern="1200" dirty="0">
                <a:solidFill>
                  <a:schemeClr val="tx1"/>
                </a:solidFill>
                <a:effectLst/>
              </a:rPr>
              <a:t>おおまかな数値（</a:t>
            </a:r>
            <a:r>
              <a:rPr kumimoji="1" lang="en-US" altLang="ja-JP" sz="1400" b="0" i="0" kern="1200" dirty="0">
                <a:solidFill>
                  <a:schemeClr val="tx1"/>
                </a:solidFill>
                <a:effectLst/>
              </a:rPr>
              <a:t>0</a:t>
            </a:r>
            <a:r>
              <a:rPr kumimoji="1" lang="ja-JP" altLang="en-US" sz="1400" b="0" i="0" kern="1200" dirty="0">
                <a:solidFill>
                  <a:schemeClr val="tx1"/>
                </a:solidFill>
                <a:effectLst/>
              </a:rPr>
              <a:t>～</a:t>
            </a:r>
            <a:r>
              <a:rPr kumimoji="1" lang="en-US" altLang="ja-JP" sz="1400" b="0" i="0" kern="1200" dirty="0">
                <a:solidFill>
                  <a:schemeClr val="tx1"/>
                </a:solidFill>
                <a:effectLst/>
              </a:rPr>
              <a:t>10</a:t>
            </a:r>
            <a:r>
              <a:rPr kumimoji="1" lang="ja-JP" altLang="en-US" sz="1400" b="0" i="0" kern="1200" dirty="0">
                <a:solidFill>
                  <a:schemeClr val="tx1"/>
                </a:solidFill>
                <a:effectLst/>
              </a:rPr>
              <a:t>）として、</a:t>
            </a:r>
            <a:r>
              <a:rPr kumimoji="1" lang="ja-JP" altLang="en-US" sz="1400" dirty="0"/>
              <a:t>組み合わせたプログラミングブロックに渡す。感知した数字は右下のセンサー部分に表示される。</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kern="1200" dirty="0">
                <a:solidFill>
                  <a:schemeClr val="tx1"/>
                </a:solidFill>
                <a:effectLst/>
              </a:rPr>
              <a:t>※cm</a:t>
            </a:r>
            <a:r>
              <a:rPr kumimoji="1" lang="ja-JP" altLang="en-US" sz="1400" b="0" i="0" kern="1200" dirty="0">
                <a:solidFill>
                  <a:schemeClr val="tx1"/>
                </a:solidFill>
                <a:effectLst/>
              </a:rPr>
              <a:t>や</a:t>
            </a:r>
            <a:r>
              <a:rPr kumimoji="1" lang="en-US" altLang="ja-JP" sz="1400" b="0" i="0" kern="1200" dirty="0">
                <a:solidFill>
                  <a:schemeClr val="tx1"/>
                </a:solidFill>
                <a:effectLst/>
              </a:rPr>
              <a:t>mm</a:t>
            </a:r>
            <a:r>
              <a:rPr kumimoji="1" lang="ja-JP" altLang="en-US" sz="1400" b="0" i="0" kern="1200" dirty="0">
                <a:solidFill>
                  <a:schemeClr val="tx1"/>
                </a:solidFill>
                <a:effectLst/>
              </a:rPr>
              <a:t>といった特定の単位ではない。</a:t>
            </a:r>
            <a:endParaRPr kumimoji="1" lang="en-US" altLang="ja-JP" sz="1400" b="0" i="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kern="1200" dirty="0">
                <a:solidFill>
                  <a:schemeClr val="tx1"/>
                </a:solidFill>
                <a:effectLst/>
              </a:rPr>
              <a:t>※</a:t>
            </a:r>
            <a:r>
              <a:rPr kumimoji="1" lang="ja-JP" altLang="en-US" sz="1400" b="0" i="0" kern="1200" dirty="0">
                <a:solidFill>
                  <a:schemeClr val="tx1"/>
                </a:solidFill>
                <a:effectLst/>
              </a:rPr>
              <a:t>部屋の明るさや、対象の色によって精度は変わる。</a:t>
            </a:r>
            <a:endParaRPr kumimoji="1" lang="en-US" altLang="ja-JP" sz="1400" b="0" i="0" kern="1200" dirty="0">
              <a:solidFill>
                <a:schemeClr val="tx1"/>
              </a:solidFill>
              <a:effectLst/>
            </a:endParaRPr>
          </a:p>
          <a:p>
            <a:pPr lvl="0">
              <a:defRPr/>
            </a:pPr>
            <a:r>
              <a:rPr kumimoji="1" lang="en-US" altLang="ja-JP" sz="1400" b="0" i="0" kern="1200" dirty="0">
                <a:solidFill>
                  <a:schemeClr val="tx1"/>
                </a:solidFill>
                <a:effectLst/>
              </a:rPr>
              <a:t>※</a:t>
            </a:r>
            <a:r>
              <a:rPr kumimoji="1" lang="ja-JP" altLang="en-US" sz="1400" b="0" i="0" kern="1200" dirty="0">
                <a:solidFill>
                  <a:schemeClr val="tx1"/>
                </a:solidFill>
                <a:effectLst/>
              </a:rPr>
              <a:t>真っ暗な部屋で、白い壁にモーションセンサーを向けた場合、</a:t>
            </a:r>
            <a:endParaRPr kumimoji="1" lang="en-US" altLang="ja-JP" sz="1400" b="0" i="0" kern="1200" dirty="0">
              <a:solidFill>
                <a:schemeClr val="tx1"/>
              </a:solidFill>
              <a:effectLst/>
            </a:endParaRPr>
          </a:p>
          <a:p>
            <a:pPr lvl="0">
              <a:defRPr/>
            </a:pPr>
            <a:r>
              <a:rPr kumimoji="1" lang="ja-JP" altLang="en-US" sz="1400" b="0" i="0" kern="1200" dirty="0">
                <a:solidFill>
                  <a:schemeClr val="tx1"/>
                </a:solidFill>
                <a:effectLst/>
              </a:rPr>
              <a:t>　　有効範囲はおよそ</a:t>
            </a:r>
            <a:r>
              <a:rPr kumimoji="1" lang="en-US" altLang="ja-JP" sz="1400" b="0" i="0" kern="1200" dirty="0">
                <a:solidFill>
                  <a:schemeClr val="tx1"/>
                </a:solidFill>
                <a:effectLst/>
              </a:rPr>
              <a:t>0cm</a:t>
            </a:r>
            <a:r>
              <a:rPr kumimoji="1" lang="ja-JP" altLang="en-US" sz="1400" b="0" i="0" kern="1200" dirty="0">
                <a:solidFill>
                  <a:schemeClr val="tx1"/>
                </a:solidFill>
                <a:effectLst/>
              </a:rPr>
              <a:t>～</a:t>
            </a:r>
            <a:r>
              <a:rPr kumimoji="1" lang="en-US" altLang="ja-JP" sz="1400" b="0" i="0" kern="1200" dirty="0">
                <a:solidFill>
                  <a:schemeClr val="tx1"/>
                </a:solidFill>
                <a:effectLst/>
              </a:rPr>
              <a:t>25cm</a:t>
            </a:r>
            <a:r>
              <a:rPr lang="ja-JP" altLang="en-US" sz="1400" dirty="0" err="1"/>
              <a:t>。</a:t>
            </a:r>
            <a:r>
              <a:rPr lang="ja-JP" altLang="en-US" sz="1400" dirty="0"/>
              <a:t> ★</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16</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7636342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38" y="3627438"/>
            <a:ext cx="5445125" cy="5813425"/>
          </a:xfrm>
        </p:spPr>
        <p:txBody>
          <a:bodyPr/>
          <a:lstStyle/>
          <a:p>
            <a:r>
              <a:rPr kumimoji="1" lang="ja-JP" altLang="en-US" sz="1400" dirty="0"/>
              <a:t>（必要に応じて、以下の内容を説明する）</a:t>
            </a:r>
            <a:endParaRPr kumimoji="1" lang="en-US" altLang="ja-JP" sz="1400" dirty="0"/>
          </a:p>
          <a:p>
            <a:r>
              <a:rPr kumimoji="1" lang="ja-JP" altLang="en-US" sz="1400" dirty="0"/>
              <a:t>チルトというのは、「かたむき」ということですから、「かたむきを感知するセンサー」ということです。</a:t>
            </a:r>
            <a:endParaRPr kumimoji="1" lang="en-US" altLang="ja-JP" sz="1400" dirty="0"/>
          </a:p>
          <a:p>
            <a:r>
              <a:rPr kumimoji="1" lang="ja-JP" altLang="en-US" sz="1400" dirty="0"/>
              <a:t>スマホやゲーム機のコントローラー、自動車の盗難防止装置などにも使われます</a:t>
            </a:r>
            <a:endParaRPr kumimoji="1" lang="en-US" altLang="ja-JP" sz="1400" dirty="0"/>
          </a:p>
          <a:p>
            <a:endParaRPr kumimoji="1" lang="en-US" altLang="ja-JP" sz="1400" dirty="0"/>
          </a:p>
          <a:p>
            <a:r>
              <a:rPr kumimoji="1" lang="en-US" altLang="ja-JP" sz="1400" dirty="0"/>
              <a:t>【</a:t>
            </a:r>
            <a:r>
              <a:rPr kumimoji="1" lang="ja-JP" altLang="en-US" sz="1400" dirty="0"/>
              <a:t>傾きの変化</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上下、向こう側（右）、こちら側（左）に傾いたという情報を、組み合わせたプログラミングブロックに渡す。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kern="1200" dirty="0">
                <a:solidFill>
                  <a:schemeClr val="tx1"/>
                </a:solidFill>
                <a:effectLst/>
              </a:rPr>
              <a:t>※</a:t>
            </a:r>
            <a:r>
              <a:rPr kumimoji="1" lang="ja-JP" altLang="en-US" sz="1400" b="0" i="0" kern="1200" dirty="0">
                <a:solidFill>
                  <a:schemeClr val="tx1"/>
                </a:solidFill>
                <a:effectLst/>
              </a:rPr>
              <a:t>上・下方向は、およそ</a:t>
            </a:r>
            <a:r>
              <a:rPr kumimoji="1" lang="en-US" altLang="ja-JP" sz="1400" b="0" i="0" kern="1200" dirty="0">
                <a:solidFill>
                  <a:schemeClr val="tx1"/>
                </a:solidFill>
                <a:effectLst/>
              </a:rPr>
              <a:t>30</a:t>
            </a:r>
            <a:r>
              <a:rPr kumimoji="1" lang="ja-JP" altLang="en-US" sz="1400" b="0" i="0" kern="1200" dirty="0">
                <a:solidFill>
                  <a:schemeClr val="tx1"/>
                </a:solidFill>
                <a:effectLst/>
              </a:rPr>
              <a:t>度～</a:t>
            </a:r>
            <a:r>
              <a:rPr kumimoji="1" lang="en-US" altLang="ja-JP" sz="1400" b="0" i="0" kern="1200" dirty="0">
                <a:solidFill>
                  <a:schemeClr val="tx1"/>
                </a:solidFill>
                <a:effectLst/>
              </a:rPr>
              <a:t>90</a:t>
            </a:r>
            <a:r>
              <a:rPr kumimoji="1" lang="ja-JP" altLang="en-US" sz="1400" b="0" i="0" kern="1200" dirty="0">
                <a:solidFill>
                  <a:schemeClr val="tx1"/>
                </a:solidFill>
                <a:effectLst/>
              </a:rPr>
              <a:t>度傾いている場合に感知</a:t>
            </a:r>
            <a:endParaRPr kumimoji="1" lang="en-US" altLang="ja-JP" sz="1400" b="0" i="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kern="1200" dirty="0">
                <a:solidFill>
                  <a:schemeClr val="tx1"/>
                </a:solidFill>
                <a:effectLst/>
              </a:rPr>
              <a:t>※</a:t>
            </a:r>
            <a:r>
              <a:rPr kumimoji="1" lang="ja-JP" altLang="en-US" sz="1400" b="0" i="0" kern="1200" dirty="0">
                <a:solidFill>
                  <a:schemeClr val="tx1"/>
                </a:solidFill>
                <a:effectLst/>
              </a:rPr>
              <a:t>右・肥大方向へおよそ</a:t>
            </a:r>
            <a:r>
              <a:rPr kumimoji="1" lang="en-US" altLang="ja-JP" sz="1400" b="0" i="0" kern="1200" dirty="0">
                <a:solidFill>
                  <a:schemeClr val="tx1"/>
                </a:solidFill>
                <a:effectLst/>
              </a:rPr>
              <a:t>15</a:t>
            </a:r>
            <a:r>
              <a:rPr kumimoji="1" lang="ja-JP" altLang="en-US" sz="1400" b="0" i="0" kern="1200" dirty="0">
                <a:solidFill>
                  <a:schemeClr val="tx1"/>
                </a:solidFill>
                <a:effectLst/>
              </a:rPr>
              <a:t>度～</a:t>
            </a:r>
            <a:r>
              <a:rPr kumimoji="1" lang="en-US" altLang="ja-JP" sz="1400" b="0" i="0" kern="1200" dirty="0">
                <a:solidFill>
                  <a:schemeClr val="tx1"/>
                </a:solidFill>
                <a:effectLst/>
              </a:rPr>
              <a:t>90</a:t>
            </a:r>
            <a:r>
              <a:rPr kumimoji="1" lang="ja-JP" altLang="en-US" sz="1400" b="0" i="0" kern="1200" dirty="0">
                <a:solidFill>
                  <a:schemeClr val="tx1"/>
                </a:solidFill>
                <a:effectLst/>
              </a:rPr>
              <a:t>度傾いている場合に管理</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t>【</a:t>
            </a:r>
            <a:r>
              <a:rPr kumimoji="1" lang="ja-JP" altLang="en-US" sz="1400" dirty="0"/>
              <a:t>かたむいたら</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どの向きにでも傾いたときに、その情報を、組み合わせたプログラミングブロックに渡す。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t>【</a:t>
            </a:r>
            <a:r>
              <a:rPr kumimoji="1" lang="ja-JP" altLang="en-US" sz="1400" dirty="0"/>
              <a:t>数の入力・たいら</a:t>
            </a:r>
            <a:r>
              <a:rPr kumimoji="1" lang="en-US" altLang="ja-JP"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kern="1200" dirty="0">
                <a:solidFill>
                  <a:schemeClr val="tx1"/>
                </a:solidFill>
                <a:effectLst/>
              </a:rPr>
              <a:t>上方向：「</a:t>
            </a:r>
            <a:r>
              <a:rPr kumimoji="1" lang="en-US" altLang="ja-JP" sz="1400" b="0" i="0" kern="1200" dirty="0">
                <a:solidFill>
                  <a:schemeClr val="tx1"/>
                </a:solidFill>
                <a:effectLst/>
              </a:rPr>
              <a:t>3</a:t>
            </a:r>
            <a:r>
              <a:rPr kumimoji="1" lang="ja-JP" altLang="en-US" sz="1400" b="0" i="0" kern="1200" dirty="0">
                <a:solidFill>
                  <a:schemeClr val="tx1"/>
                </a:solidFill>
                <a:effectLst/>
              </a:rPr>
              <a:t>」　下方向：「</a:t>
            </a:r>
            <a:r>
              <a:rPr kumimoji="1" lang="en-US" altLang="ja-JP" sz="1400" b="0" i="0" kern="1200" dirty="0">
                <a:solidFill>
                  <a:schemeClr val="tx1"/>
                </a:solidFill>
                <a:effectLst/>
              </a:rPr>
              <a:t>9</a:t>
            </a:r>
            <a:r>
              <a:rPr kumimoji="1" lang="ja-JP" altLang="en-US" sz="1400" b="0" i="0" kern="1200" dirty="0">
                <a:solidFill>
                  <a:schemeClr val="tx1"/>
                </a:solidFill>
                <a:effectLst/>
              </a:rPr>
              <a:t>」</a:t>
            </a:r>
            <a:br>
              <a:rPr lang="ja-JP" altLang="en-US" sz="1400" dirty="0"/>
            </a:br>
            <a:r>
              <a:rPr kumimoji="1" lang="ja-JP" altLang="en-US" sz="1400" b="0" i="0" kern="1200" dirty="0">
                <a:solidFill>
                  <a:schemeClr val="tx1"/>
                </a:solidFill>
                <a:effectLst/>
              </a:rPr>
              <a:t>右方向：「</a:t>
            </a:r>
            <a:r>
              <a:rPr kumimoji="1" lang="en-US" altLang="ja-JP" sz="1400" b="0" i="0" kern="1200" dirty="0">
                <a:solidFill>
                  <a:schemeClr val="tx1"/>
                </a:solidFill>
                <a:effectLst/>
              </a:rPr>
              <a:t>5</a:t>
            </a:r>
            <a:r>
              <a:rPr kumimoji="1" lang="ja-JP" altLang="en-US" sz="1400" b="0" i="0" kern="1200" dirty="0">
                <a:solidFill>
                  <a:schemeClr val="tx1"/>
                </a:solidFill>
                <a:effectLst/>
              </a:rPr>
              <a:t>」　左方向：「</a:t>
            </a:r>
            <a:r>
              <a:rPr kumimoji="1" lang="en-US" altLang="ja-JP" sz="1400" b="0" i="0" kern="1200" dirty="0">
                <a:solidFill>
                  <a:schemeClr val="tx1"/>
                </a:solidFill>
                <a:effectLst/>
              </a:rPr>
              <a:t>7</a:t>
            </a:r>
            <a:r>
              <a:rPr kumimoji="1" lang="ja-JP" altLang="en-US" sz="1400" b="0" i="0" kern="1200" dirty="0">
                <a:solidFill>
                  <a:schemeClr val="tx1"/>
                </a:solidFill>
                <a:effectLst/>
              </a:rPr>
              <a:t>」</a:t>
            </a:r>
            <a:endParaRPr kumimoji="1" lang="en-US" altLang="ja-JP" sz="1400" b="0" i="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これ以外は、</a:t>
            </a:r>
            <a:r>
              <a:rPr kumimoji="1" lang="ja-JP" altLang="en-US" sz="1400" b="0" i="0" kern="1200" dirty="0">
                <a:solidFill>
                  <a:schemeClr val="tx1"/>
                </a:solidFill>
                <a:effectLst/>
              </a:rPr>
              <a:t>傾きのない状態：「</a:t>
            </a:r>
            <a:r>
              <a:rPr kumimoji="1" lang="en-US" altLang="ja-JP" sz="1400" b="0" i="0" kern="1200" dirty="0">
                <a:solidFill>
                  <a:schemeClr val="tx1"/>
                </a:solidFill>
                <a:effectLst/>
              </a:rPr>
              <a:t>0</a:t>
            </a:r>
            <a:r>
              <a:rPr kumimoji="1" lang="ja-JP" altLang="en-US" sz="1400" b="0" i="0" kern="1200" dirty="0">
                <a:solidFill>
                  <a:schemeClr val="tx1"/>
                </a:solidFill>
                <a:effectLst/>
              </a:rPr>
              <a:t>」　が</a:t>
            </a:r>
            <a:r>
              <a:rPr kumimoji="1" lang="ja-JP" altLang="en-US" sz="1400" dirty="0"/>
              <a:t>組み合わせたプログラミングブロックに渡される。</a:t>
            </a:r>
            <a:endParaRPr kumimoji="1" lang="en-US" altLang="ja-JP" sz="1400" b="0" i="0" kern="1200" dirty="0">
              <a:solidFill>
                <a:schemeClr val="tx1"/>
              </a:solidFill>
              <a:effectLst/>
            </a:endParaRPr>
          </a:p>
          <a:p>
            <a:pPr fontAlgn="base"/>
            <a:endParaRPr kumimoji="1" lang="en-US" altLang="ja-JP" sz="1400" b="0" i="0" kern="1200" dirty="0">
              <a:solidFill>
                <a:schemeClr val="tx1"/>
              </a:solidFill>
              <a:effectLst/>
            </a:endParaRPr>
          </a:p>
          <a:p>
            <a:pPr fontAlgn="base"/>
            <a:r>
              <a:rPr kumimoji="1" lang="en-US" altLang="ja-JP" sz="1400" b="0" i="0" kern="1200" dirty="0">
                <a:solidFill>
                  <a:schemeClr val="tx1"/>
                </a:solidFill>
                <a:effectLst/>
              </a:rPr>
              <a:t>※</a:t>
            </a:r>
            <a:r>
              <a:rPr kumimoji="1" lang="ja-JP" altLang="en-US" sz="1400" b="0" i="0" kern="1200" dirty="0">
                <a:solidFill>
                  <a:schemeClr val="tx1"/>
                </a:solidFill>
                <a:effectLst/>
              </a:rPr>
              <a:t>傾きの方向は、チルトセンサーのケーブルが出ている面を手前側にして見たときの方向を表している。★</a:t>
            </a:r>
          </a:p>
          <a:p>
            <a:endParaRPr kumimoji="1" lang="en-US" altLang="ja-JP" sz="1400" dirty="0"/>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17</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1780428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これは解決のための学習サイクルです。</a:t>
            </a:r>
            <a:endParaRPr kumimoji="1" lang="en-US" altLang="ja-JP" sz="1400" dirty="0"/>
          </a:p>
          <a:p>
            <a:endParaRPr kumimoji="1" lang="en-US" altLang="ja-JP" sz="1400" dirty="0"/>
          </a:p>
          <a:p>
            <a:r>
              <a:rPr kumimoji="1" lang="ja-JP" altLang="en-US" sz="1400" dirty="0"/>
              <a:t>①最初に、「計画」をします。</a:t>
            </a:r>
            <a:endParaRPr kumimoji="1" lang="en-US" altLang="ja-JP" sz="1400" dirty="0"/>
          </a:p>
          <a:p>
            <a:r>
              <a:rPr kumimoji="1" lang="ja-JP" altLang="en-US" sz="1400" dirty="0"/>
              <a:t>どんなふうに動かせばよいか話し合いをして、手書きアイコンで書いてみましょう。</a:t>
            </a:r>
            <a:endParaRPr kumimoji="1" lang="en-US" altLang="ja-JP" sz="1400" dirty="0"/>
          </a:p>
          <a:p>
            <a:endParaRPr kumimoji="1" lang="en-US" altLang="ja-JP" sz="1400" dirty="0"/>
          </a:p>
          <a:p>
            <a:r>
              <a:rPr kumimoji="1" lang="ja-JP" altLang="en-US" sz="1400" dirty="0"/>
              <a:t>②次に、アプリでプログラムを組んで、プログラムを「実行」して、ロボットを動かします。</a:t>
            </a:r>
            <a:endParaRPr kumimoji="1" lang="en-US" altLang="ja-JP" sz="1400" dirty="0"/>
          </a:p>
          <a:p>
            <a:r>
              <a:rPr kumimoji="1" lang="ja-JP" altLang="en-US" sz="1400" dirty="0"/>
              <a:t>もし、うまく動けば、この課題はおしまいです。けれど、一度でうまく動くとは限りません。</a:t>
            </a:r>
            <a:endParaRPr kumimoji="1" lang="en-US" altLang="ja-JP" sz="1400" dirty="0"/>
          </a:p>
          <a:p>
            <a:endParaRPr kumimoji="1" lang="en-US" altLang="ja-JP" sz="1400" dirty="0"/>
          </a:p>
          <a:p>
            <a:r>
              <a:rPr kumimoji="1" lang="ja-JP" altLang="en-US" sz="1400" dirty="0"/>
              <a:t>③思い通りに動かなければ、どこが原因なのかを話し合いましょう。これを難しい言葉で「検証」と言います</a:t>
            </a:r>
            <a:endParaRPr kumimoji="1" lang="en-US" altLang="ja-JP" sz="1400" dirty="0"/>
          </a:p>
          <a:p>
            <a:endParaRPr kumimoji="1" lang="en-US" altLang="ja-JP" sz="1400" dirty="0"/>
          </a:p>
          <a:p>
            <a:r>
              <a:rPr kumimoji="1" lang="ja-JP" altLang="en-US" sz="1400" dirty="0"/>
              <a:t>④そして、たぶん原因はこれかなと考えたら、プログラムのどこを「改善」すればよいか考えて、次の目標を立てます。</a:t>
            </a:r>
            <a:r>
              <a:rPr lang="ja-JP" altLang="en-US" sz="1400" dirty="0"/>
              <a:t> ★</a:t>
            </a:r>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18</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465490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400" kern="1200" dirty="0">
                <a:solidFill>
                  <a:schemeClr val="tx1"/>
                </a:solidFill>
                <a:effectLst/>
              </a:rPr>
              <a:t>「今日のふりかえり」の一言感想は、ただ「楽しかった」はだめでしたね。</a:t>
            </a:r>
            <a:endParaRPr kumimoji="1" lang="en-US" altLang="ja-JP" sz="1400" kern="1200" dirty="0">
              <a:solidFill>
                <a:schemeClr val="tx1"/>
              </a:solidFill>
              <a:effectLst/>
            </a:endParaRPr>
          </a:p>
          <a:p>
            <a:r>
              <a:rPr kumimoji="1" lang="ja-JP" altLang="ja-JP" sz="1400" kern="1200" dirty="0">
                <a:solidFill>
                  <a:schemeClr val="tx1"/>
                </a:solidFill>
                <a:effectLst/>
              </a:rPr>
              <a:t>学んだことや気づいたこと、感想には、そう思ったわけも書くようにしましょう。</a:t>
            </a:r>
            <a:r>
              <a:rPr lang="ja-JP" altLang="en-US" sz="1400" dirty="0"/>
              <a:t> ★</a:t>
            </a:r>
            <a:endParaRPr kumimoji="1" lang="ja-JP" altLang="ja-JP" sz="1400" kern="1200" dirty="0">
              <a:solidFill>
                <a:schemeClr val="tx1"/>
              </a:solidFill>
              <a:effectLst/>
            </a:endParaRPr>
          </a:p>
          <a:p>
            <a:r>
              <a:rPr kumimoji="1" lang="en-US" altLang="ja-JP" sz="1400" kern="1200" dirty="0">
                <a:solidFill>
                  <a:schemeClr val="tx1"/>
                </a:solidFill>
                <a:effectLst/>
              </a:rPr>
              <a:t> </a:t>
            </a:r>
            <a:endParaRPr kumimoji="1" lang="ja-JP" altLang="ja-JP" sz="1400" kern="1200" dirty="0">
              <a:solidFill>
                <a:schemeClr val="tx1"/>
              </a:solidFill>
              <a:effectLst/>
            </a:endParaRPr>
          </a:p>
          <a:p>
            <a:r>
              <a:rPr kumimoji="1" lang="en-US" altLang="ja-JP" sz="1400" kern="1200" dirty="0">
                <a:solidFill>
                  <a:schemeClr val="tx1"/>
                </a:solidFill>
                <a:effectLst/>
              </a:rPr>
              <a:t> </a:t>
            </a:r>
            <a:endParaRPr kumimoji="1" lang="ja-JP" altLang="ja-JP" sz="1400" kern="1200" dirty="0">
              <a:solidFill>
                <a:schemeClr val="tx1"/>
              </a:solidFill>
              <a:effectLst/>
            </a:endParaRPr>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19</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318132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400" dirty="0"/>
              <a:t>今日の学習のめあては、</a:t>
            </a:r>
            <a:endParaRPr lang="en-US" altLang="ja-JP" sz="1400" dirty="0"/>
          </a:p>
          <a:p>
            <a:r>
              <a:rPr lang="ja-JP" altLang="en-US" sz="1400" dirty="0"/>
              <a:t>「</a:t>
            </a:r>
            <a:r>
              <a:rPr lang="ja-JP" altLang="en-US" sz="1400" dirty="0" err="1"/>
              <a:t>め</a:t>
            </a:r>
            <a:r>
              <a:rPr lang="ja-JP" altLang="en-US" sz="1400" dirty="0"/>
              <a:t>あてを考えて、プログラムを改造しよう」です。</a:t>
            </a:r>
            <a:endParaRPr lang="en-US" altLang="ja-JP" sz="1400" dirty="0"/>
          </a:p>
          <a:p>
            <a:endParaRPr lang="en-US" altLang="ja-JP" sz="1400" dirty="0"/>
          </a:p>
          <a:p>
            <a:r>
              <a:rPr lang="ja-JP" altLang="en-US" sz="1400" dirty="0"/>
              <a:t>前回もプログラムをいろいろ改造しましたが、</a:t>
            </a:r>
            <a:endParaRPr lang="en-US" altLang="ja-JP" sz="1400" dirty="0"/>
          </a:p>
          <a:p>
            <a:r>
              <a:rPr lang="ja-JP" altLang="en-US" sz="1400" dirty="0"/>
              <a:t>今回は「めあてをもって」というところがポイントですね。★ </a:t>
            </a:r>
          </a:p>
          <a:p>
            <a:endParaRPr kumimoji="1" lang="ja-JP" altLang="en-US"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2</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458842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defRPr/>
            </a:pPr>
            <a:r>
              <a:rPr kumimoji="1" lang="ja-JP" altLang="ja-JP" sz="1400" kern="1200" dirty="0">
                <a:solidFill>
                  <a:schemeClr val="tx1"/>
                </a:solidFill>
                <a:effectLst/>
              </a:rPr>
              <a:t>片付けは、グループで協力して行ってください。</a:t>
            </a:r>
            <a:endParaRPr kumimoji="1" lang="en-US" altLang="ja-JP" sz="1400" kern="1200" dirty="0">
              <a:solidFill>
                <a:schemeClr val="tx1"/>
              </a:solidFill>
              <a:effectLst/>
            </a:endParaRPr>
          </a:p>
          <a:p>
            <a:pPr lvl="0">
              <a:defRPr/>
            </a:pPr>
            <a:endParaRPr kumimoji="1" lang="en-US" altLang="ja-JP" sz="1400" kern="1200" dirty="0">
              <a:solidFill>
                <a:schemeClr val="tx1"/>
              </a:solidFill>
              <a:effectLst/>
            </a:endParaRPr>
          </a:p>
          <a:p>
            <a:pPr lvl="0">
              <a:defRPr/>
            </a:pPr>
            <a:r>
              <a:rPr kumimoji="1" lang="ja-JP" altLang="ja-JP" sz="1400" kern="1200" dirty="0">
                <a:solidFill>
                  <a:schemeClr val="tx1"/>
                </a:solidFill>
                <a:effectLst/>
              </a:rPr>
              <a:t>最後は、一度で先生の「</a:t>
            </a:r>
            <a:r>
              <a:rPr kumimoji="1" lang="en-US" altLang="ja-JP" sz="1400" kern="1200" dirty="0">
                <a:solidFill>
                  <a:schemeClr val="tx1"/>
                </a:solidFill>
                <a:effectLst/>
              </a:rPr>
              <a:t>OK</a:t>
            </a:r>
            <a:r>
              <a:rPr kumimoji="1" lang="ja-JP" altLang="ja-JP" sz="1400" kern="1200" dirty="0">
                <a:solidFill>
                  <a:schemeClr val="tx1"/>
                </a:solidFill>
                <a:effectLst/>
              </a:rPr>
              <a:t>」がもらえるよう。</a:t>
            </a:r>
            <a:endParaRPr kumimoji="1" lang="en-US" altLang="ja-JP" sz="1400" kern="1200" dirty="0">
              <a:solidFill>
                <a:schemeClr val="tx1"/>
              </a:solidFill>
              <a:effectLst/>
            </a:endParaRPr>
          </a:p>
          <a:p>
            <a:pPr lvl="0">
              <a:defRPr/>
            </a:pPr>
            <a:r>
              <a:rPr kumimoji="1" lang="ja-JP" altLang="ja-JP" sz="1400" kern="1200" dirty="0">
                <a:solidFill>
                  <a:schemeClr val="tx1"/>
                </a:solidFill>
                <a:effectLst/>
              </a:rPr>
              <a:t>よく確認してから、報告に来てください。</a:t>
            </a:r>
            <a:r>
              <a:rPr lang="ja-JP" altLang="en-US" sz="1400" dirty="0"/>
              <a:t> ★</a:t>
            </a:r>
            <a:endParaRPr kumimoji="1" lang="ja-JP" altLang="ja-JP" sz="1400" kern="1200" dirty="0">
              <a:solidFill>
                <a:schemeClr val="tx1"/>
              </a:solidFill>
              <a:effectLst/>
            </a:endParaRPr>
          </a:p>
          <a:p>
            <a:endParaRPr kumimoji="1" lang="ja-JP" altLang="en-US"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20</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081044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今日もこの図で、学習の流れを確認してみましょう。</a:t>
            </a:r>
            <a:endParaRPr kumimoji="1" lang="en-US" altLang="ja-JP" sz="1400" dirty="0"/>
          </a:p>
          <a:p>
            <a:endParaRPr kumimoji="1" lang="en-US" altLang="ja-JP" sz="1400" dirty="0"/>
          </a:p>
          <a:p>
            <a:r>
              <a:rPr kumimoji="1" lang="ja-JP" altLang="en-US" sz="1400" dirty="0"/>
              <a:t>役割分担、準備、今日の振り返り、片付けについては、もう、大丈夫ですね。</a:t>
            </a:r>
            <a:endParaRPr kumimoji="1" lang="en-US" altLang="ja-JP" sz="1400" dirty="0"/>
          </a:p>
          <a:p>
            <a:endParaRPr kumimoji="1" lang="en-US" altLang="ja-JP" sz="1400" dirty="0"/>
          </a:p>
          <a:p>
            <a:r>
              <a:rPr kumimoji="1" lang="en-US" altLang="ja-JP" sz="1400" dirty="0"/>
              <a:t>※</a:t>
            </a:r>
            <a:r>
              <a:rPr kumimoji="1" lang="ja-JP" altLang="en-US" sz="1400" dirty="0"/>
              <a:t>不十分なところがあれば、ピンク■で表示して、再度、指導。</a:t>
            </a:r>
            <a:endParaRPr kumimoji="1" lang="en-US" altLang="ja-JP" sz="1400" dirty="0"/>
          </a:p>
          <a:p>
            <a:r>
              <a:rPr kumimoji="1" lang="ja-JP" altLang="en-US" sz="1400" dirty="0"/>
              <a:t>　　（役割分担を忘れている、準備や片付けの協力、振り返りの内容など）</a:t>
            </a:r>
            <a:endParaRPr kumimoji="1" lang="en-US" altLang="ja-JP" sz="1400" dirty="0"/>
          </a:p>
          <a:p>
            <a:endParaRPr kumimoji="1" lang="en-US" altLang="ja-JP" sz="1400" dirty="0"/>
          </a:p>
          <a:p>
            <a:r>
              <a:rPr kumimoji="1" lang="ja-JP" altLang="en-US" sz="1400" dirty="0"/>
              <a:t>今日のプロジェクトも大きく分けて、</a:t>
            </a:r>
            <a:r>
              <a:rPr kumimoji="1" lang="en-US" altLang="ja-JP" sz="1400" dirty="0"/>
              <a:t>2</a:t>
            </a:r>
            <a:r>
              <a:rPr kumimoji="1" lang="ja-JP" altLang="en-US" sz="1400" dirty="0"/>
              <a:t>つあります。</a:t>
            </a:r>
            <a:endParaRPr kumimoji="1" lang="en-US" altLang="ja-JP" sz="1400" dirty="0"/>
          </a:p>
          <a:p>
            <a:r>
              <a:rPr kumimoji="1" lang="ja-JP" altLang="en-US" sz="1400" dirty="0"/>
              <a:t>ワークシート、学習ファイルも見ながら、説明をしっかり聞いてください。</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最初に、「モデルを調べる」で、自分たちのグループのロボットがどういうものなのか調べます。</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どのロボットをやるかは、あとで発表します。★</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3</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671218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進め方について、「スパイロボット」を例に説明します。★</a:t>
            </a:r>
            <a:endParaRPr kumimoji="1" lang="en-US" altLang="ja-JP" dirty="0"/>
          </a:p>
          <a:p>
            <a:endParaRPr kumimoji="1" lang="en-US" altLang="ja-JP" dirty="0"/>
          </a:p>
          <a:p>
            <a:r>
              <a:rPr kumimoji="1" lang="ja-JP" altLang="en-US" dirty="0"/>
              <a:t>最初に、自分たちのロボットをいつもと同じように組み立てます。★</a:t>
            </a:r>
            <a:endParaRPr kumimoji="1" lang="en-US" altLang="ja-JP" dirty="0"/>
          </a:p>
          <a:p>
            <a:endParaRPr kumimoji="1" lang="en-US" altLang="ja-JP" dirty="0"/>
          </a:p>
          <a:p>
            <a:r>
              <a:rPr kumimoji="1" lang="ja-JP" altLang="en-US" dirty="0"/>
              <a:t>次に、これも同じように手が</a:t>
            </a:r>
            <a:r>
              <a:rPr kumimoji="1" lang="ja-JP" altLang="en-US" dirty="0" err="1"/>
              <a:t>き</a:t>
            </a:r>
            <a:r>
              <a:rPr kumimoji="1" lang="ja-JP" altLang="en-US" dirty="0"/>
              <a:t>アイコンを使って、プログラムを書いたり、読んだりしてプログラムの説明を考えます。</a:t>
            </a:r>
            <a:endParaRPr kumimoji="1" lang="en-US" altLang="ja-JP" dirty="0"/>
          </a:p>
          <a:p>
            <a:endParaRPr kumimoji="1" lang="en-US" altLang="ja-JP" dirty="0"/>
          </a:p>
          <a:p>
            <a:r>
              <a:rPr kumimoji="1" lang="ja-JP" altLang="en-US" dirty="0"/>
              <a:t>ここからが、ちょっといつもと違います。まず「自分のワークシート」でそれぞれが考え、グループで話し合って、「グループワークシート」に書きます。★</a:t>
            </a:r>
            <a:endParaRPr kumimoji="1" lang="en-US" altLang="ja-JP" dirty="0"/>
          </a:p>
          <a:p>
            <a:endParaRPr kumimoji="1" lang="en-US" altLang="ja-JP" dirty="0"/>
          </a:p>
          <a:p>
            <a:r>
              <a:rPr kumimoji="1" lang="ja-JP" altLang="en-US" dirty="0"/>
              <a:t>それが終わったら、また「自分のワークシート」で、このロボットは、どんな動きや働きをするためのロボットか説明を考えます。</a:t>
            </a:r>
            <a:endParaRPr kumimoji="1" lang="en-US" altLang="ja-JP" dirty="0"/>
          </a:p>
          <a:p>
            <a:r>
              <a:rPr kumimoji="1" lang="ja-JP" altLang="en-US" dirty="0"/>
              <a:t>スパイロボットの例では、「何かが近づいてきたら、音を鳴らして教えてくれるロボット」と書いていますね。★</a:t>
            </a:r>
            <a:endParaRPr kumimoji="1" lang="en-US" altLang="ja-JP" dirty="0"/>
          </a:p>
          <a:p>
            <a:endParaRPr kumimoji="1" lang="en-US" altLang="ja-JP" dirty="0"/>
          </a:p>
          <a:p>
            <a:r>
              <a:rPr kumimoji="1" lang="ja-JP" altLang="en-US" dirty="0"/>
              <a:t>そして、また、それぞれの考えを話し合って「グループワークシート」に、どんなロボットなのかまとめます。今回の学習では、この「どのようなロボットか説明を考える」ことがとても大切になってきます。</a:t>
            </a:r>
            <a:endParaRPr kumimoji="1" lang="en-US" altLang="ja-JP" dirty="0"/>
          </a:p>
          <a:p>
            <a:endParaRPr lang="en-US" altLang="ja-JP" dirty="0"/>
          </a:p>
          <a:p>
            <a:r>
              <a:rPr kumimoji="1" lang="ja-JP" altLang="en-US" dirty="0"/>
              <a:t>プログラミングのアプリでは、それぞれのプロジェクトについてビデオで説明もしていますのでよく確かめてください。★</a:t>
            </a:r>
            <a:endParaRPr kumimoji="1" lang="en-US" altLang="ja-JP"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4</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3269599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自分たちのロボットがどんなロボットなのか分かったら、</a:t>
            </a:r>
            <a:endParaRPr kumimoji="1" lang="en-US" altLang="ja-JP" sz="1400" dirty="0"/>
          </a:p>
          <a:p>
            <a:r>
              <a:rPr kumimoji="1" lang="ja-JP" altLang="en-US" sz="1400" dirty="0"/>
              <a:t>いよいよ改造していきます。★</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5</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911700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大きな流れは、</a:t>
            </a:r>
            <a:endParaRPr kumimoji="1" lang="en-US" altLang="ja-JP" sz="1400" dirty="0"/>
          </a:p>
          <a:p>
            <a:r>
              <a:rPr kumimoji="1" lang="ja-JP" altLang="en-US" sz="1400" dirty="0"/>
              <a:t>「</a:t>
            </a:r>
            <a:r>
              <a:rPr kumimoji="1" lang="en-US" altLang="ja-JP" sz="1400" dirty="0"/>
              <a:t>①</a:t>
            </a:r>
            <a:r>
              <a:rPr kumimoji="1" lang="ja-JP" altLang="en-US" sz="1400" dirty="0"/>
              <a:t>改造のめあてを考え」</a:t>
            </a:r>
            <a:r>
              <a:rPr kumimoji="1" lang="ja-JP" altLang="en-US" sz="1400" dirty="0" err="1"/>
              <a:t>て</a:t>
            </a:r>
            <a:r>
              <a:rPr kumimoji="1" lang="ja-JP" altLang="en-US" sz="1400" dirty="0"/>
              <a:t>、「②その</a:t>
            </a:r>
            <a:r>
              <a:rPr kumimoji="1" lang="ja-JP" altLang="en-US" sz="1400" dirty="0" err="1"/>
              <a:t>め</a:t>
            </a:r>
            <a:r>
              <a:rPr kumimoji="1" lang="ja-JP" altLang="en-US" sz="1400" dirty="0"/>
              <a:t>あてを解決する」という流れです。★</a:t>
            </a:r>
            <a:endParaRPr kumimoji="1" lang="en-US" altLang="ja-JP" sz="1400" dirty="0"/>
          </a:p>
          <a:p>
            <a:r>
              <a:rPr kumimoji="1" lang="ja-JP" altLang="en-US" sz="1400" dirty="0"/>
              <a:t>最初に改造のめあてを考えます。</a:t>
            </a:r>
            <a:endParaRPr kumimoji="1" lang="en-US" altLang="ja-JP" sz="1400" dirty="0"/>
          </a:p>
          <a:p>
            <a:r>
              <a:rPr kumimoji="1" lang="ja-JP" altLang="en-US" sz="1400" dirty="0"/>
              <a:t>ロボットやそれを動かすプログラムには、必ず目的があります。</a:t>
            </a:r>
            <a:endParaRPr kumimoji="1" lang="en-US" altLang="ja-JP" sz="1400" dirty="0"/>
          </a:p>
          <a:p>
            <a:r>
              <a:rPr kumimoji="1" lang="ja-JP" altLang="en-US" sz="1400" dirty="0"/>
              <a:t>信号機は、車や人が事故を起こさないようにスムーズに交通するという目的がありますね。</a:t>
            </a:r>
            <a:endParaRPr kumimoji="1" lang="en-US" altLang="ja-JP" sz="1400" dirty="0"/>
          </a:p>
          <a:p>
            <a:r>
              <a:rPr kumimoji="1" lang="ja-JP" altLang="en-US" sz="1400" dirty="0"/>
              <a:t>電子レンジでは、食べ物がちょうどよい温かさになるようにプログラムされています。★</a:t>
            </a:r>
            <a:endParaRPr kumimoji="1" lang="en-US" altLang="ja-JP" sz="1400" dirty="0"/>
          </a:p>
          <a:p>
            <a:r>
              <a:rPr kumimoji="1" lang="ja-JP" altLang="en-US" sz="1400" dirty="0"/>
              <a:t>みなさんのロボットをどんなロボットにするか、どんな働きをさせるか、グループで話し合い、改造のめあてを考えてください。</a:t>
            </a:r>
            <a:endParaRPr kumimoji="1" lang="en-US" altLang="ja-JP" sz="1400" dirty="0"/>
          </a:p>
          <a:p>
            <a:r>
              <a:rPr kumimoji="1" lang="ja-JP" altLang="en-US" sz="1400" dirty="0"/>
              <a:t>ここではスパイロボットを「何かが近づいたら、音を鳴らして、踏切みたいに通せん</a:t>
            </a:r>
            <a:r>
              <a:rPr kumimoji="1" lang="ja-JP" altLang="en-US" sz="1400" dirty="0" err="1"/>
              <a:t>ぼ</a:t>
            </a:r>
            <a:r>
              <a:rPr kumimoji="1" lang="ja-JP" altLang="en-US" sz="1400" dirty="0"/>
              <a:t>する。それを繰り返す。」というめあてになっています。</a:t>
            </a:r>
            <a:endParaRPr kumimoji="1" lang="en-US" altLang="ja-JP" sz="1400" dirty="0"/>
          </a:p>
          <a:p>
            <a:r>
              <a:rPr kumimoji="1" lang="ja-JP" altLang="en-US" sz="1400" dirty="0"/>
              <a:t>踏切みたいに通せん</a:t>
            </a:r>
            <a:r>
              <a:rPr kumimoji="1" lang="ja-JP" altLang="en-US" sz="1400" dirty="0" err="1"/>
              <a:t>ぼ</a:t>
            </a:r>
            <a:r>
              <a:rPr kumimoji="1" lang="ja-JP" altLang="en-US" sz="1400" dirty="0"/>
              <a:t>するためには、モーターを使うことになりそうですね。そのためには、もちろんロボット自体も改造する必要がありそうですね。</a:t>
            </a: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また、「繰り返す」とありますから、ループも使いそうですね。こんなふうに、今まで学習したことを使ってできそうなことを考え、「改造のめあて」を決めましょう。★</a:t>
            </a:r>
            <a:endParaRPr kumimoji="1" lang="en-US" altLang="ja-JP" sz="1400" dirty="0"/>
          </a:p>
          <a:p>
            <a:r>
              <a:rPr kumimoji="1" lang="ja-JP" altLang="en-US" sz="1400" dirty="0"/>
              <a:t>めあてが決まったら、あとは学習サイクルに沿って、グループで協力して取り組んでください。</a:t>
            </a:r>
            <a:endParaRPr kumimoji="1" lang="en-US" altLang="ja-JP" sz="1400" dirty="0"/>
          </a:p>
          <a:p>
            <a:r>
              <a:rPr kumimoji="1" lang="ja-JP" altLang="en-US" sz="1400" dirty="0"/>
              <a:t>学習を進めていくと、どうしてもうまくいかないことも出てきます。</a:t>
            </a:r>
            <a:endParaRPr kumimoji="1" lang="en-US" altLang="ja-JP" sz="1400" dirty="0"/>
          </a:p>
          <a:p>
            <a:r>
              <a:rPr kumimoji="1" lang="ja-JP" altLang="en-US" sz="1400" dirty="0"/>
              <a:t>すぐにあきらめては勉強になりませんが、どうしても実現不可能かなと思ったら、「改造のめあて」を少し変更しましょう。</a:t>
            </a:r>
            <a:endParaRPr kumimoji="1" lang="en-US" altLang="ja-JP" sz="1400" dirty="0"/>
          </a:p>
          <a:p>
            <a:r>
              <a:rPr kumimoji="1" lang="ja-JP" altLang="en-US" sz="1400" dirty="0"/>
              <a:t>またやっている途中で、新しい工夫を思いつくこともあるかもしれませんしね。</a:t>
            </a:r>
            <a:endParaRPr kumimoji="1" lang="en-US" altLang="ja-JP" sz="1400" dirty="0"/>
          </a:p>
          <a:p>
            <a:r>
              <a:rPr kumimoji="1" lang="ja-JP" altLang="en-US" sz="1400" dirty="0"/>
              <a:t>とにかく、ここからは、グループで協力して進めましょう。自分の意見ばかりを押し通しても、解決はしませんよ。</a:t>
            </a:r>
            <a:endParaRPr kumimoji="1" lang="en-US" altLang="ja-JP" sz="1400" dirty="0"/>
          </a:p>
          <a:p>
            <a:r>
              <a:rPr kumimoji="1" lang="ja-JP" altLang="en-US" sz="1400" dirty="0"/>
              <a:t>では、今日も「今日のポイント」を紹介します。★</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6</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785661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プログラムを組んでいくと、だんだん長くなって、画面からはみ出てしまうことがあります。</a:t>
            </a:r>
            <a:endParaRPr kumimoji="1" lang="en-US" altLang="ja-JP" sz="1400" dirty="0"/>
          </a:p>
          <a:p>
            <a:endParaRPr kumimoji="1" lang="en-US" altLang="ja-JP" sz="1400" dirty="0"/>
          </a:p>
          <a:p>
            <a:r>
              <a:rPr kumimoji="1" lang="ja-JP" altLang="en-US" sz="1400" dirty="0"/>
              <a:t>画面の横に出てくる三角マークを押すと見えるようになるのですが、実は、もっと便利な裏技があります。それは</a:t>
            </a:r>
            <a:r>
              <a:rPr kumimoji="1" lang="en-US" altLang="ja-JP" sz="1400" dirty="0"/>
              <a:t>…</a:t>
            </a:r>
            <a:r>
              <a:rPr kumimoji="1" lang="ja-JP" altLang="en-US" sz="1400" dirty="0"/>
              <a:t>★</a:t>
            </a:r>
            <a:endParaRPr kumimoji="1" lang="en-US" altLang="ja-JP" sz="1400" dirty="0"/>
          </a:p>
          <a:p>
            <a:endParaRPr kumimoji="1" lang="en-US" altLang="ja-JP" sz="1400" dirty="0"/>
          </a:p>
          <a:p>
            <a:r>
              <a:rPr kumimoji="1" lang="en-US" altLang="ja-JP" sz="1400" dirty="0"/>
              <a:t>2</a:t>
            </a:r>
            <a:r>
              <a:rPr kumimoji="1" lang="ja-JP" altLang="en-US" sz="1400" dirty="0"/>
              <a:t>本指で画面をさわってスライドさせると画面自体が動いてくれます。</a:t>
            </a:r>
            <a:endParaRPr kumimoji="1" lang="en-US" altLang="ja-JP" sz="1400" dirty="0"/>
          </a:p>
          <a:p>
            <a:r>
              <a:rPr kumimoji="1" lang="ja-JP" altLang="en-US" sz="1400" dirty="0"/>
              <a:t>ちょっと便利でしょ。★</a:t>
            </a:r>
            <a:endParaRPr kumimoji="1" lang="en-US" altLang="ja-JP" sz="1400" dirty="0"/>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7</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565161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400" dirty="0"/>
              <a:t>2</a:t>
            </a:r>
            <a:r>
              <a:rPr kumimoji="1" lang="ja-JP" altLang="en-US" sz="1400" dirty="0"/>
              <a:t>本指で見えるようになるのですが、それでも、長いプログラムになるとちょっと不便なことが起きます。</a:t>
            </a:r>
            <a:endParaRPr kumimoji="1" lang="en-US" altLang="ja-JP" sz="1400" dirty="0"/>
          </a:p>
          <a:p>
            <a:endParaRPr kumimoji="1" lang="en-US" altLang="ja-JP" sz="1400" dirty="0"/>
          </a:p>
          <a:p>
            <a:r>
              <a:rPr kumimoji="1" lang="ja-JP" altLang="en-US" sz="1400" dirty="0"/>
              <a:t>長いプログラムの前半は完成したけれど、後半を何度もやり直している場合、毎回、前半のプログラムが終わるのを待たなければなりません。</a:t>
            </a:r>
            <a:endParaRPr kumimoji="1" lang="en-US" altLang="ja-JP" sz="1400" dirty="0"/>
          </a:p>
          <a:p>
            <a:endParaRPr kumimoji="1" lang="en-US" altLang="ja-JP" sz="1400" dirty="0"/>
          </a:p>
          <a:p>
            <a:r>
              <a:rPr kumimoji="1" lang="ja-JP" altLang="en-US" sz="1400" dirty="0"/>
              <a:t>そこで</a:t>
            </a:r>
            <a:r>
              <a:rPr kumimoji="1" lang="en-US" altLang="ja-JP" sz="1400" dirty="0"/>
              <a:t>…</a:t>
            </a:r>
            <a:r>
              <a:rPr kumimoji="1" lang="ja-JP" altLang="en-US" sz="1400" dirty="0"/>
              <a:t>★</a:t>
            </a:r>
            <a:endParaRPr kumimoji="1" lang="en-US" altLang="ja-JP" sz="1400" dirty="0"/>
          </a:p>
          <a:p>
            <a:r>
              <a:rPr kumimoji="1" lang="ja-JP" altLang="en-US" sz="1400" dirty="0"/>
              <a:t>このように２つや３つに分けると、画面上でも見やすいし、改造している部分だけすくに確かめることができます。</a:t>
            </a:r>
            <a:endParaRPr kumimoji="1" lang="en-US" altLang="ja-JP" sz="1400" dirty="0"/>
          </a:p>
          <a:p>
            <a:endParaRPr kumimoji="1" lang="en-US" altLang="ja-JP" sz="1400" dirty="0"/>
          </a:p>
          <a:p>
            <a:r>
              <a:rPr kumimoji="1" lang="ja-JP" altLang="en-US" sz="1400" dirty="0"/>
              <a:t>それぞれのプログラムが完成したら、合体させればいいですね。★</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8</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2801314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t>では、各グループで行うプロジェクトを発表します。</a:t>
            </a:r>
            <a:endParaRPr kumimoji="1" lang="en-US" altLang="ja-JP" sz="1400" dirty="0"/>
          </a:p>
          <a:p>
            <a:r>
              <a:rPr kumimoji="1" lang="ja-JP" altLang="en-US" sz="1400" dirty="0"/>
              <a:t>プロジェクト名がちょっと難しいので注意してください。</a:t>
            </a:r>
            <a:endParaRPr kumimoji="1" lang="en-US" altLang="ja-JP" sz="1400" dirty="0"/>
          </a:p>
          <a:p>
            <a:endParaRPr lang="en-US" altLang="ja-JP" sz="1400" dirty="0"/>
          </a:p>
          <a:p>
            <a:r>
              <a:rPr lang="ja-JP" altLang="en-US" sz="1400" dirty="0"/>
              <a:t>プル・ロボット「</a:t>
            </a:r>
            <a:r>
              <a:rPr lang="en-US" altLang="ja-JP" sz="1400" dirty="0"/>
              <a:t>1. </a:t>
            </a:r>
            <a:r>
              <a:rPr lang="ja-JP" altLang="en-US" sz="1400" dirty="0"/>
              <a:t>引く力」</a:t>
            </a:r>
            <a:endParaRPr lang="en-US" altLang="ja-JP" sz="1400" dirty="0"/>
          </a:p>
          <a:p>
            <a:endParaRPr lang="en-US" altLang="ja-JP" sz="1400" dirty="0"/>
          </a:p>
          <a:p>
            <a:r>
              <a:rPr lang="ja-JP" altLang="en-US" sz="1400" dirty="0"/>
              <a:t>レースカー「</a:t>
            </a:r>
            <a:r>
              <a:rPr lang="en-US" altLang="ja-JP" sz="1400" dirty="0"/>
              <a:t>2. </a:t>
            </a:r>
            <a:r>
              <a:rPr lang="ja-JP" altLang="en-US" sz="1400" dirty="0"/>
              <a:t>速度」</a:t>
            </a:r>
            <a:endParaRPr lang="en-US" altLang="ja-JP" sz="1400" dirty="0"/>
          </a:p>
          <a:p>
            <a:endParaRPr lang="en-US" altLang="ja-JP" sz="1400" dirty="0"/>
          </a:p>
          <a:p>
            <a:r>
              <a:rPr lang="ja-JP" altLang="en-US" sz="1400" dirty="0"/>
              <a:t>地震シミュレーター「</a:t>
            </a:r>
            <a:r>
              <a:rPr lang="en-US" altLang="ja-JP" sz="1400" dirty="0"/>
              <a:t>3. </a:t>
            </a:r>
            <a:r>
              <a:rPr lang="ja-JP" altLang="en-US" sz="1400" dirty="0"/>
              <a:t>頑丈な構造」</a:t>
            </a:r>
            <a:endParaRPr lang="en-US" altLang="ja-JP" sz="1400" dirty="0"/>
          </a:p>
          <a:p>
            <a:endParaRPr lang="en-US" altLang="ja-JP" sz="1400" dirty="0"/>
          </a:p>
          <a:p>
            <a:r>
              <a:rPr lang="ja-JP" altLang="en-US" sz="1400" dirty="0"/>
              <a:t>オタマジャクシ「</a:t>
            </a:r>
            <a:r>
              <a:rPr lang="en-US" altLang="ja-JP" sz="1400" dirty="0"/>
              <a:t>4.</a:t>
            </a:r>
            <a:r>
              <a:rPr lang="ja-JP" altLang="en-US" sz="1400" dirty="0"/>
              <a:t>カエルの成長」</a:t>
            </a:r>
            <a:endParaRPr lang="en-US" altLang="ja-JP" sz="1400" dirty="0"/>
          </a:p>
          <a:p>
            <a:endParaRPr lang="en-US" altLang="ja-JP" sz="1400" dirty="0"/>
          </a:p>
          <a:p>
            <a:r>
              <a:rPr lang="ja-JP" altLang="en-US" sz="1400" dirty="0"/>
              <a:t>花とミツバチ「</a:t>
            </a:r>
            <a:r>
              <a:rPr lang="en-US" altLang="ja-JP" sz="1400" dirty="0"/>
              <a:t>5. </a:t>
            </a:r>
            <a:r>
              <a:rPr lang="ja-JP" altLang="en-US" sz="1400" dirty="0"/>
              <a:t>植物と受粉を助ける生き物たち」</a:t>
            </a:r>
            <a:endParaRPr lang="en-US" altLang="ja-JP" sz="1400" dirty="0"/>
          </a:p>
          <a:p>
            <a:endParaRPr lang="en-US" altLang="ja-JP" sz="1400" dirty="0"/>
          </a:p>
          <a:p>
            <a:r>
              <a:rPr lang="ja-JP" altLang="en-US" sz="1400" dirty="0"/>
              <a:t>水門「</a:t>
            </a:r>
            <a:r>
              <a:rPr lang="en-US" altLang="ja-JP" sz="1400" dirty="0"/>
              <a:t>6. </a:t>
            </a:r>
            <a:r>
              <a:rPr lang="ja-JP" altLang="en-US" sz="1400" dirty="0"/>
              <a:t>洪水を防ごう」</a:t>
            </a:r>
            <a:endParaRPr lang="en-US" altLang="ja-JP" sz="1400" dirty="0"/>
          </a:p>
          <a:p>
            <a:endParaRPr lang="en-US" altLang="ja-JP" sz="1400" dirty="0"/>
          </a:p>
          <a:p>
            <a:r>
              <a:rPr lang="ja-JP" altLang="en-US" sz="1400" dirty="0"/>
              <a:t>ヘリコプター「</a:t>
            </a:r>
            <a:r>
              <a:rPr lang="en-US" altLang="ja-JP" sz="1400" dirty="0"/>
              <a:t>7. </a:t>
            </a:r>
            <a:r>
              <a:rPr lang="ja-JP" altLang="en-US" sz="1400" dirty="0"/>
              <a:t>防災と救助」</a:t>
            </a:r>
            <a:endParaRPr lang="en-US" altLang="ja-JP" sz="1400" dirty="0"/>
          </a:p>
          <a:p>
            <a:endParaRPr lang="en-US" altLang="ja-JP" sz="1400" dirty="0"/>
          </a:p>
          <a:p>
            <a:r>
              <a:rPr lang="ja-JP" altLang="en-US" sz="1400" dirty="0"/>
              <a:t>リサイクルカー「</a:t>
            </a:r>
            <a:r>
              <a:rPr lang="en-US" altLang="ja-JP" sz="1400" dirty="0"/>
              <a:t>8.</a:t>
            </a:r>
            <a:r>
              <a:rPr lang="ja-JP" altLang="en-US" sz="1400" dirty="0"/>
              <a:t>リサイクル・ゴミの分別」</a:t>
            </a:r>
            <a:endParaRPr lang="en-US" altLang="ja-JP" sz="1400" dirty="0"/>
          </a:p>
          <a:p>
            <a:endParaRPr lang="en-US" altLang="ja-JP" sz="1400" dirty="0"/>
          </a:p>
          <a:p>
            <a:r>
              <a:rPr lang="ja-JP" altLang="en-US" sz="1400" dirty="0"/>
              <a:t>ルナ・ロボット「</a:t>
            </a:r>
            <a:r>
              <a:rPr lang="en-US" altLang="ja-JP" sz="1400" dirty="0"/>
              <a:t>17.</a:t>
            </a:r>
            <a:r>
              <a:rPr lang="ja-JP" altLang="en-US" sz="1400" dirty="0"/>
              <a:t>月面基地」</a:t>
            </a:r>
            <a:endParaRPr lang="en-US" altLang="ja-JP" sz="1400" dirty="0"/>
          </a:p>
          <a:p>
            <a:endParaRPr lang="en-US" altLang="ja-JP" sz="1400" dirty="0"/>
          </a:p>
          <a:p>
            <a:r>
              <a:rPr lang="ja-JP" altLang="en-US" sz="1400" dirty="0"/>
              <a:t>ロボット・アーム「</a:t>
            </a:r>
            <a:r>
              <a:rPr lang="en-US" altLang="ja-JP" sz="1400" dirty="0"/>
              <a:t>18.</a:t>
            </a:r>
            <a:r>
              <a:rPr lang="ja-JP" altLang="en-US" sz="1400" dirty="0"/>
              <a:t>物をつかむ」</a:t>
            </a:r>
            <a:endParaRPr lang="en-US" altLang="ja-JP" sz="1400" dirty="0"/>
          </a:p>
          <a:p>
            <a:endParaRPr lang="en-US" altLang="ja-JP" sz="1400" dirty="0"/>
          </a:p>
          <a:p>
            <a:r>
              <a:rPr lang="ja-JP" altLang="en-US" sz="1400" dirty="0"/>
              <a:t>コントローラー「</a:t>
            </a:r>
            <a:r>
              <a:rPr lang="en-US" altLang="ja-JP" sz="1400" dirty="0"/>
              <a:t>19.</a:t>
            </a:r>
            <a:r>
              <a:rPr lang="ja-JP" altLang="en-US" sz="1400" dirty="0"/>
              <a:t>メッセージの送信」</a:t>
            </a:r>
            <a:endParaRPr lang="en-US" altLang="ja-JP" sz="1400" dirty="0"/>
          </a:p>
          <a:p>
            <a:endParaRPr kumimoji="1" lang="en-US" altLang="ja-JP" sz="1400" dirty="0"/>
          </a:p>
          <a:p>
            <a:r>
              <a:rPr kumimoji="1" lang="ja-JP" altLang="en-US" sz="1400" dirty="0"/>
              <a:t>火山アラーム「</a:t>
            </a:r>
            <a:r>
              <a:rPr kumimoji="1" lang="en-US" altLang="ja-JP" sz="1400" dirty="0"/>
              <a:t>20.</a:t>
            </a:r>
            <a:r>
              <a:rPr kumimoji="1" lang="ja-JP" altLang="en-US" sz="1400" dirty="0"/>
              <a:t>火山警告」</a:t>
            </a:r>
            <a:endParaRPr kumimoji="1" lang="en-US" altLang="ja-JP" sz="1400" dirty="0"/>
          </a:p>
          <a:p>
            <a:endParaRPr kumimoji="1" lang="en-US" altLang="ja-JP" sz="1400" dirty="0"/>
          </a:p>
          <a:p>
            <a:r>
              <a:rPr kumimoji="1" lang="ja-JP" altLang="en-US" sz="1400" dirty="0"/>
              <a:t>自分たちのプロジェクトが確認できましたか。★</a:t>
            </a:r>
          </a:p>
        </p:txBody>
      </p:sp>
      <p:sp>
        <p:nvSpPr>
          <p:cNvPr id="4" name="スライド番号プレースホルダー 3"/>
          <p:cNvSpPr>
            <a:spLocks noGrp="1"/>
          </p:cNvSpPr>
          <p:nvPr>
            <p:ph type="sldNum" sz="quarter" idx="5"/>
          </p:nvPr>
        </p:nvSpPr>
        <p:spPr>
          <a:xfrm>
            <a:off x="3856038" y="9440863"/>
            <a:ext cx="2949575" cy="401637"/>
          </a:xfrm>
          <a:prstGeom prst="rect">
            <a:avLst/>
          </a:prstGeom>
        </p:spPr>
        <p:txBody>
          <a:bodyPr/>
          <a:lstStyle/>
          <a:p>
            <a:fld id="{1E8F1E0E-DEB5-45EF-85E1-9ACF5ED30EB8}" type="slidenum">
              <a:rPr kumimoji="1" lang="ja-JP" altLang="en-US" smtClean="0"/>
              <a:t>9</a:t>
            </a:fld>
            <a:endParaRPr kumimoji="1" lang="ja-JP" altLang="en-US"/>
          </a:p>
        </p:txBody>
      </p:sp>
      <p:sp>
        <p:nvSpPr>
          <p:cNvPr id="7" name="ヘッダー プレースホルダー 6"/>
          <p:cNvSpPr>
            <a:spLocks noGrp="1"/>
          </p:cNvSpPr>
          <p:nvPr>
            <p:ph type="hdr" sz="quarter" idx="12"/>
          </p:nvPr>
        </p:nvSpPr>
        <p:spPr/>
        <p:txBody>
          <a:bodyPr/>
          <a:lstStyle/>
          <a:p>
            <a:r>
              <a:rPr lang="ja-JP" altLang="en-US"/>
              <a:t>レッツ トライ！プログラミング（</a:t>
            </a:r>
            <a:r>
              <a:rPr lang="en-US" altLang="ja-JP"/>
              <a:t>3</a:t>
            </a:r>
            <a:r>
              <a:rPr lang="ja-JP" altLang="en-US"/>
              <a:t>年）</a:t>
            </a:r>
            <a:endParaRPr lang="ja-JP" altLang="en-US" dirty="0"/>
          </a:p>
        </p:txBody>
      </p:sp>
      <p:sp>
        <p:nvSpPr>
          <p:cNvPr id="9" name="フッター プレースホルダー 8"/>
          <p:cNvSpPr>
            <a:spLocks noGrp="1"/>
          </p:cNvSpPr>
          <p:nvPr>
            <p:ph type="ftr" sz="quarter" idx="14"/>
          </p:nvPr>
        </p:nvSpPr>
        <p:spPr/>
        <p:txBody>
          <a:bodyPr/>
          <a:lstStyle/>
          <a:p>
            <a:r>
              <a:rPr lang="ja-JP" altLang="en-US"/>
              <a:t>荒川区立第二日暮里小学校</a:t>
            </a:r>
            <a:endParaRPr lang="ja-JP" altLang="en-US" dirty="0"/>
          </a:p>
        </p:txBody>
      </p:sp>
    </p:spTree>
    <p:extLst>
      <p:ext uri="{BB962C8B-B14F-4D97-AF65-F5344CB8AC3E}">
        <p14:creationId xmlns:p14="http://schemas.microsoft.com/office/powerpoint/2010/main" val="4061281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B8C8E0-7D04-43C5-A418-7596089DEC4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D0A310A-6338-4287-8D47-EDF4496F1D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C707614-F04F-4F68-9A2E-C8BE51C887DC}"/>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3F317765-D753-495C-B882-95A829226D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644842-6C66-42E0-B4B3-9069E7E2E1F3}"/>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D858035D-5FB3-415D-9748-DE9F85FE8104}"/>
              </a:ext>
            </a:extLst>
          </p:cNvPr>
          <p:cNvSpPr/>
          <p:nvPr userDrawn="1"/>
        </p:nvSpPr>
        <p:spPr>
          <a:xfrm>
            <a:off x="0" y="0"/>
            <a:ext cx="12192000" cy="596900"/>
          </a:xfrm>
          <a:prstGeom prst="rect">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a:extLst>
              <a:ext uri="{FF2B5EF4-FFF2-40B4-BE49-F238E27FC236}">
                <a16:creationId xmlns:a16="http://schemas.microsoft.com/office/drawing/2014/main" id="{9B75C431-A99F-4BEA-B03B-6A0201657515}"/>
              </a:ext>
            </a:extLst>
          </p:cNvPr>
          <p:cNvSpPr txBox="1">
            <a:spLocks/>
          </p:cNvSpPr>
          <p:nvPr userDrawn="1"/>
        </p:nvSpPr>
        <p:spPr>
          <a:xfrm>
            <a:off x="8545470" y="0"/>
            <a:ext cx="364653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solidFill>
                  <a:schemeClr val="bg1"/>
                </a:solidFill>
                <a:latin typeface="HGP創英角ﾎﾟｯﾌﾟ体" panose="040B0A00000000000000" pitchFamily="50" charset="-128"/>
                <a:ea typeface="HGP創英角ﾎﾟｯﾌﾟ体" panose="040B0A00000000000000" pitchFamily="50" charset="-128"/>
              </a:rPr>
              <a:t>レッツ トライ！プログラミング（</a:t>
            </a:r>
            <a:r>
              <a:rPr lang="en-US" altLang="ja-JP" sz="1800" dirty="0">
                <a:solidFill>
                  <a:schemeClr val="bg1"/>
                </a:solidFill>
                <a:latin typeface="HGP創英角ﾎﾟｯﾌﾟ体" panose="040B0A00000000000000" pitchFamily="50" charset="-128"/>
                <a:ea typeface="HGP創英角ﾎﾟｯﾌﾟ体" panose="040B0A00000000000000" pitchFamily="50" charset="-128"/>
              </a:rPr>
              <a:t>3</a:t>
            </a:r>
            <a:r>
              <a:rPr lang="ja-JP" altLang="en-US" sz="1800" dirty="0">
                <a:solidFill>
                  <a:schemeClr val="bg1"/>
                </a:solidFill>
                <a:latin typeface="HGP創英角ﾎﾟｯﾌﾟ体" panose="040B0A00000000000000" pitchFamily="50" charset="-128"/>
                <a:ea typeface="HGP創英角ﾎﾟｯﾌﾟ体" panose="040B0A00000000000000" pitchFamily="50" charset="-128"/>
              </a:rPr>
              <a:t>年）</a:t>
            </a:r>
          </a:p>
        </p:txBody>
      </p:sp>
    </p:spTree>
    <p:extLst>
      <p:ext uri="{BB962C8B-B14F-4D97-AF65-F5344CB8AC3E}">
        <p14:creationId xmlns:p14="http://schemas.microsoft.com/office/powerpoint/2010/main" val="4142307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B1961B-A890-4149-9C0F-772766DAE3F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2364677-DFDE-4F75-A2D7-3184C684A7B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2E6D60-8FCB-4FAE-9DDF-E599E93E7B97}"/>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9F582649-D09A-4DCF-AE29-554492E196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42261EE-78AF-4201-9EDC-2F48C720E70A}"/>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34031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4F53B12-547A-4A12-9167-CBF33B27286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D6B37C2-F256-45C1-897D-6982616FB61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0D1A56-F4B6-4977-9833-D677349FBF8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7E1BFE6B-30D5-49E0-8EE6-906D64EC55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1721F4-EA69-4525-A516-E1710D8C7064}"/>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531183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3599CF-43BD-4579-B9E9-F880030020E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592193-51F6-4301-9029-410DF74B7BB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D16140-611C-4B8D-B001-183956B8F66E}"/>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913B69A9-12D8-400D-83C1-66E837B7A5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8DBF4F-7739-415D-B816-7CF26E7F297E}"/>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479525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EC2CAD-371D-4CEA-A7FD-62F1407D754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29102-7C97-4035-92DA-72FFE28947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6193C02-3871-4238-B97A-5DD72BAA8932}"/>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2DCE72B9-10A7-48CC-9829-C51A62458C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E21B32-05F7-46DC-B5A2-75FD728A8E5A}"/>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71674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085876-1042-49CB-A5AA-5F891BF1048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12469E7-E2E3-411F-BB2C-B07E664E0E7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A452C14-D2CF-4C9A-84CC-BCFE8FE8717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9A761FA-FA46-4C5D-98A9-347AA0B31389}"/>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5D899EB9-9066-41A7-A7ED-FA13A584569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11D7651-B60F-472F-8AEC-5B52CC1C62F9}"/>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82740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0FA9A6-0098-43F3-AB2B-5D822F6A951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6C7C84-D06A-48A4-8E3E-59196F15C6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11520A-978B-4529-870D-9ACDF6CA5C3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33A0EA1-EBB5-4BD7-A2D4-D91A7DBF97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FFDEFA1-18E0-4FDC-BACF-45C89C692D4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E60AF98-BF23-4780-ABE6-627BC120C31B}"/>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8" name="フッター プレースホルダー 7">
            <a:extLst>
              <a:ext uri="{FF2B5EF4-FFF2-40B4-BE49-F238E27FC236}">
                <a16:creationId xmlns:a16="http://schemas.microsoft.com/office/drawing/2014/main" id="{D6AC7ADD-06C8-440C-8B50-1CCB32B6A94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F1BBD3F-5DE0-4185-AD64-AA541E5D1478}"/>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8649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DC478B-AA4F-4168-BBCB-99A558EC3DC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AE5CCE0-B8E0-475E-8DFB-D3CDD765539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4" name="フッター プレースホルダー 3">
            <a:extLst>
              <a:ext uri="{FF2B5EF4-FFF2-40B4-BE49-F238E27FC236}">
                <a16:creationId xmlns:a16="http://schemas.microsoft.com/office/drawing/2014/main" id="{9B243CD2-9C4A-42AE-89A6-4A35BA4A3E5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222EB27-82D4-4923-A89C-94759663A5F3}"/>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29259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1B94674-7862-4578-BF76-25D6587D3331}"/>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3" name="フッター プレースホルダー 2">
            <a:extLst>
              <a:ext uri="{FF2B5EF4-FFF2-40B4-BE49-F238E27FC236}">
                <a16:creationId xmlns:a16="http://schemas.microsoft.com/office/drawing/2014/main" id="{66C4A05E-102E-424E-AC5B-22DF3E2648E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E45DDC-0BB9-4913-B5E2-9550D4D4D5F9}"/>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23868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A64D21-91C1-46A3-AF7F-C90D9D016CC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73055ED-D5EE-4035-8751-BC5C4AD0C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806EC20-ABC0-4D57-9E14-2AA8F663CE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0CEDE73-A7B3-440E-ACBF-128A31849F9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BFD7DCC3-A742-47C8-8B15-7E77AFA9B66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0E39A80-6E33-4ACA-A1DE-803ED20DA4EE}"/>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814449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6E9C3F-D2FB-4BD1-A1B4-FCE4552928E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B26ADA2-C8F1-42EB-9EA4-FD16744F9B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2EDE699-2289-4D28-B57A-259883F48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802D47-86BC-4F67-9DA7-1ED4A4C9E678}"/>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E6ED83AD-7009-43E0-93C3-4A50C2C2CF1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B0D8F5-4863-49DE-9F2C-B585A8CBD18D}"/>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666631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1FFFF"/>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6930A3F-80F8-4465-A1E1-56F75B4016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263A3-EF00-4236-86DC-8CF1544AF3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88340C6-F715-46AF-9779-004CF92901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C21F9EBD-2B98-44E2-B5B8-D50E84694F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338D538-B3A6-4489-B440-E3F4F7FD7E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4197650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7.png"/><Relationship Id="rId7"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9.png"/><Relationship Id="rId10" Type="http://schemas.openxmlformats.org/officeDocument/2006/relationships/image" Target="../media/image41.png"/><Relationship Id="rId4" Type="http://schemas.openxmlformats.org/officeDocument/2006/relationships/image" Target="../media/image38.jpeg"/><Relationship Id="rId9"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773CF4F6-660E-4E96-A83F-DBD96ABFBF9B}"/>
              </a:ext>
            </a:extLst>
          </p:cNvPr>
          <p:cNvSpPr txBox="1">
            <a:spLocks/>
          </p:cNvSpPr>
          <p:nvPr/>
        </p:nvSpPr>
        <p:spPr>
          <a:xfrm>
            <a:off x="3136103" y="2283334"/>
            <a:ext cx="5919795" cy="1978062"/>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6600" dirty="0">
                <a:solidFill>
                  <a:srgbClr val="0066FF"/>
                </a:solidFill>
                <a:latin typeface="HGP創英角ﾎﾟｯﾌﾟ体" panose="040B0A00000000000000" pitchFamily="50" charset="-128"/>
                <a:ea typeface="HGP創英角ﾎﾟｯﾌﾟ体" panose="040B0A00000000000000" pitchFamily="50" charset="-128"/>
              </a:rPr>
              <a:t>レッツ　トライ！</a:t>
            </a:r>
            <a:br>
              <a:rPr lang="en-US" altLang="ja-JP" sz="6600" dirty="0">
                <a:solidFill>
                  <a:srgbClr val="0066FF"/>
                </a:solidFill>
                <a:latin typeface="HGP創英角ﾎﾟｯﾌﾟ体" panose="040B0A00000000000000" pitchFamily="50" charset="-128"/>
                <a:ea typeface="HGP創英角ﾎﾟｯﾌﾟ体" panose="040B0A00000000000000" pitchFamily="50" charset="-128"/>
              </a:rPr>
            </a:br>
            <a:r>
              <a:rPr lang="ja-JP" altLang="en-US" sz="6600" dirty="0">
                <a:solidFill>
                  <a:srgbClr val="0066FF"/>
                </a:solidFill>
                <a:latin typeface="HGP創英角ﾎﾟｯﾌﾟ体" panose="040B0A00000000000000" pitchFamily="50" charset="-128"/>
                <a:ea typeface="HGP創英角ﾎﾟｯﾌﾟ体" panose="040B0A00000000000000" pitchFamily="50" charset="-128"/>
              </a:rPr>
              <a:t>プログラミング</a:t>
            </a:r>
          </a:p>
        </p:txBody>
      </p:sp>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445293"/>
            <a:ext cx="3673642" cy="445293"/>
          </a:xfrm>
        </p:spPr>
        <p:txBody>
          <a:bodyPr anchor="t" anchorCtr="0">
            <a:noAutofit/>
          </a:bodyPr>
          <a:lstStyle/>
          <a:p>
            <a:pPr algn="l"/>
            <a:r>
              <a:rPr kumimoji="1" lang="ja-JP" altLang="en-US" sz="2800" dirty="0">
                <a:latin typeface="HG丸ｺﾞｼｯｸM-PRO" panose="020F0600000000000000" pitchFamily="50" charset="-128"/>
                <a:ea typeface="HG丸ｺﾞｼｯｸM-PRO" panose="020F0600000000000000" pitchFamily="50" charset="-128"/>
              </a:rPr>
              <a:t>タイトル</a:t>
            </a:r>
          </a:p>
        </p:txBody>
      </p:sp>
      <p:pic>
        <p:nvPicPr>
          <p:cNvPr id="4" name="図 3">
            <a:extLst>
              <a:ext uri="{FF2B5EF4-FFF2-40B4-BE49-F238E27FC236}">
                <a16:creationId xmlns:a16="http://schemas.microsoft.com/office/drawing/2014/main" id="{48219C5B-247C-452D-A818-D204CCC64F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4197" y="998605"/>
            <a:ext cx="3453375" cy="1482376"/>
          </a:xfrm>
          <a:prstGeom prst="rect">
            <a:avLst/>
          </a:prstGeom>
        </p:spPr>
      </p:pic>
      <p:pic>
        <p:nvPicPr>
          <p:cNvPr id="6" name="図 5" descr="レゴ, おもちゃ, 室内, テーブル が含まれている画像&#10;&#10;自動的に生成された説明">
            <a:extLst>
              <a:ext uri="{FF2B5EF4-FFF2-40B4-BE49-F238E27FC236}">
                <a16:creationId xmlns:a16="http://schemas.microsoft.com/office/drawing/2014/main" id="{FDFEC825-0FF4-4320-B02D-D87596D3589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2192000" y="2283334"/>
            <a:ext cx="1846364" cy="1210103"/>
          </a:xfrm>
          <a:prstGeom prst="rect">
            <a:avLst/>
          </a:prstGeom>
        </p:spPr>
      </p:pic>
      <p:pic>
        <p:nvPicPr>
          <p:cNvPr id="9" name="図 8" descr="レゴ, おもちゃ, 室内, テーブル が含まれている画像&#10;&#10;自動的に生成された説明">
            <a:extLst>
              <a:ext uri="{FF2B5EF4-FFF2-40B4-BE49-F238E27FC236}">
                <a16:creationId xmlns:a16="http://schemas.microsoft.com/office/drawing/2014/main" id="{69D80547-D0AD-48E4-816C-21C90E1F5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630" y="2645277"/>
            <a:ext cx="1306191" cy="1868665"/>
          </a:xfrm>
          <a:prstGeom prst="rect">
            <a:avLst/>
          </a:prstGeom>
        </p:spPr>
      </p:pic>
      <p:pic>
        <p:nvPicPr>
          <p:cNvPr id="11" name="図 10" descr="レゴ, ケーキ, おもちゃ, 室内 が含まれている画像&#10;&#10;自動的に生成された説明">
            <a:extLst>
              <a:ext uri="{FF2B5EF4-FFF2-40B4-BE49-F238E27FC236}">
                <a16:creationId xmlns:a16="http://schemas.microsoft.com/office/drawing/2014/main" id="{F8914D8E-DEF0-4075-81E6-EF6A1CE8A2B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3538451">
            <a:off x="9783456" y="4583010"/>
            <a:ext cx="2068298" cy="1237738"/>
          </a:xfrm>
          <a:prstGeom prst="rect">
            <a:avLst/>
          </a:prstGeom>
        </p:spPr>
      </p:pic>
      <p:sp>
        <p:nvSpPr>
          <p:cNvPr id="13" name="正方形/長方形 12">
            <a:extLst>
              <a:ext uri="{FF2B5EF4-FFF2-40B4-BE49-F238E27FC236}">
                <a16:creationId xmlns:a16="http://schemas.microsoft.com/office/drawing/2014/main" id="{592E1FE7-FE4D-42DB-AA24-B813ACA91185}"/>
              </a:ext>
            </a:extLst>
          </p:cNvPr>
          <p:cNvSpPr/>
          <p:nvPr/>
        </p:nvSpPr>
        <p:spPr>
          <a:xfrm>
            <a:off x="1588167" y="4594482"/>
            <a:ext cx="8398043" cy="867855"/>
          </a:xfrm>
          <a:prstGeom prst="rect">
            <a:avLst/>
          </a:prstGeom>
        </p:spPr>
        <p:txBody>
          <a:bodyPr wrap="none">
            <a:noAutofit/>
          </a:bodyPr>
          <a:lstStyle/>
          <a:p>
            <a:r>
              <a:rPr lang="ja-JP" altLang="en-US" sz="4800" dirty="0">
                <a:solidFill>
                  <a:srgbClr val="0000FF"/>
                </a:solidFill>
                <a:latin typeface="HGP創英角ﾎﾟｯﾌﾟ体" panose="040B0A00000000000000" pitchFamily="50" charset="-128"/>
                <a:ea typeface="HGP創英角ﾎﾟｯﾌﾟ体" panose="040B0A00000000000000" pitchFamily="50" charset="-128"/>
              </a:rPr>
              <a:t>プログラムのヒミツをさぐろう①</a:t>
            </a:r>
          </a:p>
        </p:txBody>
      </p:sp>
      <p:pic>
        <p:nvPicPr>
          <p:cNvPr id="10" name="図 9">
            <a:extLst>
              <a:ext uri="{FF2B5EF4-FFF2-40B4-BE49-F238E27FC236}">
                <a16:creationId xmlns:a16="http://schemas.microsoft.com/office/drawing/2014/main" id="{48219C5B-247C-452D-A818-D204CCC64F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46" y="946009"/>
            <a:ext cx="3453375" cy="1482376"/>
          </a:xfrm>
          <a:prstGeom prst="rect">
            <a:avLst/>
          </a:prstGeom>
        </p:spPr>
      </p:pic>
      <p:pic>
        <p:nvPicPr>
          <p:cNvPr id="12" name="図 11" descr="レゴ, おもちゃ, 室内, テーブル が含まれている画像&#10;&#10;自動的に生成された説明">
            <a:extLst>
              <a:ext uri="{FF2B5EF4-FFF2-40B4-BE49-F238E27FC236}">
                <a16:creationId xmlns:a16="http://schemas.microsoft.com/office/drawing/2014/main" id="{FDFEC825-0FF4-4320-B02D-D87596D3589F}"/>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571988" y="923078"/>
            <a:ext cx="2491233" cy="1632749"/>
          </a:xfrm>
          <a:prstGeom prst="rect">
            <a:avLst/>
          </a:prstGeom>
        </p:spPr>
      </p:pic>
    </p:spTree>
    <p:extLst>
      <p:ext uri="{BB962C8B-B14F-4D97-AF65-F5344CB8AC3E}">
        <p14:creationId xmlns:p14="http://schemas.microsoft.com/office/powerpoint/2010/main" val="1184871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fill="hold" grpId="0" nodeType="withEffect">
                                  <p:stCondLst>
                                    <p:cond delay="0"/>
                                  </p:stCondLst>
                                  <p:endCondLst>
                                    <p:cond evt="onNext" delay="0">
                                      <p:tgtEl>
                                        <p:sldTgt/>
                                      </p:tgtEl>
                                    </p:cond>
                                  </p:endCondLst>
                                  <p:childTnLst>
                                    <p:animClr clrSpc="hsl" dir="ccw">
                                      <p:cBhvr override="childStyle">
                                        <p:cTn id="6" dur="3000" fill="hold"/>
                                        <p:tgtEl>
                                          <p:spTgt spid="8"/>
                                        </p:tgtEl>
                                        <p:attrNameLst>
                                          <p:attrName>style.color</p:attrName>
                                        </p:attrNameLst>
                                      </p:cBhvr>
                                      <p:to>
                                        <a:schemeClr val="accent2"/>
                                      </p:to>
                                    </p:animClr>
                                  </p:childTnLst>
                                </p:cTn>
                              </p:par>
                              <p:par>
                                <p:cTn id="7" presetID="38" presetClass="path" presetSubtype="0" repeatCount="indefinite" fill="hold" nodeType="withEffect">
                                  <p:stCondLst>
                                    <p:cond delay="0"/>
                                  </p:stCondLst>
                                  <p:endCondLst>
                                    <p:cond evt="onNext" delay="0">
                                      <p:tgtEl>
                                        <p:sldTgt/>
                                      </p:tgtEl>
                                    </p:cond>
                                  </p:endCondLst>
                                  <p:childTnLst>
                                    <p:animMotion origin="layout" path="M -3.33333E-6 -2.59259E-6 L 0.08633 0.03334 L 0.1668 -2.59259E-6 L 0.253 0.03334 L 0.3392 -2.59259E-6 L 0.4198 0.03334 L 0.50599 -2.59259E-6 L 0.58659 0.03334 L 0.67292 -2.59259E-6 L 0.75912 0.03334 L 0.83972 -2.59259E-6 L 0.92591 0.03334 L 1.00651 -2.59259E-6 L 1.09271 0.03334 L 1.17891 -2.59259E-6 L 1.25951 0.03334 L 1.34584 -2.59259E-6 " pathEditMode="relative" rAng="0" ptsTypes="AAAAAAAAAAAAAAAAA">
                                      <p:cBhvr>
                                        <p:cTn id="8" dur="15000" fill="hold"/>
                                        <p:tgtEl>
                                          <p:spTgt spid="4"/>
                                        </p:tgtEl>
                                        <p:attrNameLst>
                                          <p:attrName>ppt_x</p:attrName>
                                          <p:attrName>ppt_y</p:attrName>
                                        </p:attrNameLst>
                                      </p:cBhvr>
                                      <p:rCtr x="67292" y="1667"/>
                                    </p:animMotion>
                                  </p:childTnLst>
                                </p:cTn>
                              </p:par>
                              <p:par>
                                <p:cTn id="9" presetID="42" presetClass="path" presetSubtype="0" repeatCount="indefinite" fill="hold" nodeType="withEffect">
                                  <p:stCondLst>
                                    <p:cond delay="0"/>
                                  </p:stCondLst>
                                  <p:endCondLst>
                                    <p:cond evt="onNext" delay="0">
                                      <p:tgtEl>
                                        <p:sldTgt/>
                                      </p:tgtEl>
                                    </p:cond>
                                  </p:endCondLst>
                                  <p:childTnLst>
                                    <p:animMotion origin="layout" path="M -1.45833E-6 -4.81481E-6 L -1.17331 0.43727 " pathEditMode="relative" rAng="0" ptsTypes="AA">
                                      <p:cBhvr>
                                        <p:cTn id="10" dur="3000" fill="hold"/>
                                        <p:tgtEl>
                                          <p:spTgt spid="6"/>
                                        </p:tgtEl>
                                        <p:attrNameLst>
                                          <p:attrName>ppt_x</p:attrName>
                                          <p:attrName>ppt_y</p:attrName>
                                        </p:attrNameLst>
                                      </p:cBhvr>
                                      <p:rCtr x="-58672" y="21852"/>
                                    </p:animMotion>
                                  </p:childTnLst>
                                </p:cTn>
                              </p:par>
                              <p:par>
                                <p:cTn id="11" presetID="32" presetClass="emph" presetSubtype="0" repeatCount="indefinite" fill="hold" nodeType="withEffect">
                                  <p:stCondLst>
                                    <p:cond delay="0"/>
                                  </p:stCondLst>
                                  <p:endCondLst>
                                    <p:cond evt="onNext" delay="0">
                                      <p:tgtEl>
                                        <p:sldTgt/>
                                      </p:tgtEl>
                                    </p:cond>
                                  </p:endCondLst>
                                  <p:childTnLst>
                                    <p:animRot by="120000">
                                      <p:cBhvr>
                                        <p:cTn id="12" dur="100" fill="hold">
                                          <p:stCondLst>
                                            <p:cond delay="0"/>
                                          </p:stCondLst>
                                        </p:cTn>
                                        <p:tgtEl>
                                          <p:spTgt spid="11"/>
                                        </p:tgtEl>
                                        <p:attrNameLst>
                                          <p:attrName>r</p:attrName>
                                        </p:attrNameLst>
                                      </p:cBhvr>
                                    </p:animRot>
                                    <p:animRot by="-240000">
                                      <p:cBhvr>
                                        <p:cTn id="13" dur="200" fill="hold">
                                          <p:stCondLst>
                                            <p:cond delay="200"/>
                                          </p:stCondLst>
                                        </p:cTn>
                                        <p:tgtEl>
                                          <p:spTgt spid="11"/>
                                        </p:tgtEl>
                                        <p:attrNameLst>
                                          <p:attrName>r</p:attrName>
                                        </p:attrNameLst>
                                      </p:cBhvr>
                                    </p:animRot>
                                    <p:animRot by="240000">
                                      <p:cBhvr>
                                        <p:cTn id="14" dur="200" fill="hold">
                                          <p:stCondLst>
                                            <p:cond delay="400"/>
                                          </p:stCondLst>
                                        </p:cTn>
                                        <p:tgtEl>
                                          <p:spTgt spid="11"/>
                                        </p:tgtEl>
                                        <p:attrNameLst>
                                          <p:attrName>r</p:attrName>
                                        </p:attrNameLst>
                                      </p:cBhvr>
                                    </p:animRot>
                                    <p:animRot by="-240000">
                                      <p:cBhvr>
                                        <p:cTn id="15" dur="200" fill="hold">
                                          <p:stCondLst>
                                            <p:cond delay="600"/>
                                          </p:stCondLst>
                                        </p:cTn>
                                        <p:tgtEl>
                                          <p:spTgt spid="11"/>
                                        </p:tgtEl>
                                        <p:attrNameLst>
                                          <p:attrName>r</p:attrName>
                                        </p:attrNameLst>
                                      </p:cBhvr>
                                    </p:animRot>
                                    <p:animRot by="120000">
                                      <p:cBhvr>
                                        <p:cTn id="16" dur="200" fill="hold">
                                          <p:stCondLst>
                                            <p:cond delay="800"/>
                                          </p:stCondLst>
                                        </p:cTn>
                                        <p:tgtEl>
                                          <p:spTgt spid="11"/>
                                        </p:tgtEl>
                                        <p:attrNameLst>
                                          <p:attrName>r</p:attrName>
                                        </p:attrNameLst>
                                      </p:cBhvr>
                                    </p:animRot>
                                  </p:childTnLst>
                                </p:cTn>
                              </p:par>
                              <p:par>
                                <p:cTn id="17" presetID="45" presetClass="entr" presetSubtype="0" repeatCount="indefinite" fill="hold" nodeType="withEffect">
                                  <p:stCondLst>
                                    <p:cond delay="0"/>
                                  </p:stCondLst>
                                  <p:endCondLst>
                                    <p:cond evt="onNext" delay="0">
                                      <p:tgtEl>
                                        <p:sldTgt/>
                                      </p:tgtEl>
                                    </p:cond>
                                  </p:end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0"/>
                                        <p:tgtEl>
                                          <p:spTgt spid="9"/>
                                        </p:tgtEl>
                                      </p:cBhvr>
                                    </p:animEffect>
                                    <p:anim calcmode="lin" valueType="num">
                                      <p:cBhvr>
                                        <p:cTn id="20" dur="3000" fill="hold"/>
                                        <p:tgtEl>
                                          <p:spTgt spid="9"/>
                                        </p:tgtEl>
                                        <p:attrNameLst>
                                          <p:attrName>ppt_w</p:attrName>
                                        </p:attrNameLst>
                                      </p:cBhvr>
                                      <p:tavLst>
                                        <p:tav tm="0" fmla="#ppt_w*sin(2.5*pi*$)">
                                          <p:val>
                                            <p:fltVal val="0"/>
                                          </p:val>
                                        </p:tav>
                                        <p:tav tm="100000">
                                          <p:val>
                                            <p:fltVal val="1"/>
                                          </p:val>
                                        </p:tav>
                                      </p:tavLst>
                                    </p:anim>
                                    <p:anim calcmode="lin" valueType="num">
                                      <p:cBhvr>
                                        <p:cTn id="21" dur="3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Effect transition="in" filter="wipe(down)">
                                      <p:cBhvr>
                                        <p:cTn id="26" dur="580">
                                          <p:stCondLst>
                                            <p:cond delay="0"/>
                                          </p:stCondLst>
                                        </p:cTn>
                                        <p:tgtEl>
                                          <p:spTgt spid="13"/>
                                        </p:tgtEl>
                                      </p:cBhvr>
                                    </p:animEffect>
                                    <p:anim calcmode="lin" valueType="num">
                                      <p:cBhvr>
                                        <p:cTn id="27"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2" dur="26">
                                          <p:stCondLst>
                                            <p:cond delay="650"/>
                                          </p:stCondLst>
                                        </p:cTn>
                                        <p:tgtEl>
                                          <p:spTgt spid="13"/>
                                        </p:tgtEl>
                                      </p:cBhvr>
                                      <p:to x="100000" y="60000"/>
                                    </p:animScale>
                                    <p:animScale>
                                      <p:cBhvr>
                                        <p:cTn id="33" dur="166" decel="50000">
                                          <p:stCondLst>
                                            <p:cond delay="676"/>
                                          </p:stCondLst>
                                        </p:cTn>
                                        <p:tgtEl>
                                          <p:spTgt spid="13"/>
                                        </p:tgtEl>
                                      </p:cBhvr>
                                      <p:to x="100000" y="100000"/>
                                    </p:animScale>
                                    <p:animScale>
                                      <p:cBhvr>
                                        <p:cTn id="34" dur="26">
                                          <p:stCondLst>
                                            <p:cond delay="1312"/>
                                          </p:stCondLst>
                                        </p:cTn>
                                        <p:tgtEl>
                                          <p:spTgt spid="13"/>
                                        </p:tgtEl>
                                      </p:cBhvr>
                                      <p:to x="100000" y="80000"/>
                                    </p:animScale>
                                    <p:animScale>
                                      <p:cBhvr>
                                        <p:cTn id="35" dur="166" decel="50000">
                                          <p:stCondLst>
                                            <p:cond delay="1338"/>
                                          </p:stCondLst>
                                        </p:cTn>
                                        <p:tgtEl>
                                          <p:spTgt spid="13"/>
                                        </p:tgtEl>
                                      </p:cBhvr>
                                      <p:to x="100000" y="100000"/>
                                    </p:animScale>
                                    <p:animScale>
                                      <p:cBhvr>
                                        <p:cTn id="36" dur="26">
                                          <p:stCondLst>
                                            <p:cond delay="1642"/>
                                          </p:stCondLst>
                                        </p:cTn>
                                        <p:tgtEl>
                                          <p:spTgt spid="13"/>
                                        </p:tgtEl>
                                      </p:cBhvr>
                                      <p:to x="100000" y="90000"/>
                                    </p:animScale>
                                    <p:animScale>
                                      <p:cBhvr>
                                        <p:cTn id="37" dur="166" decel="50000">
                                          <p:stCondLst>
                                            <p:cond delay="1668"/>
                                          </p:stCondLst>
                                        </p:cTn>
                                        <p:tgtEl>
                                          <p:spTgt spid="13"/>
                                        </p:tgtEl>
                                      </p:cBhvr>
                                      <p:to x="100000" y="100000"/>
                                    </p:animScale>
                                    <p:animScale>
                                      <p:cBhvr>
                                        <p:cTn id="38" dur="26">
                                          <p:stCondLst>
                                            <p:cond delay="1808"/>
                                          </p:stCondLst>
                                        </p:cTn>
                                        <p:tgtEl>
                                          <p:spTgt spid="13"/>
                                        </p:tgtEl>
                                      </p:cBhvr>
                                      <p:to x="100000" y="95000"/>
                                    </p:animScale>
                                    <p:animScale>
                                      <p:cBhvr>
                                        <p:cTn id="39" dur="166" decel="50000">
                                          <p:stCondLst>
                                            <p:cond delay="1834"/>
                                          </p:stCondLst>
                                        </p:cTn>
                                        <p:tgtEl>
                                          <p:spTgt spid="13"/>
                                        </p:tgtEl>
                                      </p:cBhvr>
                                      <p:to x="100000" y="100000"/>
                                    </p:animScale>
                                  </p:childTnLst>
                                </p:cTn>
                              </p:par>
                              <p:par>
                                <p:cTn id="40" presetID="10"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タイトル 1">
            <a:extLst>
              <a:ext uri="{FF2B5EF4-FFF2-40B4-BE49-F238E27FC236}">
                <a16:creationId xmlns:a16="http://schemas.microsoft.com/office/drawing/2014/main" id="{3239C7F0-9CAA-488B-BA3A-D621D2B37B69}"/>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a:t>
            </a:r>
          </a:p>
        </p:txBody>
      </p:sp>
      <p:sp>
        <p:nvSpPr>
          <p:cNvPr id="2" name="正方形/長方形 1">
            <a:extLst>
              <a:ext uri="{FF2B5EF4-FFF2-40B4-BE49-F238E27FC236}">
                <a16:creationId xmlns:a16="http://schemas.microsoft.com/office/drawing/2014/main" id="{9808BD3D-0BCF-46EA-96EA-BACDD6622FE4}"/>
              </a:ext>
            </a:extLst>
          </p:cNvPr>
          <p:cNvSpPr/>
          <p:nvPr/>
        </p:nvSpPr>
        <p:spPr>
          <a:xfrm>
            <a:off x="1041614" y="916328"/>
            <a:ext cx="206403" cy="5352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76616"/>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学習の進め方（流れ図）</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1" y="750193"/>
            <a:ext cx="2356090"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259828"/>
            <a:ext cx="1441691"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37352"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416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32" name="図 31" descr="スクリーンショット が含まれている画像&#10;&#10;自動的に生成された説明">
            <a:hlinkClick r:id="" action="ppaction://customshow?id=0&amp;return=true"/>
            <a:extLst>
              <a:ext uri="{FF2B5EF4-FFF2-40B4-BE49-F238E27FC236}">
                <a16:creationId xmlns:a16="http://schemas.microsoft.com/office/drawing/2014/main" id="{20E56A1C-C63E-4C51-99C2-E1FFE65539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331" y="811611"/>
            <a:ext cx="384081" cy="304826"/>
          </a:xfrm>
          <a:prstGeom prst="rect">
            <a:avLst/>
          </a:prstGeom>
        </p:spPr>
      </p:pic>
      <p:pic>
        <p:nvPicPr>
          <p:cNvPr id="33" name="図 32" descr="スクリーンショット が含まれている画像&#10;&#10;自動的に生成された説明">
            <a:hlinkClick r:id="" action="ppaction://customshow?id=1&amp;return=true"/>
            <a:extLst>
              <a:ext uri="{FF2B5EF4-FFF2-40B4-BE49-F238E27FC236}">
                <a16:creationId xmlns:a16="http://schemas.microsoft.com/office/drawing/2014/main" id="{E4376F52-F5AA-411D-8D3D-DF93500D26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073" y="1362110"/>
            <a:ext cx="384081" cy="304826"/>
          </a:xfrm>
          <a:prstGeom prst="rect">
            <a:avLst/>
          </a:prstGeom>
        </p:spPr>
      </p:pic>
      <p:pic>
        <p:nvPicPr>
          <p:cNvPr id="34" name="図 33" descr="スクリーンショット が含まれている画像&#10;&#10;自動的に生成された説明">
            <a:hlinkClick r:id="" action="ppaction://customshow?id=4&amp;return=true"/>
            <a:extLst>
              <a:ext uri="{FF2B5EF4-FFF2-40B4-BE49-F238E27FC236}">
                <a16:creationId xmlns:a16="http://schemas.microsoft.com/office/drawing/2014/main" id="{C38CBDCE-91F6-4A49-9205-A35C66765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6496" y="5763811"/>
            <a:ext cx="384081" cy="304826"/>
          </a:xfrm>
          <a:prstGeom prst="rect">
            <a:avLst/>
          </a:prstGeom>
        </p:spPr>
      </p:pic>
      <p:pic>
        <p:nvPicPr>
          <p:cNvPr id="35" name="図 34" descr="スクリーンショット が含まれている画像&#10;&#10;自動的に生成された説明">
            <a:hlinkClick r:id="" action="ppaction://customshow?id=5&amp;return=true"/>
            <a:extLst>
              <a:ext uri="{FF2B5EF4-FFF2-40B4-BE49-F238E27FC236}">
                <a16:creationId xmlns:a16="http://schemas.microsoft.com/office/drawing/2014/main" id="{4FE64E29-52D2-4CB2-8180-0AA9048817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853" y="6268828"/>
            <a:ext cx="384081" cy="304826"/>
          </a:xfrm>
          <a:prstGeom prst="rect">
            <a:avLst/>
          </a:prstGeom>
        </p:spPr>
      </p:pic>
      <p:grpSp>
        <p:nvGrpSpPr>
          <p:cNvPr id="5" name="グループ化 4">
            <a:extLst>
              <a:ext uri="{FF2B5EF4-FFF2-40B4-BE49-F238E27FC236}">
                <a16:creationId xmlns:a16="http://schemas.microsoft.com/office/drawing/2014/main" id="{2A6CF048-7375-4953-8268-B64D247CB31E}"/>
              </a:ext>
            </a:extLst>
          </p:cNvPr>
          <p:cNvGrpSpPr/>
          <p:nvPr/>
        </p:nvGrpSpPr>
        <p:grpSpPr>
          <a:xfrm>
            <a:off x="387109" y="1769463"/>
            <a:ext cx="11617786" cy="3845960"/>
            <a:chOff x="387109" y="1769463"/>
            <a:chExt cx="11617786" cy="3845960"/>
          </a:xfrm>
        </p:grpSpPr>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1769463"/>
              <a:ext cx="11617786" cy="3845960"/>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31" name="右矢印 19">
              <a:extLst>
                <a:ext uri="{FF2B5EF4-FFF2-40B4-BE49-F238E27FC236}">
                  <a16:creationId xmlns:a16="http://schemas.microsoft.com/office/drawing/2014/main" id="{D0F7C135-5170-4D97-A029-4675E16BD3C5}"/>
                </a:ext>
              </a:extLst>
            </p:cNvPr>
            <p:cNvSpPr/>
            <p:nvPr/>
          </p:nvSpPr>
          <p:spPr>
            <a:xfrm>
              <a:off x="431836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C240CD7-B569-468B-92B0-C79B3CD058D7}"/>
                </a:ext>
              </a:extLst>
            </p:cNvPr>
            <p:cNvSpPr txBox="1"/>
            <p:nvPr/>
          </p:nvSpPr>
          <p:spPr>
            <a:xfrm>
              <a:off x="5039453" y="1897812"/>
              <a:ext cx="5163341" cy="3536830"/>
            </a:xfrm>
            <a:prstGeom prst="rect">
              <a:avLst/>
            </a:prstGeom>
            <a:solidFill>
              <a:srgbClr val="FFFFCC"/>
            </a:solidFill>
            <a:ln w="19050">
              <a:solidFill>
                <a:schemeClr val="tx1"/>
              </a:solidFill>
            </a:ln>
          </p:spPr>
          <p:txBody>
            <a:bodyPr wrap="square" rtlCol="0">
              <a:noAutofit/>
            </a:bodyPr>
            <a:lstStyle/>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モデルを改造する</a:t>
              </a:r>
              <a:r>
                <a:rPr kumimoji="1" lang="en-US" altLang="ja-JP" sz="2400" dirty="0">
                  <a:latin typeface="HG丸ｺﾞｼｯｸM-PRO" panose="020F0600000000000000" pitchFamily="50" charset="-128"/>
                  <a:ea typeface="HG丸ｺﾞｼｯｸM-PRO" panose="020F0600000000000000" pitchFamily="50" charset="-128"/>
                </a:rPr>
                <a:t>】</a:t>
              </a:r>
            </a:p>
            <a:p>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・改造のめあてを考える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a:t>
              </a:r>
              <a:r>
                <a:rPr kumimoji="1" lang="ja-JP" altLang="en-US" sz="2400" dirty="0" err="1">
                  <a:latin typeface="HG丸ｺﾞｼｯｸM-PRO" panose="020F0600000000000000" pitchFamily="50" charset="-128"/>
                  <a:ea typeface="HG丸ｺﾞｼｯｸM-PRO" panose="020F0600000000000000" pitchFamily="50" charset="-128"/>
                </a:rPr>
                <a:t>め</a:t>
              </a:r>
              <a:r>
                <a:rPr kumimoji="1" lang="ja-JP" altLang="en-US" sz="2400" dirty="0">
                  <a:latin typeface="HG丸ｺﾞｼｯｸM-PRO" panose="020F0600000000000000" pitchFamily="50" charset="-128"/>
                  <a:ea typeface="HG丸ｺﾞｼｯｸM-PRO" panose="020F0600000000000000" pitchFamily="50" charset="-128"/>
                </a:rPr>
                <a:t>あてをかいけつするために</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プログラミングをする</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はっぴょう</a:t>
              </a:r>
              <a:endParaRPr lang="en-US" altLang="ja-JP" sz="12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（発表のことも考えてすすめる）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p:txBody>
        </p:sp>
        <p:sp>
          <p:nvSpPr>
            <p:cNvPr id="15" name="テキスト ボックス 14">
              <a:extLst>
                <a:ext uri="{FF2B5EF4-FFF2-40B4-BE49-F238E27FC236}">
                  <a16:creationId xmlns:a16="http://schemas.microsoft.com/office/drawing/2014/main" id="{5C240CD7-B569-468B-92B0-C79B3CD058D7}"/>
                </a:ext>
              </a:extLst>
            </p:cNvPr>
            <p:cNvSpPr txBox="1"/>
            <p:nvPr/>
          </p:nvSpPr>
          <p:spPr>
            <a:xfrm>
              <a:off x="505098" y="2367570"/>
              <a:ext cx="3944809" cy="2862693"/>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モデルをしらべる</a:t>
              </a:r>
              <a:r>
                <a:rPr kumimoji="1" lang="en-US" altLang="ja-JP" sz="2400" dirty="0">
                  <a:latin typeface="HG丸ｺﾞｼｯｸM-PRO" panose="020F0600000000000000" pitchFamily="50" charset="-128"/>
                  <a:ea typeface="HG丸ｺﾞｼｯｸM-PRO" panose="020F0600000000000000" pitchFamily="50" charset="-128"/>
                </a:rPr>
                <a:t>】</a:t>
              </a:r>
            </a:p>
            <a:p>
              <a:endParaRPr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・どのようなプログラムか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しらべる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・どのようなロボットか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せつ明を考える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grpSp>
      <p:pic>
        <p:nvPicPr>
          <p:cNvPr id="8" name="図 7">
            <a:extLst>
              <a:ext uri="{FF2B5EF4-FFF2-40B4-BE49-F238E27FC236}">
                <a16:creationId xmlns:a16="http://schemas.microsoft.com/office/drawing/2014/main" id="{D746AAF9-CA0B-424F-8D19-C8B906AAD6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4564" y="750193"/>
            <a:ext cx="3756459" cy="2066890"/>
          </a:xfrm>
          <a:prstGeom prst="rect">
            <a:avLst/>
          </a:prstGeom>
        </p:spPr>
      </p:pic>
      <p:pic>
        <p:nvPicPr>
          <p:cNvPr id="21" name="図 20" descr="スクリーンショット が含まれている画像&#10;&#10;自動的に生成された説明">
            <a:hlinkClick r:id="" action="ppaction://customshow?id=7&amp;return=true"/>
            <a:extLst>
              <a:ext uri="{FF2B5EF4-FFF2-40B4-BE49-F238E27FC236}">
                <a16:creationId xmlns:a16="http://schemas.microsoft.com/office/drawing/2014/main" id="{1EAA4787-64C0-4E02-A6E8-AC9447D44E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6788" y="659198"/>
            <a:ext cx="384081" cy="304826"/>
          </a:xfrm>
          <a:prstGeom prst="rect">
            <a:avLst/>
          </a:prstGeom>
        </p:spPr>
      </p:pic>
    </p:spTree>
    <p:extLst>
      <p:ext uri="{BB962C8B-B14F-4D97-AF65-F5344CB8AC3E}">
        <p14:creationId xmlns:p14="http://schemas.microsoft.com/office/powerpoint/2010/main" val="343385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par>
                          <p:cTn id="42" fill="hold">
                            <p:stCondLst>
                              <p:cond delay="3500"/>
                            </p:stCondLst>
                            <p:childTnLst>
                              <p:par>
                                <p:cTn id="43" presetID="5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Scale>
                                      <p:cBhvr>
                                        <p:cTn id="4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8"/>
                                        </p:tgtEl>
                                        <p:attrNameLst>
                                          <p:attrName>ppt_x</p:attrName>
                                          <p:attrName>ppt_y</p:attrName>
                                        </p:attrNameLst>
                                      </p:cBhvr>
                                    </p:animMotion>
                                    <p:animEffect transition="in" filter="fade">
                                      <p:cBhvr>
                                        <p:cTn id="47" dur="1000"/>
                                        <p:tgtEl>
                                          <p:spTgt spid="8"/>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6"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90559"/>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学習のまとめ</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8" name="四角形: 角を丸くする 17">
            <a:extLst>
              <a:ext uri="{FF2B5EF4-FFF2-40B4-BE49-F238E27FC236}">
                <a16:creationId xmlns:a16="http://schemas.microsoft.com/office/drawing/2014/main" id="{53B8FD02-088E-4B2F-AE86-39860642718B}"/>
              </a:ext>
            </a:extLst>
          </p:cNvPr>
          <p:cNvSpPr/>
          <p:nvPr/>
        </p:nvSpPr>
        <p:spPr>
          <a:xfrm>
            <a:off x="2028825" y="1881094"/>
            <a:ext cx="7829550" cy="2759300"/>
          </a:xfrm>
          <a:prstGeom prst="roundRect">
            <a:avLst>
              <a:gd name="adj" fmla="val 669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ja-JP" altLang="en-US" sz="3200" dirty="0">
                <a:solidFill>
                  <a:schemeClr val="tx1"/>
                </a:solidFill>
                <a:latin typeface="HG丸ｺﾞｼｯｸM-PRO" panose="020F0600000000000000" pitchFamily="50" charset="-128"/>
                <a:ea typeface="HG丸ｺﾞｼｯｸM-PRO" panose="020F0600000000000000" pitchFamily="50" charset="-128"/>
              </a:rPr>
              <a:t>①どんなロボットにするのか</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chemeClr val="tx1"/>
                </a:solidFill>
                <a:latin typeface="HG丸ｺﾞｼｯｸM-PRO" panose="020F0600000000000000" pitchFamily="50" charset="-128"/>
                <a:ea typeface="HG丸ｺﾞｼｯｸM-PRO" panose="020F0600000000000000" pitchFamily="50" charset="-128"/>
              </a:rPr>
              <a:t>　何のためのプログラムなのか</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r>
              <a:rPr lang="ja-JP" altLang="en-US" sz="1600" dirty="0">
                <a:solidFill>
                  <a:srgbClr val="0000FF"/>
                </a:solidFill>
                <a:latin typeface="HG丸ｺﾞｼｯｸM-PRO" panose="020F0600000000000000" pitchFamily="50" charset="-128"/>
                <a:ea typeface="HG丸ｺﾞｼｯｸM-PRO" panose="020F0600000000000000" pitchFamily="50" charset="-128"/>
              </a:rPr>
              <a:t>もくてき</a:t>
            </a:r>
          </a:p>
          <a:p>
            <a:r>
              <a:rPr lang="ja-JP" altLang="en-US" sz="3200" dirty="0">
                <a:solidFill>
                  <a:srgbClr val="0000FF"/>
                </a:solidFill>
                <a:latin typeface="HG丸ｺﾞｼｯｸM-PRO" panose="020F0600000000000000" pitchFamily="50" charset="-128"/>
                <a:ea typeface="HG丸ｺﾞｼｯｸM-PRO" panose="020F0600000000000000" pitchFamily="50" charset="-128"/>
              </a:rPr>
              <a:t>　　目的をはっきりさせる</a:t>
            </a:r>
            <a:r>
              <a:rPr lang="ja-JP" altLang="en-US" sz="3200" dirty="0">
                <a:solidFill>
                  <a:schemeClr val="tx1"/>
                </a:solidFill>
                <a:latin typeface="HG丸ｺﾞｼｯｸM-PRO" panose="020F0600000000000000" pitchFamily="50" charset="-128"/>
                <a:ea typeface="HG丸ｺﾞｼｯｸM-PRO" panose="020F0600000000000000" pitchFamily="50" charset="-128"/>
              </a:rPr>
              <a:t>ことが大切</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テキスト ボックス 20">
            <a:extLst>
              <a:ext uri="{FF2B5EF4-FFF2-40B4-BE49-F238E27FC236}">
                <a16:creationId xmlns:a16="http://schemas.microsoft.com/office/drawing/2014/main" id="{E12DAA48-920B-46BA-A99E-FA22BACFB36C}"/>
              </a:ext>
            </a:extLst>
          </p:cNvPr>
          <p:cNvSpPr txBox="1"/>
          <p:nvPr/>
        </p:nvSpPr>
        <p:spPr>
          <a:xfrm>
            <a:off x="4550036" y="6184112"/>
            <a:ext cx="1393564"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22" name="図 21" descr="スクリーンショット が含まれている画像&#10;&#10;自動的に生成された説明">
            <a:hlinkClick r:id="" action="ppaction://customshow?id=5&amp;return=true"/>
            <a:extLst>
              <a:ext uri="{FF2B5EF4-FFF2-40B4-BE49-F238E27FC236}">
                <a16:creationId xmlns:a16="http://schemas.microsoft.com/office/drawing/2014/main" id="{D5D89D2A-78F8-499F-9A17-20DC7F33B0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674" y="6269568"/>
            <a:ext cx="384081" cy="304826"/>
          </a:xfrm>
          <a:prstGeom prst="rect">
            <a:avLst/>
          </a:prstGeom>
        </p:spPr>
      </p:pic>
      <p:sp>
        <p:nvSpPr>
          <p:cNvPr id="11" name="テキスト ボックス 10">
            <a:extLst>
              <a:ext uri="{FF2B5EF4-FFF2-40B4-BE49-F238E27FC236}">
                <a16:creationId xmlns:a16="http://schemas.microsoft.com/office/drawing/2014/main" id="{87509B03-7450-42F1-8539-FC3C29A3A215}"/>
              </a:ext>
            </a:extLst>
          </p:cNvPr>
          <p:cNvSpPr txBox="1"/>
          <p:nvPr/>
        </p:nvSpPr>
        <p:spPr>
          <a:xfrm>
            <a:off x="433388" y="6184112"/>
            <a:ext cx="2837352"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pic>
        <p:nvPicPr>
          <p:cNvPr id="12" name="図 11" descr="スクリーンショット が含まれている画像&#10;&#10;自動的に生成された説明">
            <a:hlinkClick r:id="" action="ppaction://customshow?id=4&amp;return=true"/>
            <a:extLst>
              <a:ext uri="{FF2B5EF4-FFF2-40B4-BE49-F238E27FC236}">
                <a16:creationId xmlns:a16="http://schemas.microsoft.com/office/drawing/2014/main" id="{E94132DD-06CA-40CF-A7B9-111F4D3E31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2773" y="6262356"/>
            <a:ext cx="384081" cy="304826"/>
          </a:xfrm>
          <a:prstGeom prst="rect">
            <a:avLst/>
          </a:prstGeom>
        </p:spPr>
      </p:pic>
      <p:sp>
        <p:nvSpPr>
          <p:cNvPr id="14" name="正方形/長方形 13">
            <a:extLst>
              <a:ext uri="{FF2B5EF4-FFF2-40B4-BE49-F238E27FC236}">
                <a16:creationId xmlns:a16="http://schemas.microsoft.com/office/drawing/2014/main" id="{EC1F3403-6166-4BCF-81FE-CF79A206C8E8}"/>
              </a:ext>
            </a:extLst>
          </p:cNvPr>
          <p:cNvSpPr/>
          <p:nvPr/>
        </p:nvSpPr>
        <p:spPr>
          <a:xfrm>
            <a:off x="433388" y="695248"/>
            <a:ext cx="4477508" cy="830997"/>
          </a:xfrm>
          <a:prstGeom prst="rect">
            <a:avLst/>
          </a:prstGeom>
        </p:spPr>
        <p:txBody>
          <a:bodyPr wrap="none">
            <a:spAutoFit/>
          </a:bodyPr>
          <a:lstStyle/>
          <a:p>
            <a:r>
              <a:rPr lang="ja-JP" altLang="en-US" sz="4800" dirty="0">
                <a:solidFill>
                  <a:srgbClr val="0000FF"/>
                </a:solidFill>
                <a:latin typeface="HGP創英角ﾎﾟｯﾌﾟ体" panose="040B0A00000000000000" pitchFamily="50" charset="-128"/>
                <a:ea typeface="HGP創英角ﾎﾟｯﾌﾟ体" panose="040B0A00000000000000" pitchFamily="50" charset="-128"/>
              </a:rPr>
              <a:t>学しゅうのまとめ</a:t>
            </a:r>
            <a:endParaRPr lang="ja-JP" altLang="en-US" sz="4800" dirty="0">
              <a:solidFill>
                <a:srgbClr val="0000FF"/>
              </a:solidFill>
            </a:endParaRPr>
          </a:p>
        </p:txBody>
      </p:sp>
      <p:sp>
        <p:nvSpPr>
          <p:cNvPr id="19" name="タイトル 1">
            <a:extLst>
              <a:ext uri="{FF2B5EF4-FFF2-40B4-BE49-F238E27FC236}">
                <a16:creationId xmlns:a16="http://schemas.microsoft.com/office/drawing/2014/main" id="{4D75544B-FFD9-40F7-952F-390BBD663E81}"/>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Tree>
    <p:extLst>
      <p:ext uri="{BB962C8B-B14F-4D97-AF65-F5344CB8AC3E}">
        <p14:creationId xmlns:p14="http://schemas.microsoft.com/office/powerpoint/2010/main" val="176967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ppt_x</p:attrName>
                                        </p:attrNameLst>
                                      </p:cBhvr>
                                      <p:tavLst>
                                        <p:tav tm="0">
                                          <p:val>
                                            <p:strVal val="#ppt_x"/>
                                          </p:val>
                                        </p:tav>
                                        <p:tav tm="100000">
                                          <p:val>
                                            <p:strVal val="#ppt_x"/>
                                          </p:val>
                                        </p:tav>
                                      </p:tavLst>
                                    </p:anim>
                                    <p:anim calcmode="lin" valueType="num">
                                      <p:cBhvr>
                                        <p:cTn id="9" dur="1800" decel="100000" fill="hold"/>
                                        <p:tgtEl>
                                          <p:spTgt spid="1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14"/>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10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2000"/>
                                        <p:tgtEl>
                                          <p:spTgt spid="18"/>
                                        </p:tgtEl>
                                      </p:cBhvr>
                                    </p:animEffect>
                                    <p:anim calcmode="lin" valueType="num">
                                      <p:cBhvr>
                                        <p:cTn id="14" dur="2000" fill="hold"/>
                                        <p:tgtEl>
                                          <p:spTgt spid="18"/>
                                        </p:tgtEl>
                                        <p:attrNameLst>
                                          <p:attrName>ppt_x</p:attrName>
                                        </p:attrNameLst>
                                      </p:cBhvr>
                                      <p:tavLst>
                                        <p:tav tm="0">
                                          <p:val>
                                            <p:strVal val="#ppt_x"/>
                                          </p:val>
                                        </p:tav>
                                        <p:tav tm="100000">
                                          <p:val>
                                            <p:strVal val="#ppt_x"/>
                                          </p:val>
                                        </p:tav>
                                      </p:tavLst>
                                    </p:anim>
                                    <p:anim calcmode="lin" valueType="num">
                                      <p:cBhvr>
                                        <p:cTn id="15" dur="1800" decel="100000" fill="hold"/>
                                        <p:tgtEl>
                                          <p:spTgt spid="18"/>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18"/>
                                        </p:tgtEl>
                                        <p:attrNameLst>
                                          <p:attrName>ppt_y</p:attrName>
                                        </p:attrNameLst>
                                      </p:cBhvr>
                                      <p:tavLst>
                                        <p:tav tm="0">
                                          <p:val>
                                            <p:strVal val="#ppt_y-.03"/>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animBg="1"/>
      <p:bldP spid="11"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4CB12BB0-0E78-4E59-825E-CDF1ED5CA119}"/>
              </a:ext>
            </a:extLst>
          </p:cNvPr>
          <p:cNvSpPr txBox="1">
            <a:spLocks/>
          </p:cNvSpPr>
          <p:nvPr/>
        </p:nvSpPr>
        <p:spPr>
          <a:xfrm>
            <a:off x="1600200" y="2065338"/>
            <a:ext cx="8991600" cy="2582862"/>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8000" dirty="0">
                <a:solidFill>
                  <a:srgbClr val="0066FF"/>
                </a:solidFill>
                <a:latin typeface="HGP創英角ﾎﾟｯﾌﾟ体" panose="040B0A00000000000000" pitchFamily="50" charset="-128"/>
                <a:ea typeface="HGP創英角ﾎﾟｯﾌﾟ体" panose="040B0A00000000000000" pitchFamily="50" charset="-128"/>
              </a:rPr>
              <a:t>レッツ　トライ！</a:t>
            </a:r>
            <a:br>
              <a:rPr lang="en-US" altLang="ja-JP" sz="8000" dirty="0">
                <a:solidFill>
                  <a:srgbClr val="0066FF"/>
                </a:solidFill>
                <a:latin typeface="HGP創英角ﾎﾟｯﾌﾟ体" panose="040B0A00000000000000" pitchFamily="50" charset="-128"/>
                <a:ea typeface="HGP創英角ﾎﾟｯﾌﾟ体" panose="040B0A00000000000000" pitchFamily="50" charset="-128"/>
              </a:rPr>
            </a:br>
            <a:r>
              <a:rPr lang="ja-JP" altLang="en-US" sz="8000" dirty="0">
                <a:solidFill>
                  <a:srgbClr val="0066FF"/>
                </a:solidFill>
                <a:latin typeface="HGP創英角ﾎﾟｯﾌﾟ体" panose="040B0A00000000000000" pitchFamily="50" charset="-128"/>
                <a:ea typeface="HGP創英角ﾎﾟｯﾌﾟ体" panose="040B0A00000000000000" pitchFamily="50" charset="-128"/>
              </a:rPr>
              <a:t>プログラミング</a:t>
            </a:r>
          </a:p>
        </p:txBody>
      </p:sp>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596680"/>
            <a:ext cx="7812505" cy="596680"/>
          </a:xfrm>
        </p:spPr>
        <p:txBody>
          <a:bodyPr anchor="t" anchorCtr="0">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おわり</a:t>
            </a:r>
          </a:p>
        </p:txBody>
      </p:sp>
      <p:sp>
        <p:nvSpPr>
          <p:cNvPr id="8" name="タイトル 1">
            <a:extLst>
              <a:ext uri="{FF2B5EF4-FFF2-40B4-BE49-F238E27FC236}">
                <a16:creationId xmlns:a16="http://schemas.microsoft.com/office/drawing/2014/main" id="{AB64619D-FFA3-4243-B827-05B695D4FED6}"/>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grpSp>
        <p:nvGrpSpPr>
          <p:cNvPr id="5" name="グループ化 4">
            <a:extLst>
              <a:ext uri="{FF2B5EF4-FFF2-40B4-BE49-F238E27FC236}">
                <a16:creationId xmlns:a16="http://schemas.microsoft.com/office/drawing/2014/main" id="{DC8B9A51-87FB-4B5B-826C-E3A1C24B344B}"/>
              </a:ext>
            </a:extLst>
          </p:cNvPr>
          <p:cNvGrpSpPr/>
          <p:nvPr/>
        </p:nvGrpSpPr>
        <p:grpSpPr>
          <a:xfrm>
            <a:off x="-3764197" y="477597"/>
            <a:ext cx="3453375" cy="2003384"/>
            <a:chOff x="-3764197" y="477597"/>
            <a:chExt cx="3453375" cy="2003384"/>
          </a:xfrm>
        </p:grpSpPr>
        <p:pic>
          <p:nvPicPr>
            <p:cNvPr id="9" name="図 8">
              <a:extLst>
                <a:ext uri="{FF2B5EF4-FFF2-40B4-BE49-F238E27FC236}">
                  <a16:creationId xmlns:a16="http://schemas.microsoft.com/office/drawing/2014/main" id="{5CFAA0CE-5F44-4E3A-B316-51218D5F7F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4197" y="998605"/>
              <a:ext cx="3453375" cy="1482376"/>
            </a:xfrm>
            <a:prstGeom prst="rect">
              <a:avLst/>
            </a:prstGeom>
          </p:spPr>
        </p:pic>
        <p:sp>
          <p:nvSpPr>
            <p:cNvPr id="3" name="吹き出し: 円形 2">
              <a:extLst>
                <a:ext uri="{FF2B5EF4-FFF2-40B4-BE49-F238E27FC236}">
                  <a16:creationId xmlns:a16="http://schemas.microsoft.com/office/drawing/2014/main" id="{D05B6D04-662C-4EFE-8D78-40B5E8F320A8}"/>
                </a:ext>
              </a:extLst>
            </p:cNvPr>
            <p:cNvSpPr/>
            <p:nvPr/>
          </p:nvSpPr>
          <p:spPr>
            <a:xfrm>
              <a:off x="-3560345" y="477597"/>
              <a:ext cx="1760574" cy="1177260"/>
            </a:xfrm>
            <a:prstGeom prst="wedgeEllipseCallout">
              <a:avLst>
                <a:gd name="adj1" fmla="val 64451"/>
                <a:gd name="adj2" fmla="val 160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創英角ﾎﾟｯﾌﾟ体" panose="040B0A00000000000000" pitchFamily="50" charset="-128"/>
                  <a:ea typeface="HGP創英角ﾎﾟｯﾌﾟ体" panose="040B0A00000000000000" pitchFamily="50" charset="-128"/>
                </a:rPr>
                <a:t>またね！</a:t>
              </a:r>
            </a:p>
          </p:txBody>
        </p:sp>
      </p:grpSp>
    </p:spTree>
    <p:extLst>
      <p:ext uri="{BB962C8B-B14F-4D97-AF65-F5344CB8AC3E}">
        <p14:creationId xmlns:p14="http://schemas.microsoft.com/office/powerpoint/2010/main" val="1408083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fill="hold" grpId="0" nodeType="withEffect">
                                  <p:stCondLst>
                                    <p:cond delay="0"/>
                                  </p:stCondLst>
                                  <p:endCondLst>
                                    <p:cond evt="onNext" delay="0">
                                      <p:tgtEl>
                                        <p:sldTgt/>
                                      </p:tgtEl>
                                    </p:cond>
                                  </p:endCondLst>
                                  <p:childTnLst>
                                    <p:animClr clrSpc="hsl" dir="ccw">
                                      <p:cBhvr override="childStyle">
                                        <p:cTn id="6" dur="3000" fill="hold"/>
                                        <p:tgtEl>
                                          <p:spTgt spid="7"/>
                                        </p:tgtEl>
                                        <p:attrNameLst>
                                          <p:attrName>style.color</p:attrName>
                                        </p:attrNameLst>
                                      </p:cBhvr>
                                      <p:to>
                                        <a:schemeClr val="accent2"/>
                                      </p:to>
                                    </p:animClr>
                                  </p:childTnLst>
                                </p:cTn>
                              </p:par>
                              <p:par>
                                <p:cTn id="7" presetID="38" presetClass="path" presetSubtype="0" repeatCount="indefinite" fill="hold" nodeType="withEffect">
                                  <p:stCondLst>
                                    <p:cond delay="0"/>
                                  </p:stCondLst>
                                  <p:endCondLst>
                                    <p:cond evt="onNext" delay="0">
                                      <p:tgtEl>
                                        <p:sldTgt/>
                                      </p:tgtEl>
                                    </p:cond>
                                  </p:endCondLst>
                                  <p:childTnLst>
                                    <p:animMotion origin="layout" path="M -2.70833E-6 -7.40741E-7 L 0.08438 0.09907 L 0.16302 -7.40741E-7 L 0.24727 0.09907 L 0.33151 -7.40741E-7 L 0.41016 0.09907 L 0.49453 -7.40741E-7 L 0.57318 0.09907 L 0.65755 -7.40741E-7 L 0.7418 0.09907 L 0.82045 -7.40741E-7 L 0.90482 0.09907 L 0.98347 -7.40741E-7 L 1.06771 0.09907 L 1.15209 -7.40741E-7 L 1.23073 0.09907 L 1.31511 -7.40741E-7 " pathEditMode="relative" rAng="0" ptsTypes="AAAAAAAAAAAAAAAAA">
                                      <p:cBhvr>
                                        <p:cTn id="8" dur="10000" fill="hold"/>
                                        <p:tgtEl>
                                          <p:spTgt spid="5"/>
                                        </p:tgtEl>
                                        <p:attrNameLst>
                                          <p:attrName>ppt_x</p:attrName>
                                          <p:attrName>ppt_y</p:attrName>
                                        </p:attrNameLst>
                                      </p:cBhvr>
                                      <p:rCtr x="65755" y="49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603917"/>
          </a:xfrm>
          <a:solidFill>
            <a:srgbClr val="FF3399"/>
          </a:solidFill>
        </p:spPr>
        <p:txBody>
          <a:bodyPr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やくわりぶんたん</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kumimoji="1"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graphicFrame>
        <p:nvGraphicFramePr>
          <p:cNvPr id="4" name="表 3">
            <a:extLst>
              <a:ext uri="{FF2B5EF4-FFF2-40B4-BE49-F238E27FC236}">
                <a16:creationId xmlns:a16="http://schemas.microsoft.com/office/drawing/2014/main" id="{9A81FEA9-8745-4DEE-9BC2-32212EA731ED}"/>
              </a:ext>
            </a:extLst>
          </p:cNvPr>
          <p:cNvGraphicFramePr>
            <a:graphicFrameLocks noGrp="1"/>
          </p:cNvGraphicFramePr>
          <p:nvPr>
            <p:extLst>
              <p:ext uri="{D42A27DB-BD31-4B8C-83A1-F6EECF244321}">
                <p14:modId xmlns:p14="http://schemas.microsoft.com/office/powerpoint/2010/main" val="2325700106"/>
              </p:ext>
            </p:extLst>
          </p:nvPr>
        </p:nvGraphicFramePr>
        <p:xfrm>
          <a:off x="369830" y="745643"/>
          <a:ext cx="11452339" cy="5699224"/>
        </p:xfrm>
        <a:graphic>
          <a:graphicData uri="http://schemas.openxmlformats.org/drawingml/2006/table">
            <a:tbl>
              <a:tblPr firstRow="1" firstCol="1" bandRow="1">
                <a:tableStyleId>{5C22544A-7EE6-4342-B048-85BDC9FD1C3A}</a:tableStyleId>
              </a:tblPr>
              <a:tblGrid>
                <a:gridCol w="3817050">
                  <a:extLst>
                    <a:ext uri="{9D8B030D-6E8A-4147-A177-3AD203B41FA5}">
                      <a16:colId xmlns:a16="http://schemas.microsoft.com/office/drawing/2014/main" val="2300844486"/>
                    </a:ext>
                  </a:extLst>
                </a:gridCol>
                <a:gridCol w="3162440">
                  <a:extLst>
                    <a:ext uri="{9D8B030D-6E8A-4147-A177-3AD203B41FA5}">
                      <a16:colId xmlns:a16="http://schemas.microsoft.com/office/drawing/2014/main" val="2202744428"/>
                    </a:ext>
                  </a:extLst>
                </a:gridCol>
                <a:gridCol w="4472849">
                  <a:extLst>
                    <a:ext uri="{9D8B030D-6E8A-4147-A177-3AD203B41FA5}">
                      <a16:colId xmlns:a16="http://schemas.microsoft.com/office/drawing/2014/main" val="3414632965"/>
                    </a:ext>
                  </a:extLst>
                </a:gridCol>
              </a:tblGrid>
              <a:tr h="5699224">
                <a:tc>
                  <a:txBody>
                    <a:bodyPr/>
                    <a:lstStyle/>
                    <a:p>
                      <a:pPr algn="just">
                        <a:spcAft>
                          <a:spcPts val="0"/>
                        </a:spcAft>
                      </a:pPr>
                      <a:r>
                        <a:rPr lang="ja-JP" altLang="en-US" sz="1000" b="0" kern="100" dirty="0">
                          <a:solidFill>
                            <a:srgbClr val="0000FF"/>
                          </a:solidFill>
                          <a:effectLst/>
                          <a:latin typeface="HG丸ｺﾞｼｯｸM-PRO" panose="020F0600000000000000" pitchFamily="50" charset="-128"/>
                          <a:ea typeface="HG丸ｺﾞｼｯｸM-PRO" panose="020F0600000000000000" pitchFamily="50" charset="-128"/>
                        </a:rPr>
                        <a:t>　　　　 ぶ  ひん　　　　　　　　がかり</a:t>
                      </a:r>
                      <a:endParaRPr lang="en-US" altLang="ja-JP" sz="1000" b="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１　</a:t>
                      </a:r>
                      <a:r>
                        <a:rPr lang="en-US" sz="2000" b="0" kern="100" dirty="0" err="1">
                          <a:solidFill>
                            <a:srgbClr val="0000FF"/>
                          </a:solidFill>
                          <a:effectLst/>
                          <a:latin typeface="HG創英角ﾎﾟｯﾌﾟ体" panose="040B0A09000000000000" pitchFamily="49" charset="-128"/>
                          <a:ea typeface="HG創英角ﾎﾟｯﾌﾟ体" panose="040B0A09000000000000" pitchFamily="49" charset="-128"/>
                        </a:rPr>
                        <a:t>部品</a:t>
                      </a:r>
                      <a:r>
                        <a:rPr lang="ja-JP" alt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・記ろく</a:t>
                      </a:r>
                      <a:r>
                        <a:rPr 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係</a:t>
                      </a:r>
                      <a:endPar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・セットをもってくる</a:t>
                      </a:r>
                    </a:p>
                    <a:p>
                      <a:pPr algn="just">
                        <a:spcAft>
                          <a:spcPts val="0"/>
                        </a:spcAft>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がかり</a:t>
                      </a: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・スマートハブは組み立て係へ</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がかり</a:t>
                      </a:r>
                      <a:endParaRPr kumimoji="1" lang="en-US" altLang="ja-JP" sz="2000" b="0"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・フタは、組み立て係の前</a:t>
                      </a: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かくにん</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・スケールの確認</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・学しゅうの記ろくを</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グループワークシートに</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かく。</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1000" b="0" kern="100" dirty="0">
                          <a:solidFill>
                            <a:srgbClr val="0000FF"/>
                          </a:solidFill>
                          <a:effectLst/>
                          <a:latin typeface="HG丸ｺﾞｼｯｸM-PRO" panose="020F0600000000000000" pitchFamily="50" charset="-128"/>
                          <a:ea typeface="HG丸ｺﾞｼｯｸM-PRO" panose="020F0600000000000000" pitchFamily="50" charset="-128"/>
                        </a:rPr>
                        <a:t>　　　　　　　　　　　　　　がかり</a:t>
                      </a:r>
                      <a:endParaRPr lang="en-US" altLang="ja-JP" sz="1000" b="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２　タブレット</a:t>
                      </a:r>
                      <a:r>
                        <a:rPr 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係</a:t>
                      </a: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・タブレット</a:t>
                      </a:r>
                      <a:r>
                        <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PC</a:t>
                      </a: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を</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もってきて、</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き　どう</a:t>
                      </a: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アプリを起動する</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・プログラムを組む</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just">
                        <a:spcAft>
                          <a:spcPts val="0"/>
                        </a:spcAft>
                      </a:pPr>
                      <a:r>
                        <a:rPr lang="ja-JP" altLang="en-US" sz="1000" kern="100" dirty="0">
                          <a:solidFill>
                            <a:srgbClr val="0000FF"/>
                          </a:solidFill>
                          <a:effectLst/>
                          <a:latin typeface="HG丸ｺﾞｼｯｸM-PRO" panose="020F0600000000000000" pitchFamily="50" charset="-128"/>
                          <a:ea typeface="HG丸ｺﾞｼｯｸM-PRO" panose="020F0600000000000000" pitchFamily="50" charset="-128"/>
                        </a:rPr>
                        <a:t>　　　　　　　　　　　　　　　　　　　　がかり</a:t>
                      </a:r>
                      <a:endParaRPr lang="en-US" altLang="ja-JP" sz="100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３　組み立て</a:t>
                      </a:r>
                      <a:r>
                        <a:rPr lang="ja-JP" alt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・そう</a:t>
                      </a:r>
                      <a:r>
                        <a:rPr lang="ja-JP" altLang="en-US" sz="2000" b="0" kern="100" dirty="0" err="1">
                          <a:solidFill>
                            <a:srgbClr val="0000FF"/>
                          </a:solidFill>
                          <a:effectLst/>
                          <a:latin typeface="HG創英角ﾎﾟｯﾌﾟ体" panose="040B0A09000000000000" pitchFamily="49" charset="-128"/>
                          <a:ea typeface="HG創英角ﾎﾟｯﾌﾟ体" panose="040B0A09000000000000" pitchFamily="49" charset="-128"/>
                        </a:rPr>
                        <a:t>さ</a:t>
                      </a:r>
                      <a:r>
                        <a:rPr 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係</a:t>
                      </a: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たん　　でん </a:t>
                      </a:r>
                      <a:r>
                        <a:rPr lang="ja-JP" altLang="en-US" sz="1000" kern="100" dirty="0" err="1">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ち</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・単３電池を２本→スマートハブに</a:t>
                      </a: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ぶ　ひん</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・部品をうけとって 組み立てる</a:t>
                      </a: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・組み立ては、フタの上で行う</a:t>
                      </a:r>
                    </a:p>
                    <a:p>
                      <a:pPr algn="just">
                        <a:spcAft>
                          <a:spcPts val="0"/>
                        </a:spcAft>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WeDo2.0</a:t>
                      </a: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をはこぶ</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・ロボットをそうさする</a:t>
                      </a:r>
                    </a:p>
                    <a:p>
                      <a:pPr algn="just">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3596055584"/>
                  </a:ext>
                </a:extLst>
              </a:tr>
            </a:tbl>
          </a:graphicData>
        </a:graphic>
      </p:graphicFrame>
      <p:pic>
        <p:nvPicPr>
          <p:cNvPr id="17" name="図 16">
            <a:extLst>
              <a:ext uri="{FF2B5EF4-FFF2-40B4-BE49-F238E27FC236}">
                <a16:creationId xmlns:a16="http://schemas.microsoft.com/office/drawing/2014/main" id="{9ACA2F81-4777-4734-8B0A-F6139CB494D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07579" y="4855202"/>
            <a:ext cx="3253780" cy="1447939"/>
          </a:xfrm>
          <a:prstGeom prst="rect">
            <a:avLst/>
          </a:prstGeom>
        </p:spPr>
      </p:pic>
      <p:pic>
        <p:nvPicPr>
          <p:cNvPr id="18" name="図 17">
            <a:extLst>
              <a:ext uri="{FF2B5EF4-FFF2-40B4-BE49-F238E27FC236}">
                <a16:creationId xmlns:a16="http://schemas.microsoft.com/office/drawing/2014/main" id="{6E435E7A-DDAD-4B7F-8123-FB089C29FD1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4369065" y="4340646"/>
            <a:ext cx="2827518" cy="1986343"/>
          </a:xfrm>
          <a:prstGeom prst="rect">
            <a:avLst/>
          </a:prstGeom>
        </p:spPr>
      </p:pic>
      <p:pic>
        <p:nvPicPr>
          <p:cNvPr id="22" name="図 21">
            <a:extLst>
              <a:ext uri="{FF2B5EF4-FFF2-40B4-BE49-F238E27FC236}">
                <a16:creationId xmlns:a16="http://schemas.microsoft.com/office/drawing/2014/main" id="{6AB44A5D-D2D6-4E06-80E6-D7E71BC9864B}"/>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704289" y="4316799"/>
            <a:ext cx="3770786" cy="1986342"/>
          </a:xfrm>
          <a:prstGeom prst="rect">
            <a:avLst/>
          </a:prstGeom>
        </p:spPr>
      </p:pic>
      <p:pic>
        <p:nvPicPr>
          <p:cNvPr id="23" name="図 22">
            <a:extLst>
              <a:ext uri="{FF2B5EF4-FFF2-40B4-BE49-F238E27FC236}">
                <a16:creationId xmlns:a16="http://schemas.microsoft.com/office/drawing/2014/main" id="{E20DD0BF-BF17-4695-A38F-CFFC0867A3FA}"/>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418014" y="4103483"/>
            <a:ext cx="1176660" cy="1019773"/>
          </a:xfrm>
          <a:prstGeom prst="rect">
            <a:avLst/>
          </a:prstGeom>
        </p:spPr>
      </p:pic>
      <p:pic>
        <p:nvPicPr>
          <p:cNvPr id="24" name="図 23">
            <a:extLst>
              <a:ext uri="{FF2B5EF4-FFF2-40B4-BE49-F238E27FC236}">
                <a16:creationId xmlns:a16="http://schemas.microsoft.com/office/drawing/2014/main" id="{CD154F95-18D4-47CB-B536-F6E7764110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697782">
            <a:off x="1502298" y="4333608"/>
            <a:ext cx="1831992" cy="439420"/>
          </a:xfrm>
          <a:prstGeom prst="rect">
            <a:avLst/>
          </a:prstGeom>
          <a:ln w="19050">
            <a:solidFill>
              <a:schemeClr val="tx1"/>
            </a:solidFill>
          </a:ln>
        </p:spPr>
      </p:pic>
    </p:spTree>
    <p:extLst>
      <p:ext uri="{BB962C8B-B14F-4D97-AF65-F5344CB8AC3E}">
        <p14:creationId xmlns:p14="http://schemas.microsoft.com/office/powerpoint/2010/main" val="2871428433"/>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grpSp>
        <p:nvGrpSpPr>
          <p:cNvPr id="37" name="グループ化 36">
            <a:extLst>
              <a:ext uri="{FF2B5EF4-FFF2-40B4-BE49-F238E27FC236}">
                <a16:creationId xmlns:a16="http://schemas.microsoft.com/office/drawing/2014/main" id="{15F95DB6-6000-4F88-A003-4BD40190D885}"/>
              </a:ext>
            </a:extLst>
          </p:cNvPr>
          <p:cNvGrpSpPr/>
          <p:nvPr/>
        </p:nvGrpSpPr>
        <p:grpSpPr>
          <a:xfrm>
            <a:off x="3887611" y="3888358"/>
            <a:ext cx="3198582" cy="1443540"/>
            <a:chOff x="3887611" y="766260"/>
            <a:chExt cx="3198582" cy="1443540"/>
          </a:xfrm>
        </p:grpSpPr>
        <p:sp>
          <p:nvSpPr>
            <p:cNvPr id="32" name="正方形/長方形 31">
              <a:extLst>
                <a:ext uri="{FF2B5EF4-FFF2-40B4-BE49-F238E27FC236}">
                  <a16:creationId xmlns:a16="http://schemas.microsoft.com/office/drawing/2014/main" id="{6F02742B-448A-41E9-9582-40646AA1BB70}"/>
                </a:ext>
              </a:extLst>
            </p:cNvPr>
            <p:cNvSpPr/>
            <p:nvPr/>
          </p:nvSpPr>
          <p:spPr>
            <a:xfrm>
              <a:off x="3887611" y="766260"/>
              <a:ext cx="3018014" cy="1443540"/>
            </a:xfrm>
            <a:prstGeom prst="rect">
              <a:avLst/>
            </a:prstGeom>
            <a:solidFill>
              <a:schemeClr val="bg1"/>
            </a:solidFill>
            <a:ln w="12700">
              <a:solidFill>
                <a:schemeClr val="tx1"/>
              </a:soli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図 22">
              <a:extLst>
                <a:ext uri="{FF2B5EF4-FFF2-40B4-BE49-F238E27FC236}">
                  <a16:creationId xmlns:a16="http://schemas.microsoft.com/office/drawing/2014/main" id="{7799B094-54A2-4111-9AEF-6BE6C280E5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4628546" y="980542"/>
              <a:ext cx="884780" cy="871038"/>
            </a:xfrm>
            <a:prstGeom prst="rect">
              <a:avLst/>
            </a:prstGeom>
            <a:solidFill>
              <a:schemeClr val="bg1"/>
            </a:solidFill>
            <a:ln w="12700">
              <a:noFill/>
            </a:ln>
            <a:effectLst/>
            <a:extLst>
              <a:ext uri="{53640926-AAD7-44D8-BBD7-CCE9431645EC}">
                <a14:shadowObscured xmlns:a14="http://schemas.microsoft.com/office/drawing/2010/main"/>
              </a:ext>
            </a:extLst>
          </p:spPr>
        </p:pic>
        <p:sp>
          <p:nvSpPr>
            <p:cNvPr id="25" name="テキスト ボックス 10">
              <a:extLst>
                <a:ext uri="{FF2B5EF4-FFF2-40B4-BE49-F238E27FC236}">
                  <a16:creationId xmlns:a16="http://schemas.microsoft.com/office/drawing/2014/main" id="{2E49F67F-15B4-49B0-8DDC-D5DCE8CFD619}"/>
                </a:ext>
              </a:extLst>
            </p:cNvPr>
            <p:cNvSpPr txBox="1"/>
            <p:nvPr/>
          </p:nvSpPr>
          <p:spPr>
            <a:xfrm>
              <a:off x="5623433" y="1121154"/>
              <a:ext cx="1462760" cy="968279"/>
            </a:xfrm>
            <a:prstGeom prst="rect">
              <a:avLst/>
            </a:prstGeom>
            <a:noFill/>
            <a:ln w="6350">
              <a:noFill/>
            </a:ln>
          </p:spPr>
          <p:txBody>
            <a:bodyPr rot="0" spcFirstLastPara="0" vert="horz" wrap="none" lIns="0" tIns="0" rIns="0" bIns="0" numCol="1" spcCol="0" rtlCol="0" fromWordArt="0" anchor="t" anchorCtr="0" forceAA="0" compatLnSpc="1">
              <a:prstTxWarp prst="textNoShape">
                <a:avLst/>
              </a:prstTxWarp>
              <a:noAutofit/>
            </a:bodyPr>
            <a:lstStyle/>
            <a:p>
              <a:pPr algn="just">
                <a:spcAft>
                  <a:spcPts val="0"/>
                </a:spcAft>
              </a:pPr>
              <a:r>
                <a:rPr lang="ja-JP" sz="3200" kern="100" dirty="0">
                  <a:ln>
                    <a:solidFill>
                      <a:schemeClr val="tx1"/>
                    </a:solidFill>
                  </a:ln>
                  <a:solidFill>
                    <a:srgbClr val="FFC000"/>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ダブル</a:t>
              </a:r>
            </a:p>
            <a:p>
              <a:pPr indent="114300" algn="just">
                <a:spcAft>
                  <a:spcPts val="0"/>
                </a:spcAft>
              </a:pPr>
              <a:r>
                <a:rPr lang="ja-JP" sz="3200" kern="100" dirty="0">
                  <a:ln>
                    <a:solidFill>
                      <a:schemeClr val="tx1"/>
                    </a:solidFill>
                  </a:ln>
                  <a:solidFill>
                    <a:srgbClr val="FFC000"/>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タップ</a:t>
              </a:r>
            </a:p>
          </p:txBody>
        </p:sp>
      </p:grpSp>
      <p:grpSp>
        <p:nvGrpSpPr>
          <p:cNvPr id="6" name="グループ化 5">
            <a:extLst>
              <a:ext uri="{FF2B5EF4-FFF2-40B4-BE49-F238E27FC236}">
                <a16:creationId xmlns:a16="http://schemas.microsoft.com/office/drawing/2014/main" id="{FBF283CF-9E76-4DCE-B3C6-AEFB5961CF3F}"/>
              </a:ext>
            </a:extLst>
          </p:cNvPr>
          <p:cNvGrpSpPr/>
          <p:nvPr/>
        </p:nvGrpSpPr>
        <p:grpSpPr>
          <a:xfrm>
            <a:off x="38346" y="1156228"/>
            <a:ext cx="11508510" cy="2227408"/>
            <a:chOff x="3282176" y="2705172"/>
            <a:chExt cx="8093414" cy="2849806"/>
          </a:xfrm>
        </p:grpSpPr>
        <p:sp>
          <p:nvSpPr>
            <p:cNvPr id="4" name="台形 3">
              <a:extLst>
                <a:ext uri="{FF2B5EF4-FFF2-40B4-BE49-F238E27FC236}">
                  <a16:creationId xmlns:a16="http://schemas.microsoft.com/office/drawing/2014/main" id="{BBEABDAA-AB35-4FA1-AB89-D03B9DE387FA}"/>
                </a:ext>
              </a:extLst>
            </p:cNvPr>
            <p:cNvSpPr/>
            <p:nvPr/>
          </p:nvSpPr>
          <p:spPr>
            <a:xfrm>
              <a:off x="3282176" y="2705172"/>
              <a:ext cx="8093414" cy="2697406"/>
            </a:xfrm>
            <a:prstGeom prst="trapezoid">
              <a:avLst/>
            </a:prstGeom>
            <a:blipFill>
              <a:blip r:embed="rId4">
                <a:extLst>
                  <a:ext uri="{28A0092B-C50C-407E-A947-70E740481C1C}">
                    <a14:useLocalDpi xmlns:a14="http://schemas.microsoft.com/office/drawing/2010/main" val="0"/>
                  </a:ext>
                </a:extLst>
              </a:blip>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5FF830E-5A9A-40D3-BC61-B057FF3BB4AA}"/>
                </a:ext>
              </a:extLst>
            </p:cNvPr>
            <p:cNvSpPr/>
            <p:nvPr/>
          </p:nvSpPr>
          <p:spPr>
            <a:xfrm>
              <a:off x="3282176" y="5402578"/>
              <a:ext cx="8093414" cy="152400"/>
            </a:xfrm>
            <a:prstGeom prst="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pic>
        <p:nvPicPr>
          <p:cNvPr id="17" name="図 16">
            <a:extLst>
              <a:ext uri="{FF2B5EF4-FFF2-40B4-BE49-F238E27FC236}">
                <a16:creationId xmlns:a16="http://schemas.microsoft.com/office/drawing/2014/main" id="{F5EAB473-9935-4D23-86B0-5FA46B04709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275196" y="742705"/>
            <a:ext cx="3274953" cy="2231843"/>
          </a:xfrm>
          <a:prstGeom prst="rect">
            <a:avLst/>
          </a:prstGeom>
        </p:spPr>
      </p:pic>
      <p:pic>
        <p:nvPicPr>
          <p:cNvPr id="18" name="図 17">
            <a:extLst>
              <a:ext uri="{FF2B5EF4-FFF2-40B4-BE49-F238E27FC236}">
                <a16:creationId xmlns:a16="http://schemas.microsoft.com/office/drawing/2014/main" id="{2642229C-D0DA-42D7-9758-E4042450CBB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69060" y="1458344"/>
            <a:ext cx="3418551" cy="1463815"/>
          </a:xfrm>
          <a:prstGeom prst="rect">
            <a:avLst/>
          </a:prstGeom>
        </p:spPr>
      </p:pic>
      <p:grpSp>
        <p:nvGrpSpPr>
          <p:cNvPr id="8" name="グループ化 7">
            <a:extLst>
              <a:ext uri="{FF2B5EF4-FFF2-40B4-BE49-F238E27FC236}">
                <a16:creationId xmlns:a16="http://schemas.microsoft.com/office/drawing/2014/main" id="{ABD64AD1-4631-4E8D-B585-AAAB9EF08D31}"/>
              </a:ext>
            </a:extLst>
          </p:cNvPr>
          <p:cNvGrpSpPr/>
          <p:nvPr/>
        </p:nvGrpSpPr>
        <p:grpSpPr>
          <a:xfrm>
            <a:off x="7872441" y="1347423"/>
            <a:ext cx="3304794" cy="1740871"/>
            <a:chOff x="8614362" y="3429000"/>
            <a:chExt cx="2145891" cy="1130394"/>
          </a:xfrm>
        </p:grpSpPr>
        <p:pic>
          <p:nvPicPr>
            <p:cNvPr id="19" name="図 18">
              <a:extLst>
                <a:ext uri="{FF2B5EF4-FFF2-40B4-BE49-F238E27FC236}">
                  <a16:creationId xmlns:a16="http://schemas.microsoft.com/office/drawing/2014/main" id="{DA745043-CF15-47E2-8147-EDCB994EFC3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8614362" y="3429000"/>
              <a:ext cx="2145891" cy="1130394"/>
            </a:xfrm>
            <a:prstGeom prst="rect">
              <a:avLst/>
            </a:prstGeom>
          </p:spPr>
        </p:pic>
        <p:pic>
          <p:nvPicPr>
            <p:cNvPr id="20" name="図 19">
              <a:extLst>
                <a:ext uri="{FF2B5EF4-FFF2-40B4-BE49-F238E27FC236}">
                  <a16:creationId xmlns:a16="http://schemas.microsoft.com/office/drawing/2014/main" id="{D02D0CBD-7D1D-4F0E-88C2-277DE0B48D44}"/>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9320403" y="3689410"/>
              <a:ext cx="669618" cy="580336"/>
            </a:xfrm>
            <a:prstGeom prst="rect">
              <a:avLst/>
            </a:prstGeom>
          </p:spPr>
        </p:pic>
      </p:grpSp>
      <p:sp>
        <p:nvSpPr>
          <p:cNvPr id="21" name="タイトル 1">
            <a:extLst>
              <a:ext uri="{FF2B5EF4-FFF2-40B4-BE49-F238E27FC236}">
                <a16:creationId xmlns:a16="http://schemas.microsoft.com/office/drawing/2014/main" id="{A1593445-27F6-4DD3-99AE-17CD48EAE1DC}"/>
              </a:ext>
            </a:extLst>
          </p:cNvPr>
          <p:cNvSpPr txBox="1">
            <a:spLocks/>
          </p:cNvSpPr>
          <p:nvPr/>
        </p:nvSpPr>
        <p:spPr>
          <a:xfrm>
            <a:off x="506949" y="3916451"/>
            <a:ext cx="2445955" cy="1224951"/>
          </a:xfrm>
          <a:prstGeom prst="rect">
            <a:avLst/>
          </a:prstGeom>
          <a:solidFill>
            <a:schemeClr val="bg1"/>
          </a:solidFill>
          <a:ln w="12700">
            <a:solidFill>
              <a:schemeClr val="tx1"/>
            </a:solidFill>
          </a:ln>
          <a:effectLst>
            <a:outerShdw blurRad="50800" dist="63500" dir="2700000" algn="tl" rotWithShape="0">
              <a:prstClr val="black">
                <a:alpha val="40000"/>
              </a:prstClr>
            </a:outerShdw>
          </a:effectLst>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タブレット</a:t>
            </a:r>
            <a:r>
              <a:rPr lang="en-US" altLang="ja-JP"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PC</a:t>
            </a:r>
          </a:p>
          <a:p>
            <a:pPr lvl="0">
              <a:lnSpc>
                <a:spcPct val="100000"/>
              </a:lnSpc>
              <a:spcBef>
                <a:spcPts val="0"/>
              </a:spcBef>
            </a:pPr>
            <a:r>
              <a:rPr lang="ja-JP" altLang="en-US" sz="1600" dirty="0">
                <a:ln w="9525">
                  <a:noFill/>
                </a:ln>
                <a:solidFill>
                  <a:prstClr val="black"/>
                </a:solidFill>
                <a:latin typeface="HGP創英角ﾎﾟｯﾌﾟ体" panose="040B0A00000000000000" pitchFamily="50" charset="-128"/>
                <a:ea typeface="HGP創英角ﾎﾟｯﾌﾟ体" panose="040B0A00000000000000" pitchFamily="50" charset="-128"/>
                <a:cs typeface="+mn-cs"/>
              </a:rPr>
              <a:t> き　どう</a:t>
            </a:r>
            <a:endParaRPr lang="en-US" altLang="ja-JP" sz="1600" dirty="0">
              <a:ln w="9525">
                <a:noFill/>
              </a:ln>
              <a:solidFill>
                <a:prstClr val="black"/>
              </a:solidFill>
              <a:latin typeface="HGP創英角ﾎﾟｯﾌﾟ体" panose="040B0A00000000000000" pitchFamily="50" charset="-128"/>
              <a:ea typeface="HGP創英角ﾎﾟｯﾌﾟ体" panose="040B0A00000000000000" pitchFamily="50" charset="-128"/>
              <a:cs typeface="+mn-cs"/>
            </a:endParaRPr>
          </a:p>
          <a:p>
            <a:r>
              <a:rPr lang="ja-JP" altLang="en-US"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起動</a:t>
            </a:r>
          </a:p>
        </p:txBody>
      </p:sp>
      <p:pic>
        <p:nvPicPr>
          <p:cNvPr id="24" name="図 23" descr="ãæ ã¤ã©ã¹ããã®ç»åæ¤ç´¢çµæ">
            <a:extLst>
              <a:ext uri="{FF2B5EF4-FFF2-40B4-BE49-F238E27FC236}">
                <a16:creationId xmlns:a16="http://schemas.microsoft.com/office/drawing/2014/main" id="{D5C40451-6D84-47FE-91D8-D4D1B72DE0A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00986">
            <a:off x="3535598" y="4550055"/>
            <a:ext cx="1259552" cy="995399"/>
          </a:xfrm>
          <a:prstGeom prst="rect">
            <a:avLst/>
          </a:prstGeom>
          <a:ln w="12700">
            <a:noFill/>
          </a:ln>
          <a:effectLst>
            <a:outerShdw blurRad="50800" dist="63500" dir="2700000" algn="tl" rotWithShape="0">
              <a:prstClr val="black">
                <a:alpha val="40000"/>
              </a:prstClr>
            </a:outerShdw>
          </a:effectLst>
        </p:spPr>
      </p:pic>
      <p:sp>
        <p:nvSpPr>
          <p:cNvPr id="26" name="タイトル 1">
            <a:extLst>
              <a:ext uri="{FF2B5EF4-FFF2-40B4-BE49-F238E27FC236}">
                <a16:creationId xmlns:a16="http://schemas.microsoft.com/office/drawing/2014/main" id="{62C02F83-0C51-4480-8A70-558E5D0FD11B}"/>
              </a:ext>
            </a:extLst>
          </p:cNvPr>
          <p:cNvSpPr txBox="1">
            <a:spLocks/>
          </p:cNvSpPr>
          <p:nvPr/>
        </p:nvSpPr>
        <p:spPr>
          <a:xfrm>
            <a:off x="846641" y="6176342"/>
            <a:ext cx="11016344" cy="535531"/>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err="1">
                <a:ln w="9525">
                  <a:noFill/>
                </a:ln>
                <a:solidFill>
                  <a:srgbClr val="0000FF"/>
                </a:solidFill>
                <a:latin typeface="HGP創英角ﾎﾟｯﾌﾟ体" panose="040B0A00000000000000" pitchFamily="50" charset="-128"/>
                <a:ea typeface="HGP創英角ﾎﾟｯﾌﾟ体" panose="040B0A00000000000000" pitchFamily="50" charset="-128"/>
              </a:rPr>
              <a:t>ふでばこや</a:t>
            </a:r>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　プリントなど　もちもの の　せいりもしておこう</a:t>
            </a:r>
          </a:p>
        </p:txBody>
      </p:sp>
      <p:grpSp>
        <p:nvGrpSpPr>
          <p:cNvPr id="27" name="グループ化 26">
            <a:extLst>
              <a:ext uri="{FF2B5EF4-FFF2-40B4-BE49-F238E27FC236}">
                <a16:creationId xmlns:a16="http://schemas.microsoft.com/office/drawing/2014/main" id="{A3D002FE-CBF0-4C05-AAF0-51EF984D77E5}"/>
              </a:ext>
            </a:extLst>
          </p:cNvPr>
          <p:cNvGrpSpPr/>
          <p:nvPr/>
        </p:nvGrpSpPr>
        <p:grpSpPr>
          <a:xfrm>
            <a:off x="8026626" y="3795746"/>
            <a:ext cx="2517746" cy="1937377"/>
            <a:chOff x="191338" y="2446099"/>
            <a:chExt cx="3723437" cy="2956399"/>
          </a:xfrm>
        </p:grpSpPr>
        <p:pic>
          <p:nvPicPr>
            <p:cNvPr id="28" name="図 27">
              <a:extLst>
                <a:ext uri="{FF2B5EF4-FFF2-40B4-BE49-F238E27FC236}">
                  <a16:creationId xmlns:a16="http://schemas.microsoft.com/office/drawing/2014/main" id="{761C9081-F352-4C1F-8139-38ECC8743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1338" y="2446099"/>
              <a:ext cx="3723437" cy="2956399"/>
            </a:xfrm>
            <a:prstGeom prst="rect">
              <a:avLst/>
            </a:prstGeom>
            <a:ln w="12700">
              <a:solidFill>
                <a:schemeClr val="tx1"/>
              </a:solidFill>
            </a:ln>
            <a:effectLst>
              <a:outerShdw blurRad="50800" dist="63500" dir="2700000" algn="tl" rotWithShape="0">
                <a:prstClr val="black">
                  <a:alpha val="40000"/>
                </a:prstClr>
              </a:outerShdw>
            </a:effectLst>
          </p:spPr>
        </p:pic>
        <p:sp>
          <p:nvSpPr>
            <p:cNvPr id="29" name="乗算記号 28">
              <a:extLst>
                <a:ext uri="{FF2B5EF4-FFF2-40B4-BE49-F238E27FC236}">
                  <a16:creationId xmlns:a16="http://schemas.microsoft.com/office/drawing/2014/main" id="{A3817F9A-3055-41BB-8CD6-C39AEDA98D51}"/>
                </a:ext>
              </a:extLst>
            </p:cNvPr>
            <p:cNvSpPr/>
            <p:nvPr/>
          </p:nvSpPr>
          <p:spPr>
            <a:xfrm>
              <a:off x="3581400" y="2446099"/>
              <a:ext cx="333375" cy="333375"/>
            </a:xfrm>
            <a:prstGeom prst="mathMultiply">
              <a:avLst>
                <a:gd name="adj1" fmla="val 129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右矢印 19">
            <a:extLst>
              <a:ext uri="{FF2B5EF4-FFF2-40B4-BE49-F238E27FC236}">
                <a16:creationId xmlns:a16="http://schemas.microsoft.com/office/drawing/2014/main" id="{85ACF302-45D2-4A4F-BD85-6EF7343D8F71}"/>
              </a:ext>
            </a:extLst>
          </p:cNvPr>
          <p:cNvSpPr/>
          <p:nvPr/>
        </p:nvSpPr>
        <p:spPr>
          <a:xfrm>
            <a:off x="3063011" y="4228991"/>
            <a:ext cx="741377" cy="6200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descr="ãæ ã¤ã©ã¹ããã®ç»åæ¤ç´¢çµæ">
            <a:extLst>
              <a:ext uri="{FF2B5EF4-FFF2-40B4-BE49-F238E27FC236}">
                <a16:creationId xmlns:a16="http://schemas.microsoft.com/office/drawing/2014/main" id="{0EBAE00A-3274-4678-BB74-32E2A0C5E91A}"/>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199014" flipH="1">
            <a:off x="10451120" y="3827560"/>
            <a:ext cx="1259552" cy="995399"/>
          </a:xfrm>
          <a:prstGeom prst="rect">
            <a:avLst/>
          </a:prstGeom>
          <a:ln w="12700">
            <a:noFill/>
          </a:ln>
          <a:effectLst>
            <a:outerShdw blurRad="50800" dist="63500" dir="2700000" algn="tl" rotWithShape="0">
              <a:prstClr val="black">
                <a:alpha val="40000"/>
              </a:prstClr>
            </a:outerShdw>
          </a:effectLst>
        </p:spPr>
      </p:pic>
      <p:sp>
        <p:nvSpPr>
          <p:cNvPr id="35" name="右矢印 19">
            <a:extLst>
              <a:ext uri="{FF2B5EF4-FFF2-40B4-BE49-F238E27FC236}">
                <a16:creationId xmlns:a16="http://schemas.microsoft.com/office/drawing/2014/main" id="{EFBCDCD1-B1CB-4F16-967E-0B1A738DC8BE}"/>
              </a:ext>
            </a:extLst>
          </p:cNvPr>
          <p:cNvSpPr/>
          <p:nvPr/>
        </p:nvSpPr>
        <p:spPr>
          <a:xfrm>
            <a:off x="7179460" y="4228991"/>
            <a:ext cx="741377" cy="6200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右矢印 19">
            <a:extLst>
              <a:ext uri="{FF2B5EF4-FFF2-40B4-BE49-F238E27FC236}">
                <a16:creationId xmlns:a16="http://schemas.microsoft.com/office/drawing/2014/main" id="{9A3CEDCB-95F2-4B33-B126-D1EFDC969568}"/>
              </a:ext>
            </a:extLst>
          </p:cNvPr>
          <p:cNvSpPr/>
          <p:nvPr/>
        </p:nvSpPr>
        <p:spPr>
          <a:xfrm rot="13330171">
            <a:off x="6549569" y="2758391"/>
            <a:ext cx="1784802" cy="620086"/>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タイトル 1">
            <a:extLst>
              <a:ext uri="{FF2B5EF4-FFF2-40B4-BE49-F238E27FC236}">
                <a16:creationId xmlns:a16="http://schemas.microsoft.com/office/drawing/2014/main" id="{DD327590-17D6-4021-9AB5-2000792537B9}"/>
              </a:ext>
            </a:extLst>
          </p:cNvPr>
          <p:cNvSpPr>
            <a:spLocks noGrp="1"/>
          </p:cNvSpPr>
          <p:nvPr>
            <p:ph type="ctrTitle"/>
          </p:nvPr>
        </p:nvSpPr>
        <p:spPr>
          <a:xfrm>
            <a:off x="0" y="-1"/>
            <a:ext cx="12192000" cy="603917"/>
          </a:xfrm>
          <a:solidFill>
            <a:srgbClr val="FF3399"/>
          </a:solidFill>
        </p:spPr>
        <p:txBody>
          <a:bodyPr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じゅんび</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kumimoji="1"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87175153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nodeType="withEffect">
                                  <p:stCondLst>
                                    <p:cond delay="0"/>
                                  </p:stCondLst>
                                  <p:endCondLst>
                                    <p:cond evt="onNext" delay="0">
                                      <p:tgtEl>
                                        <p:sldTgt/>
                                      </p:tgtEl>
                                    </p:cond>
                                  </p:endCondLst>
                                  <p:childTnLst>
                                    <p:animRot by="120000">
                                      <p:cBhvr>
                                        <p:cTn id="6" dur="100" fill="hold">
                                          <p:stCondLst>
                                            <p:cond delay="0"/>
                                          </p:stCondLst>
                                        </p:cTn>
                                        <p:tgtEl>
                                          <p:spTgt spid="24"/>
                                        </p:tgtEl>
                                        <p:attrNameLst>
                                          <p:attrName>r</p:attrName>
                                        </p:attrNameLst>
                                      </p:cBhvr>
                                    </p:animRot>
                                    <p:animRot by="-240000">
                                      <p:cBhvr>
                                        <p:cTn id="7" dur="200" fill="hold">
                                          <p:stCondLst>
                                            <p:cond delay="200"/>
                                          </p:stCondLst>
                                        </p:cTn>
                                        <p:tgtEl>
                                          <p:spTgt spid="24"/>
                                        </p:tgtEl>
                                        <p:attrNameLst>
                                          <p:attrName>r</p:attrName>
                                        </p:attrNameLst>
                                      </p:cBhvr>
                                    </p:animRot>
                                    <p:animRot by="240000">
                                      <p:cBhvr>
                                        <p:cTn id="8" dur="200" fill="hold">
                                          <p:stCondLst>
                                            <p:cond delay="400"/>
                                          </p:stCondLst>
                                        </p:cTn>
                                        <p:tgtEl>
                                          <p:spTgt spid="24"/>
                                        </p:tgtEl>
                                        <p:attrNameLst>
                                          <p:attrName>r</p:attrName>
                                        </p:attrNameLst>
                                      </p:cBhvr>
                                    </p:animRot>
                                    <p:animRot by="-240000">
                                      <p:cBhvr>
                                        <p:cTn id="9" dur="200" fill="hold">
                                          <p:stCondLst>
                                            <p:cond delay="600"/>
                                          </p:stCondLst>
                                        </p:cTn>
                                        <p:tgtEl>
                                          <p:spTgt spid="24"/>
                                        </p:tgtEl>
                                        <p:attrNameLst>
                                          <p:attrName>r</p:attrName>
                                        </p:attrNameLst>
                                      </p:cBhvr>
                                    </p:animRot>
                                    <p:animRot by="120000">
                                      <p:cBhvr>
                                        <p:cTn id="10" dur="200" fill="hold">
                                          <p:stCondLst>
                                            <p:cond delay="800"/>
                                          </p:stCondLst>
                                        </p:cTn>
                                        <p:tgtEl>
                                          <p:spTgt spid="24"/>
                                        </p:tgtEl>
                                        <p:attrNameLst>
                                          <p:attrName>r</p:attrName>
                                        </p:attrNameLst>
                                      </p:cBhvr>
                                    </p:animRot>
                                  </p:childTnLst>
                                </p:cTn>
                              </p:par>
                              <p:par>
                                <p:cTn id="11" presetID="32" presetClass="emph" presetSubtype="0" repeatCount="indefinite" fill="hold" nodeType="withEffect">
                                  <p:stCondLst>
                                    <p:cond delay="0"/>
                                  </p:stCondLst>
                                  <p:endCondLst>
                                    <p:cond evt="onNext" delay="0">
                                      <p:tgtEl>
                                        <p:sldTgt/>
                                      </p:tgtEl>
                                    </p:cond>
                                  </p:endCondLst>
                                  <p:childTnLst>
                                    <p:animRot by="120000">
                                      <p:cBhvr>
                                        <p:cTn id="12" dur="100" fill="hold">
                                          <p:stCondLst>
                                            <p:cond delay="0"/>
                                          </p:stCondLst>
                                        </p:cTn>
                                        <p:tgtEl>
                                          <p:spTgt spid="34"/>
                                        </p:tgtEl>
                                        <p:attrNameLst>
                                          <p:attrName>r</p:attrName>
                                        </p:attrNameLst>
                                      </p:cBhvr>
                                    </p:animRot>
                                    <p:animRot by="-240000">
                                      <p:cBhvr>
                                        <p:cTn id="13" dur="200" fill="hold">
                                          <p:stCondLst>
                                            <p:cond delay="200"/>
                                          </p:stCondLst>
                                        </p:cTn>
                                        <p:tgtEl>
                                          <p:spTgt spid="34"/>
                                        </p:tgtEl>
                                        <p:attrNameLst>
                                          <p:attrName>r</p:attrName>
                                        </p:attrNameLst>
                                      </p:cBhvr>
                                    </p:animRot>
                                    <p:animRot by="240000">
                                      <p:cBhvr>
                                        <p:cTn id="14" dur="200" fill="hold">
                                          <p:stCondLst>
                                            <p:cond delay="400"/>
                                          </p:stCondLst>
                                        </p:cTn>
                                        <p:tgtEl>
                                          <p:spTgt spid="34"/>
                                        </p:tgtEl>
                                        <p:attrNameLst>
                                          <p:attrName>r</p:attrName>
                                        </p:attrNameLst>
                                      </p:cBhvr>
                                    </p:animRot>
                                    <p:animRot by="-240000">
                                      <p:cBhvr>
                                        <p:cTn id="15" dur="200" fill="hold">
                                          <p:stCondLst>
                                            <p:cond delay="600"/>
                                          </p:stCondLst>
                                        </p:cTn>
                                        <p:tgtEl>
                                          <p:spTgt spid="34"/>
                                        </p:tgtEl>
                                        <p:attrNameLst>
                                          <p:attrName>r</p:attrName>
                                        </p:attrNameLst>
                                      </p:cBhvr>
                                    </p:animRot>
                                    <p:animRot by="120000">
                                      <p:cBhvr>
                                        <p:cTn id="16" dur="200" fill="hold">
                                          <p:stCondLst>
                                            <p:cond delay="80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12192000" cy="602456"/>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アプリの使い方</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3" name="図 2" descr="スクリーンショット が含まれている画像&#10;&#10;自動的に生成された説明">
            <a:extLst>
              <a:ext uri="{FF2B5EF4-FFF2-40B4-BE49-F238E27FC236}">
                <a16:creationId xmlns:a16="http://schemas.microsoft.com/office/drawing/2014/main" id="{974AC004-7CBB-48F7-A9F0-6993581D2A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 y="1244474"/>
            <a:ext cx="11856720" cy="450523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51637543"/>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モーションセンサー</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8" name="タイトル 1">
            <a:extLst>
              <a:ext uri="{FF2B5EF4-FFF2-40B4-BE49-F238E27FC236}">
                <a16:creationId xmlns:a16="http://schemas.microsoft.com/office/drawing/2014/main" id="{F8085251-4568-460E-B58D-66A8E4F6897B}"/>
              </a:ext>
            </a:extLst>
          </p:cNvPr>
          <p:cNvSpPr txBox="1">
            <a:spLocks/>
          </p:cNvSpPr>
          <p:nvPr/>
        </p:nvSpPr>
        <p:spPr>
          <a:xfrm>
            <a:off x="162125" y="692003"/>
            <a:ext cx="4046169" cy="736666"/>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6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1600" dirty="0" err="1">
                <a:solidFill>
                  <a:srgbClr val="0000FF"/>
                </a:solidFill>
                <a:latin typeface="HGP創英角ﾎﾟｯﾌﾟ体" panose="040B0A00000000000000" pitchFamily="50" charset="-128"/>
                <a:ea typeface="HGP創英角ﾎﾟｯﾌﾟ体" panose="040B0A00000000000000" pitchFamily="50" charset="-128"/>
              </a:rPr>
              <a:t>うご</a:t>
            </a:r>
            <a:endParaRPr lang="en-US" altLang="ja-JP" sz="1600" dirty="0">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「モーション＝動き」</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988" y="4194168"/>
            <a:ext cx="1406183" cy="836808"/>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988" y="1941338"/>
            <a:ext cx="1406183" cy="836808"/>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4471" y="1941338"/>
            <a:ext cx="1406183" cy="836808"/>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44471" y="4148174"/>
            <a:ext cx="1406183" cy="836808"/>
          </a:xfrm>
          <a:prstGeom prst="rect">
            <a:avLst/>
          </a:prstGeom>
        </p:spPr>
      </p:pic>
      <p:sp>
        <p:nvSpPr>
          <p:cNvPr id="13" name="タイトル 1">
            <a:extLst>
              <a:ext uri="{FF2B5EF4-FFF2-40B4-BE49-F238E27FC236}">
                <a16:creationId xmlns:a16="http://schemas.microsoft.com/office/drawing/2014/main" id="{F8085251-4568-460E-B58D-66A8E4F6897B}"/>
              </a:ext>
            </a:extLst>
          </p:cNvPr>
          <p:cNvSpPr txBox="1">
            <a:spLocks/>
          </p:cNvSpPr>
          <p:nvPr/>
        </p:nvSpPr>
        <p:spPr>
          <a:xfrm>
            <a:off x="1897432" y="1602250"/>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へん </a:t>
            </a:r>
            <a:r>
              <a:rPr lang="ja-JP" altLang="en-US" sz="1400" dirty="0" err="1">
                <a:latin typeface="HG丸ｺﾞｼｯｸM-PRO" panose="020F0600000000000000" pitchFamily="50" charset="-128"/>
                <a:ea typeface="HG丸ｺﾞｼｯｸM-PRO" panose="020F0600000000000000" pitchFamily="50" charset="-128"/>
              </a:rPr>
              <a:t>か</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err="1">
                <a:latin typeface="HG丸ｺﾞｼｯｸM-PRO" panose="020F0600000000000000" pitchFamily="50" charset="-128"/>
                <a:ea typeface="HG丸ｺﾞｼｯｸM-PRO" panose="020F0600000000000000" pitchFamily="50" charset="-128"/>
              </a:rPr>
              <a:t>きょりの</a:t>
            </a:r>
            <a:r>
              <a:rPr lang="ja-JP" altLang="en-US" sz="2800" dirty="0">
                <a:latin typeface="HG丸ｺﾞｼｯｸM-PRO" panose="020F0600000000000000" pitchFamily="50" charset="-128"/>
                <a:ea typeface="HG丸ｺﾞｼｯｸM-PRO" panose="020F0600000000000000" pitchFamily="50" charset="-128"/>
              </a:rPr>
              <a:t>変化</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err="1">
                <a:solidFill>
                  <a:srgbClr val="0000FF"/>
                </a:solidFill>
                <a:latin typeface="HG丸ｺﾞｼｯｸM-PRO" panose="020F0600000000000000" pitchFamily="50" charset="-128"/>
                <a:ea typeface="HG丸ｺﾞｼｯｸM-PRO" panose="020F0600000000000000" pitchFamily="50" charset="-128"/>
              </a:rPr>
              <a:t>きょりが</a:t>
            </a:r>
            <a:r>
              <a:rPr lang="ja-JP" altLang="en-US" sz="2800" dirty="0">
                <a:solidFill>
                  <a:srgbClr val="0000FF"/>
                </a:solidFill>
                <a:latin typeface="HG丸ｺﾞｼｯｸM-PRO" panose="020F0600000000000000" pitchFamily="50" charset="-128"/>
                <a:ea typeface="HG丸ｺﾞｼｯｸM-PRO" panose="020F0600000000000000" pitchFamily="50" charset="-128"/>
              </a:rPr>
              <a:t>かわったら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4" name="タイトル 1">
            <a:extLst>
              <a:ext uri="{FF2B5EF4-FFF2-40B4-BE49-F238E27FC236}">
                <a16:creationId xmlns:a16="http://schemas.microsoft.com/office/drawing/2014/main" id="{F8085251-4568-460E-B58D-66A8E4F6897B}"/>
              </a:ext>
            </a:extLst>
          </p:cNvPr>
          <p:cNvSpPr txBox="1">
            <a:spLocks/>
          </p:cNvSpPr>
          <p:nvPr/>
        </p:nvSpPr>
        <p:spPr>
          <a:xfrm>
            <a:off x="8145832" y="1804492"/>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とおくなる</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センサーから</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はなれたら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5" name="タイトル 1">
            <a:extLst>
              <a:ext uri="{FF2B5EF4-FFF2-40B4-BE49-F238E27FC236}">
                <a16:creationId xmlns:a16="http://schemas.microsoft.com/office/drawing/2014/main" id="{F8085251-4568-460E-B58D-66A8E4F6897B}"/>
              </a:ext>
            </a:extLst>
          </p:cNvPr>
          <p:cNvSpPr txBox="1">
            <a:spLocks/>
          </p:cNvSpPr>
          <p:nvPr/>
        </p:nvSpPr>
        <p:spPr>
          <a:xfrm>
            <a:off x="8145832" y="3930236"/>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ちかづく</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センサーに</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ちかづいたら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6" name="タイトル 1">
            <a:extLst>
              <a:ext uri="{FF2B5EF4-FFF2-40B4-BE49-F238E27FC236}">
                <a16:creationId xmlns:a16="http://schemas.microsoft.com/office/drawing/2014/main" id="{F8085251-4568-460E-B58D-66A8E4F6897B}"/>
              </a:ext>
            </a:extLst>
          </p:cNvPr>
          <p:cNvSpPr txBox="1">
            <a:spLocks/>
          </p:cNvSpPr>
          <p:nvPr/>
        </p:nvSpPr>
        <p:spPr>
          <a:xfrm>
            <a:off x="1931715" y="3966897"/>
            <a:ext cx="4601820" cy="1858715"/>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かず　にゅうりょく</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数の入力</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r>
              <a:rPr lang="ja-JP" altLang="en-US" sz="2800" dirty="0" err="1">
                <a:latin typeface="HG丸ｺﾞｼｯｸM-PRO" panose="020F0600000000000000" pitchFamily="50" charset="-128"/>
                <a:ea typeface="HG丸ｺﾞｼｯｸM-PRO" panose="020F0600000000000000" pitchFamily="50" charset="-128"/>
              </a:rPr>
              <a:t>きょりを</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べつのプログラミング</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ブロックにわたす</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34652048"/>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チルトセンサー</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8" name="タイトル 1">
            <a:extLst>
              <a:ext uri="{FF2B5EF4-FFF2-40B4-BE49-F238E27FC236}">
                <a16:creationId xmlns:a16="http://schemas.microsoft.com/office/drawing/2014/main" id="{F8085251-4568-460E-B58D-66A8E4F6897B}"/>
              </a:ext>
            </a:extLst>
          </p:cNvPr>
          <p:cNvSpPr txBox="1">
            <a:spLocks/>
          </p:cNvSpPr>
          <p:nvPr/>
        </p:nvSpPr>
        <p:spPr>
          <a:xfrm>
            <a:off x="162125" y="833355"/>
            <a:ext cx="4046169" cy="59531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「チルト＝かたむき」</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629" y="3308245"/>
            <a:ext cx="1406183" cy="836808"/>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629" y="2143580"/>
            <a:ext cx="1406183" cy="836808"/>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8629" y="5637576"/>
            <a:ext cx="1406183" cy="836808"/>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8629" y="4472910"/>
            <a:ext cx="1406183" cy="836808"/>
          </a:xfrm>
          <a:prstGeom prst="rect">
            <a:avLst/>
          </a:prstGeom>
        </p:spPr>
      </p:pic>
      <p:sp>
        <p:nvSpPr>
          <p:cNvPr id="13" name="タイトル 1">
            <a:extLst>
              <a:ext uri="{FF2B5EF4-FFF2-40B4-BE49-F238E27FC236}">
                <a16:creationId xmlns:a16="http://schemas.microsoft.com/office/drawing/2014/main" id="{F8085251-4568-460E-B58D-66A8E4F6897B}"/>
              </a:ext>
            </a:extLst>
          </p:cNvPr>
          <p:cNvSpPr txBox="1">
            <a:spLocks/>
          </p:cNvSpPr>
          <p:nvPr/>
        </p:nvSpPr>
        <p:spPr>
          <a:xfrm>
            <a:off x="1857170" y="1428669"/>
            <a:ext cx="4601819" cy="5204360"/>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へん </a:t>
            </a:r>
            <a:r>
              <a:rPr lang="ja-JP" altLang="en-US" sz="1400" dirty="0" err="1">
                <a:latin typeface="HG丸ｺﾞｼｯｸM-PRO" panose="020F0600000000000000" pitchFamily="50" charset="-128"/>
                <a:ea typeface="HG丸ｺﾞｼｯｸM-PRO" panose="020F0600000000000000" pitchFamily="50" charset="-128"/>
              </a:rPr>
              <a:t>か</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かたむきの変化</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上に　かたむいたら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下に　かたむいたら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むこうに　かたむいたら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こちらに　かたむいたら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4" name="タイトル 1">
            <a:extLst>
              <a:ext uri="{FF2B5EF4-FFF2-40B4-BE49-F238E27FC236}">
                <a16:creationId xmlns:a16="http://schemas.microsoft.com/office/drawing/2014/main" id="{F8085251-4568-460E-B58D-66A8E4F6897B}"/>
              </a:ext>
            </a:extLst>
          </p:cNvPr>
          <p:cNvSpPr txBox="1">
            <a:spLocks/>
          </p:cNvSpPr>
          <p:nvPr/>
        </p:nvSpPr>
        <p:spPr>
          <a:xfrm>
            <a:off x="8033921" y="1793261"/>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かたむたら</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どちらかに</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かたむいたら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6" name="タイトル 1">
            <a:extLst>
              <a:ext uri="{FF2B5EF4-FFF2-40B4-BE49-F238E27FC236}">
                <a16:creationId xmlns:a16="http://schemas.microsoft.com/office/drawing/2014/main" id="{F8085251-4568-460E-B58D-66A8E4F6897B}"/>
              </a:ext>
            </a:extLst>
          </p:cNvPr>
          <p:cNvSpPr txBox="1">
            <a:spLocks/>
          </p:cNvSpPr>
          <p:nvPr/>
        </p:nvSpPr>
        <p:spPr>
          <a:xfrm>
            <a:off x="7855639" y="3860299"/>
            <a:ext cx="4224449" cy="2838531"/>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かず　にゅうりょく</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数の入力・たいら</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たいらに　なったら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000" dirty="0">
                <a:latin typeface="HG丸ｺﾞｼｯｸM-PRO" panose="020F0600000000000000" pitchFamily="50" charset="-128"/>
                <a:ea typeface="HG丸ｺﾞｼｯｸM-PRO" panose="020F0600000000000000" pitchFamily="50" charset="-128"/>
              </a:rPr>
              <a:t>または</a:t>
            </a:r>
            <a:r>
              <a:rPr lang="ja-JP" altLang="en-US" sz="1400" dirty="0">
                <a:solidFill>
                  <a:srgbClr val="0000FF"/>
                </a:solidFill>
                <a:latin typeface="HG丸ｺﾞｼｯｸM-PRO" panose="020F0600000000000000" pitchFamily="50" charset="-128"/>
                <a:ea typeface="HG丸ｺﾞｼｯｸM-PRO" panose="020F0600000000000000" pitchFamily="50" charset="-128"/>
              </a:rPr>
              <a:t>　　　　すう  </a:t>
            </a:r>
            <a:r>
              <a:rPr lang="ja-JP" altLang="en-US" sz="1400" dirty="0" err="1">
                <a:solidFill>
                  <a:srgbClr val="0000FF"/>
                </a:solidFill>
                <a:latin typeface="HG丸ｺﾞｼｯｸM-PRO" panose="020F0600000000000000" pitchFamily="50" charset="-128"/>
                <a:ea typeface="HG丸ｺﾞｼｯｸM-PRO" panose="020F0600000000000000" pitchFamily="50" charset="-128"/>
              </a:rPr>
              <a:t>じ</a:t>
            </a:r>
            <a:endParaRPr lang="en-US" altLang="ja-JP" sz="14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かたむきの数字を</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べつのプログラミング</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ブロックにわたす</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pic>
        <p:nvPicPr>
          <p:cNvPr id="12" name="図 11">
            <a:extLst>
              <a:ext uri="{FF2B5EF4-FFF2-40B4-BE49-F238E27FC236}">
                <a16:creationId xmlns:a16="http://schemas.microsoft.com/office/drawing/2014/main" id="{61971971-FE91-410A-AE6C-56DEFF5354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27738" y="4490867"/>
            <a:ext cx="1406183" cy="836808"/>
          </a:xfrm>
          <a:prstGeom prst="rect">
            <a:avLst/>
          </a:prstGeom>
        </p:spPr>
      </p:pic>
      <p:pic>
        <p:nvPicPr>
          <p:cNvPr id="17" name="図 16">
            <a:extLst>
              <a:ext uri="{FF2B5EF4-FFF2-40B4-BE49-F238E27FC236}">
                <a16:creationId xmlns:a16="http://schemas.microsoft.com/office/drawing/2014/main" id="{330624C5-F940-4EF0-99E5-AA07783B2A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27738" y="2121119"/>
            <a:ext cx="1406183" cy="836808"/>
          </a:xfrm>
          <a:prstGeom prst="rect">
            <a:avLst/>
          </a:prstGeom>
        </p:spPr>
      </p:pic>
    </p:spTree>
    <p:extLst>
      <p:ext uri="{BB962C8B-B14F-4D97-AF65-F5344CB8AC3E}">
        <p14:creationId xmlns:p14="http://schemas.microsoft.com/office/powerpoint/2010/main" val="3786857738"/>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学習サイクル</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34" name="ドーナツ 228">
            <a:extLst>
              <a:ext uri="{FF2B5EF4-FFF2-40B4-BE49-F238E27FC236}">
                <a16:creationId xmlns:a16="http://schemas.microsoft.com/office/drawing/2014/main" id="{C2FFDC1C-D49C-46AC-B9C7-87F9AD207C9D}"/>
              </a:ext>
            </a:extLst>
          </p:cNvPr>
          <p:cNvSpPr/>
          <p:nvPr/>
        </p:nvSpPr>
        <p:spPr>
          <a:xfrm>
            <a:off x="769257" y="2083227"/>
            <a:ext cx="10466116" cy="3354902"/>
          </a:xfrm>
          <a:prstGeom prst="donut">
            <a:avLst>
              <a:gd name="adj" fmla="val 13691"/>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5" name="右矢印 239">
            <a:extLst>
              <a:ext uri="{FF2B5EF4-FFF2-40B4-BE49-F238E27FC236}">
                <a16:creationId xmlns:a16="http://schemas.microsoft.com/office/drawing/2014/main" id="{908F4CF4-7252-49A3-987A-2F2ABFDF05E4}"/>
              </a:ext>
            </a:extLst>
          </p:cNvPr>
          <p:cNvSpPr/>
          <p:nvPr/>
        </p:nvSpPr>
        <p:spPr>
          <a:xfrm rot="471613">
            <a:off x="6959217" y="2235823"/>
            <a:ext cx="780286" cy="287202"/>
          </a:xfrm>
          <a:prstGeom prst="rightArrow">
            <a:avLst>
              <a:gd name="adj1" fmla="val 50000"/>
              <a:gd name="adj2" fmla="val 99847"/>
            </a:avLst>
          </a:prstGeom>
          <a:solidFill>
            <a:schemeClr val="bg1"/>
          </a:solidFill>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6" name="右矢印 240">
            <a:extLst>
              <a:ext uri="{FF2B5EF4-FFF2-40B4-BE49-F238E27FC236}">
                <a16:creationId xmlns:a16="http://schemas.microsoft.com/office/drawing/2014/main" id="{BA97C0FE-B5E4-4E61-98B0-3FF724556EF2}"/>
              </a:ext>
            </a:extLst>
          </p:cNvPr>
          <p:cNvSpPr/>
          <p:nvPr/>
        </p:nvSpPr>
        <p:spPr>
          <a:xfrm rot="8779440">
            <a:off x="9614621" y="4462342"/>
            <a:ext cx="780286" cy="287202"/>
          </a:xfrm>
          <a:prstGeom prst="rightArrow">
            <a:avLst>
              <a:gd name="adj1" fmla="val 50000"/>
              <a:gd name="adj2" fmla="val 99847"/>
            </a:avLst>
          </a:prstGeom>
          <a:solidFill>
            <a:schemeClr val="bg1"/>
          </a:solidFill>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右矢印 241">
            <a:extLst>
              <a:ext uri="{FF2B5EF4-FFF2-40B4-BE49-F238E27FC236}">
                <a16:creationId xmlns:a16="http://schemas.microsoft.com/office/drawing/2014/main" id="{7429A446-6947-42C8-A8A0-1B9704C8819A}"/>
              </a:ext>
            </a:extLst>
          </p:cNvPr>
          <p:cNvSpPr/>
          <p:nvPr/>
        </p:nvSpPr>
        <p:spPr>
          <a:xfrm rot="11335127">
            <a:off x="4169250" y="5003364"/>
            <a:ext cx="780286" cy="287202"/>
          </a:xfrm>
          <a:prstGeom prst="rightArrow">
            <a:avLst>
              <a:gd name="adj1" fmla="val 50000"/>
              <a:gd name="adj2" fmla="val 99847"/>
            </a:avLst>
          </a:prstGeom>
          <a:solidFill>
            <a:schemeClr val="bg1"/>
          </a:solidFill>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右矢印 242">
            <a:extLst>
              <a:ext uri="{FF2B5EF4-FFF2-40B4-BE49-F238E27FC236}">
                <a16:creationId xmlns:a16="http://schemas.microsoft.com/office/drawing/2014/main" id="{7C77487C-5B65-41AD-A834-2D63551712B6}"/>
              </a:ext>
            </a:extLst>
          </p:cNvPr>
          <p:cNvSpPr/>
          <p:nvPr/>
        </p:nvSpPr>
        <p:spPr>
          <a:xfrm rot="19644854">
            <a:off x="1549731" y="2804591"/>
            <a:ext cx="780286" cy="287202"/>
          </a:xfrm>
          <a:prstGeom prst="rightArrow">
            <a:avLst>
              <a:gd name="adj1" fmla="val 50000"/>
              <a:gd name="adj2" fmla="val 99847"/>
            </a:avLst>
          </a:prstGeom>
          <a:solidFill>
            <a:schemeClr val="bg1"/>
          </a:solidFill>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nvGrpSpPr>
          <p:cNvPr id="18" name="グループ化 17">
            <a:extLst>
              <a:ext uri="{FF2B5EF4-FFF2-40B4-BE49-F238E27FC236}">
                <a16:creationId xmlns:a16="http://schemas.microsoft.com/office/drawing/2014/main" id="{3381EE85-9487-4781-838B-203ADC82B80A}"/>
              </a:ext>
            </a:extLst>
          </p:cNvPr>
          <p:cNvGrpSpPr/>
          <p:nvPr/>
        </p:nvGrpSpPr>
        <p:grpSpPr>
          <a:xfrm>
            <a:off x="3079453" y="752793"/>
            <a:ext cx="2951047" cy="2950291"/>
            <a:chOff x="0" y="180753"/>
            <a:chExt cx="2604770" cy="2604770"/>
          </a:xfrm>
        </p:grpSpPr>
        <p:sp>
          <p:nvSpPr>
            <p:cNvPr id="31" name="円/楕円 9">
              <a:extLst>
                <a:ext uri="{FF2B5EF4-FFF2-40B4-BE49-F238E27FC236}">
                  <a16:creationId xmlns:a16="http://schemas.microsoft.com/office/drawing/2014/main" id="{A501D6F1-8995-4020-B947-41C3900DBC03}"/>
                </a:ext>
              </a:extLst>
            </p:cNvPr>
            <p:cNvSpPr/>
            <p:nvPr/>
          </p:nvSpPr>
          <p:spPr>
            <a:xfrm>
              <a:off x="0" y="180753"/>
              <a:ext cx="2604770" cy="2604770"/>
            </a:xfrm>
            <a:prstGeom prst="ellipse">
              <a:avLst/>
            </a:prstGeom>
            <a:solidFill>
              <a:srgbClr val="99FF99"/>
            </a:solidFill>
            <a:ln w="7620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2" name="正方形/長方形 31">
              <a:extLst>
                <a:ext uri="{FF2B5EF4-FFF2-40B4-BE49-F238E27FC236}">
                  <a16:creationId xmlns:a16="http://schemas.microsoft.com/office/drawing/2014/main" id="{AF6067B7-1BAE-429C-B10D-80581F5E73DD}"/>
                </a:ext>
              </a:extLst>
            </p:cNvPr>
            <p:cNvSpPr/>
            <p:nvPr/>
          </p:nvSpPr>
          <p:spPr>
            <a:xfrm>
              <a:off x="148856" y="280207"/>
              <a:ext cx="2286000" cy="11690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0"/>
                </a:spcAft>
              </a:pPr>
              <a:r>
                <a:rPr lang="ja-JP" alt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け　い　か　</a:t>
              </a:r>
              <a:r>
                <a:rPr lang="ja-JP" altLang="en-US" kern="100" dirty="0" err="1">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く</a:t>
              </a:r>
              <a:endParaRPr lang="en-US" altLang="ja-JP"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algn="ctr">
                <a:lnSpc>
                  <a:spcPct val="90000"/>
                </a:lnSpc>
                <a:spcAft>
                  <a:spcPts val="0"/>
                </a:spcAft>
              </a:pPr>
              <a:r>
                <a:rPr lang="en-US" sz="6000"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計画</a:t>
              </a:r>
              <a:endParaRPr lang="ja-JP" sz="1050" kern="100" dirty="0">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33" name="テキスト ボックス 1">
              <a:extLst>
                <a:ext uri="{FF2B5EF4-FFF2-40B4-BE49-F238E27FC236}">
                  <a16:creationId xmlns:a16="http://schemas.microsoft.com/office/drawing/2014/main" id="{0F87F7A4-F5E7-432B-AC39-264796A6A54B}"/>
                </a:ext>
              </a:extLst>
            </p:cNvPr>
            <p:cNvSpPr txBox="1"/>
            <p:nvPr/>
          </p:nvSpPr>
          <p:spPr>
            <a:xfrm>
              <a:off x="85061" y="1316274"/>
              <a:ext cx="2456120" cy="11823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280670" algn="l">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こんなふうに</a:t>
              </a:r>
              <a:endParaRPr lang="ja-JP" sz="1050" kern="100" dirty="0">
                <a:effectLst/>
                <a:ea typeface="游明朝" panose="02020400000000000000" pitchFamily="18" charset="-128"/>
                <a:cs typeface="Times New Roman" panose="02020603050405020304" pitchFamily="18" charset="0"/>
              </a:endParaRPr>
            </a:p>
            <a:p>
              <a:pPr indent="280670" algn="r" latinLnBrk="1">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うごかしたい　</a:t>
              </a:r>
              <a:endParaRPr lang="ja-JP" sz="1050" kern="100" dirty="0">
                <a:effectLst/>
                <a:ea typeface="游明朝" panose="02020400000000000000" pitchFamily="18" charset="-128"/>
                <a:cs typeface="Times New Roman" panose="02020603050405020304" pitchFamily="18" charset="0"/>
              </a:endParaRPr>
            </a:p>
            <a:p>
              <a:pPr indent="89535" algn="l">
                <a:spcAft>
                  <a:spcPts val="0"/>
                </a:spcAft>
              </a:pPr>
              <a:r>
                <a:rPr lang="en-US" sz="700" b="1" kern="100" dirty="0">
                  <a:solidFill>
                    <a:srgbClr val="000000"/>
                  </a:solidFill>
                  <a:effectLst/>
                  <a:latin typeface="HG丸ｺﾞｼｯｸM-PRO" panose="020F0600000000000000" pitchFamily="50" charset="-128"/>
                  <a:ea typeface="游明朝" panose="02020400000000000000" pitchFamily="18" charset="-128"/>
                  <a:cs typeface="Times New Roman" panose="02020603050405020304" pitchFamily="18" charset="0"/>
                </a:rPr>
                <a:t> </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手が</a:t>
              </a:r>
              <a:r>
                <a:rPr lang="ja-JP" sz="2200" b="1" kern="100" dirty="0" err="1">
                  <a:solidFill>
                    <a:srgbClr val="000000"/>
                  </a:solidFill>
                  <a:effectLst/>
                  <a:ea typeface="HG丸ｺﾞｼｯｸM-PRO" panose="020F0600000000000000" pitchFamily="50" charset="-128"/>
                  <a:cs typeface="Times New Roman" panose="02020603050405020304" pitchFamily="18" charset="0"/>
                </a:rPr>
                <a:t>き</a:t>
              </a:r>
              <a:r>
                <a:rPr lang="ja-JP" sz="2200" b="1" kern="100" dirty="0">
                  <a:solidFill>
                    <a:srgbClr val="000000"/>
                  </a:solidFill>
                  <a:effectLst/>
                  <a:ea typeface="HG丸ｺﾞｼｯｸM-PRO" panose="020F0600000000000000" pitchFamily="50" charset="-128"/>
                  <a:cs typeface="Times New Roman" panose="02020603050405020304" pitchFamily="18" charset="0"/>
                </a:rPr>
                <a:t>アイコン</a:t>
              </a:r>
              <a:endParaRPr lang="ja-JP" sz="1050" kern="100" dirty="0">
                <a:effectLst/>
                <a:ea typeface="游明朝" panose="02020400000000000000" pitchFamily="18" charset="-128"/>
                <a:cs typeface="Times New Roman" panose="02020603050405020304" pitchFamily="18" charset="0"/>
              </a:endParaRPr>
            </a:p>
          </p:txBody>
        </p:sp>
      </p:grpSp>
      <p:grpSp>
        <p:nvGrpSpPr>
          <p:cNvPr id="19" name="グループ化 18">
            <a:extLst>
              <a:ext uri="{FF2B5EF4-FFF2-40B4-BE49-F238E27FC236}">
                <a16:creationId xmlns:a16="http://schemas.microsoft.com/office/drawing/2014/main" id="{3F4EB6C7-CC01-49E1-BECA-60690DCB76CE}"/>
              </a:ext>
            </a:extLst>
          </p:cNvPr>
          <p:cNvGrpSpPr/>
          <p:nvPr/>
        </p:nvGrpSpPr>
        <p:grpSpPr>
          <a:xfrm>
            <a:off x="8349063" y="1019595"/>
            <a:ext cx="2951047" cy="2950291"/>
            <a:chOff x="0" y="0"/>
            <a:chExt cx="2604770" cy="2604135"/>
          </a:xfrm>
        </p:grpSpPr>
        <p:sp>
          <p:nvSpPr>
            <p:cNvPr id="28" name="円/楕円 17">
              <a:extLst>
                <a:ext uri="{FF2B5EF4-FFF2-40B4-BE49-F238E27FC236}">
                  <a16:creationId xmlns:a16="http://schemas.microsoft.com/office/drawing/2014/main" id="{34E281BA-B98B-4CAD-93BE-00A591828245}"/>
                </a:ext>
              </a:extLst>
            </p:cNvPr>
            <p:cNvSpPr/>
            <p:nvPr/>
          </p:nvSpPr>
          <p:spPr>
            <a:xfrm>
              <a:off x="0" y="0"/>
              <a:ext cx="2604770" cy="2604135"/>
            </a:xfrm>
            <a:prstGeom prst="ellipse">
              <a:avLst/>
            </a:prstGeom>
            <a:solidFill>
              <a:schemeClr val="accent5">
                <a:lumMod val="40000"/>
                <a:lumOff val="60000"/>
              </a:schemeClr>
            </a:solidFill>
            <a:ln w="762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9" name="正方形/長方形 28">
              <a:extLst>
                <a:ext uri="{FF2B5EF4-FFF2-40B4-BE49-F238E27FC236}">
                  <a16:creationId xmlns:a16="http://schemas.microsoft.com/office/drawing/2014/main" id="{AE8AB112-12E2-4B87-B018-E9F92B2B1631}"/>
                </a:ext>
              </a:extLst>
            </p:cNvPr>
            <p:cNvSpPr/>
            <p:nvPr/>
          </p:nvSpPr>
          <p:spPr>
            <a:xfrm>
              <a:off x="148855" y="138223"/>
              <a:ext cx="2286000" cy="116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0"/>
                </a:spcAft>
              </a:pPr>
              <a:r>
                <a:rPr lang="ja-JP" alt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じ　っ 　こ　</a:t>
              </a:r>
              <a:r>
                <a:rPr lang="ja-JP" altLang="en-US" kern="100" dirty="0" err="1">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う</a:t>
              </a:r>
              <a:endParaRPr lang="en-US" altLang="ja-JP"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algn="ctr">
                <a:lnSpc>
                  <a:spcPct val="90000"/>
                </a:lnSpc>
                <a:spcAft>
                  <a:spcPts val="0"/>
                </a:spcAft>
              </a:pPr>
              <a:r>
                <a:rPr lang="en-US" sz="6000"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実行 </a:t>
              </a:r>
              <a:endParaRPr lang="ja-JP" sz="1050" kern="100" dirty="0">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30" name="テキスト ボックス 19">
              <a:extLst>
                <a:ext uri="{FF2B5EF4-FFF2-40B4-BE49-F238E27FC236}">
                  <a16:creationId xmlns:a16="http://schemas.microsoft.com/office/drawing/2014/main" id="{062E749A-A9B2-4DB3-949D-406A055345D4}"/>
                </a:ext>
              </a:extLst>
            </p:cNvPr>
            <p:cNvSpPr txBox="1"/>
            <p:nvPr/>
          </p:nvSpPr>
          <p:spPr>
            <a:xfrm>
              <a:off x="85060" y="1286540"/>
              <a:ext cx="2456120" cy="10785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プログラムを組む</a:t>
              </a:r>
              <a:endParaRPr lang="ja-JP" sz="1050" kern="100" dirty="0">
                <a:effectLst/>
                <a:ea typeface="游明朝" panose="02020400000000000000" pitchFamily="18" charset="-128"/>
                <a:cs typeface="Times New Roman" panose="02020603050405020304" pitchFamily="18" charset="0"/>
              </a:endParaRPr>
            </a:p>
            <a:p>
              <a:pPr indent="76200" algn="l">
                <a:spcAft>
                  <a:spcPts val="0"/>
                </a:spcAft>
              </a:pPr>
              <a:r>
                <a:rPr lang="en-US" sz="600" b="1" kern="100" dirty="0">
                  <a:solidFill>
                    <a:srgbClr val="000000"/>
                  </a:solidFill>
                  <a:effectLst/>
                  <a:latin typeface="HG丸ｺﾞｼｯｸM-PRO" panose="020F0600000000000000" pitchFamily="50" charset="-128"/>
                  <a:ea typeface="游明朝" panose="02020400000000000000" pitchFamily="18" charset="-128"/>
                  <a:cs typeface="Times New Roman" panose="02020603050405020304" pitchFamily="18" charset="0"/>
                </a:rPr>
                <a:t> </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ロボットを</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うごかす</a:t>
              </a:r>
              <a:endParaRPr lang="ja-JP" sz="1050" kern="100" dirty="0">
                <a:effectLst/>
                <a:ea typeface="游明朝" panose="02020400000000000000" pitchFamily="18" charset="-128"/>
                <a:cs typeface="Times New Roman" panose="02020603050405020304" pitchFamily="18" charset="0"/>
              </a:endParaRPr>
            </a:p>
          </p:txBody>
        </p:sp>
      </p:grpSp>
      <p:grpSp>
        <p:nvGrpSpPr>
          <p:cNvPr id="6" name="グループ化 5">
            <a:extLst>
              <a:ext uri="{FF2B5EF4-FFF2-40B4-BE49-F238E27FC236}">
                <a16:creationId xmlns:a16="http://schemas.microsoft.com/office/drawing/2014/main" id="{3251947E-3163-4C91-8EE6-02285C4889C8}"/>
              </a:ext>
            </a:extLst>
          </p:cNvPr>
          <p:cNvGrpSpPr/>
          <p:nvPr/>
        </p:nvGrpSpPr>
        <p:grpSpPr>
          <a:xfrm>
            <a:off x="5873836" y="3874475"/>
            <a:ext cx="2951047" cy="2950291"/>
            <a:chOff x="5187329" y="3817275"/>
            <a:chExt cx="2951047" cy="2950291"/>
          </a:xfrm>
        </p:grpSpPr>
        <p:sp>
          <p:nvSpPr>
            <p:cNvPr id="25" name="円/楕円 23">
              <a:extLst>
                <a:ext uri="{FF2B5EF4-FFF2-40B4-BE49-F238E27FC236}">
                  <a16:creationId xmlns:a16="http://schemas.microsoft.com/office/drawing/2014/main" id="{9CB826C9-ECC9-4D01-8A19-0C6E699AFE45}"/>
                </a:ext>
              </a:extLst>
            </p:cNvPr>
            <p:cNvSpPr/>
            <p:nvPr/>
          </p:nvSpPr>
          <p:spPr>
            <a:xfrm>
              <a:off x="5187329" y="3817275"/>
              <a:ext cx="2951047" cy="2950291"/>
            </a:xfrm>
            <a:prstGeom prst="ellipse">
              <a:avLst/>
            </a:prstGeom>
            <a:solidFill>
              <a:srgbClr val="FFFFCC"/>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6" name="正方形/長方形 25">
              <a:extLst>
                <a:ext uri="{FF2B5EF4-FFF2-40B4-BE49-F238E27FC236}">
                  <a16:creationId xmlns:a16="http://schemas.microsoft.com/office/drawing/2014/main" id="{5426BBD7-EA87-4136-8C57-AF565A45ADE8}"/>
                </a:ext>
              </a:extLst>
            </p:cNvPr>
            <p:cNvSpPr/>
            <p:nvPr/>
          </p:nvSpPr>
          <p:spPr>
            <a:xfrm>
              <a:off x="5355974" y="3973871"/>
              <a:ext cx="2589900" cy="1324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80000"/>
                </a:lnSpc>
                <a:spcAft>
                  <a:spcPts val="0"/>
                </a:spcAft>
              </a:pPr>
              <a:r>
                <a:rPr lang="ja-JP" alt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け　ん　しょう</a:t>
              </a:r>
              <a:endParaRPr 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algn="ctr">
                <a:lnSpc>
                  <a:spcPct val="80000"/>
                </a:lnSpc>
                <a:spcAft>
                  <a:spcPts val="0"/>
                </a:spcAft>
              </a:pPr>
              <a:r>
                <a:rPr lang="en-US" sz="6000"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検証 </a:t>
              </a:r>
              <a:endParaRPr lang="ja-JP" sz="1050" kern="100" dirty="0">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27" name="テキスト ボックス 25">
              <a:extLst>
                <a:ext uri="{FF2B5EF4-FFF2-40B4-BE49-F238E27FC236}">
                  <a16:creationId xmlns:a16="http://schemas.microsoft.com/office/drawing/2014/main" id="{D3A359A0-040C-46B3-BE40-F9442EDACA0E}"/>
                </a:ext>
              </a:extLst>
            </p:cNvPr>
            <p:cNvSpPr txBox="1"/>
            <p:nvPr/>
          </p:nvSpPr>
          <p:spPr>
            <a:xfrm>
              <a:off x="5283698" y="5214604"/>
              <a:ext cx="2782636" cy="12219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思いどおりに</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うごかない</a:t>
              </a:r>
              <a:endParaRPr lang="en-US" altLang="ja-JP" sz="2200" b="1" kern="100" dirty="0">
                <a:solidFill>
                  <a:srgbClr val="000000"/>
                </a:solidFill>
                <a:ea typeface="HG丸ｺﾞｼｯｸM-PRO" panose="020F0600000000000000" pitchFamily="50" charset="-128"/>
                <a:cs typeface="Times New Roman" panose="02020603050405020304" pitchFamily="18" charset="0"/>
              </a:endParaRPr>
            </a:p>
            <a:p>
              <a:pPr>
                <a:spcAft>
                  <a:spcPts val="0"/>
                </a:spcAft>
              </a:pPr>
              <a:r>
                <a:rPr lang="ja-JP" altLang="en-US" sz="1100" b="1" kern="100" dirty="0">
                  <a:solidFill>
                    <a:srgbClr val="000000"/>
                  </a:solidFill>
                  <a:effectLst/>
                  <a:ea typeface="HG丸ｺﾞｼｯｸM-PRO" panose="020F0600000000000000" pitchFamily="50" charset="-128"/>
                  <a:cs typeface="Times New Roman" panose="02020603050405020304" pitchFamily="18" charset="0"/>
                </a:rPr>
                <a:t>　　　　 げんいん　</a:t>
              </a:r>
              <a:endParaRPr lang="en-US" altLang="ja-JP" sz="1100" b="1" kern="100" dirty="0">
                <a:solidFill>
                  <a:srgbClr val="000000"/>
                </a:solidFill>
                <a:effectLst/>
                <a:ea typeface="HG丸ｺﾞｼｯｸM-PRO" panose="020F0600000000000000" pitchFamily="50" charset="-128"/>
                <a:cs typeface="Times New Roman" panose="02020603050405020304" pitchFamily="18" charset="0"/>
              </a:endParaRPr>
            </a:p>
            <a:p>
              <a:pPr algn="ctr">
                <a:spcAft>
                  <a:spcPts val="0"/>
                </a:spcAft>
              </a:pPr>
              <a:r>
                <a:rPr lang="en-US" sz="2200" b="1" kern="100" dirty="0" err="1">
                  <a:solidFill>
                    <a:srgbClr val="000000"/>
                  </a:solidFill>
                  <a:effectLst/>
                  <a:latin typeface="HG丸ｺﾞｼｯｸM-PRO" panose="020F0600000000000000" pitchFamily="50" charset="-128"/>
                  <a:ea typeface="游明朝" panose="02020400000000000000" pitchFamily="18" charset="-128"/>
                  <a:cs typeface="Times New Roman" panose="02020603050405020304" pitchFamily="18" charset="0"/>
                </a:rPr>
                <a:t>原因</a:t>
              </a:r>
              <a:r>
                <a:rPr lang="ja-JP" sz="2200" b="1" kern="100" dirty="0">
                  <a:solidFill>
                    <a:srgbClr val="000000"/>
                  </a:solidFill>
                  <a:effectLst/>
                  <a:ea typeface="HG丸ｺﾞｼｯｸM-PRO" panose="020F0600000000000000" pitchFamily="50" charset="-128"/>
                  <a:cs typeface="Times New Roman" panose="02020603050405020304" pitchFamily="18" charset="0"/>
                </a:rPr>
                <a:t>は何か</a:t>
              </a:r>
              <a:endParaRPr lang="ja-JP" sz="1050" kern="100" dirty="0">
                <a:effectLst/>
                <a:ea typeface="游明朝" panose="02020400000000000000" pitchFamily="18" charset="-128"/>
                <a:cs typeface="Times New Roman" panose="02020603050405020304" pitchFamily="18" charset="0"/>
              </a:endParaRPr>
            </a:p>
          </p:txBody>
        </p:sp>
      </p:grpSp>
      <p:grpSp>
        <p:nvGrpSpPr>
          <p:cNvPr id="21" name="グループ化 20">
            <a:extLst>
              <a:ext uri="{FF2B5EF4-FFF2-40B4-BE49-F238E27FC236}">
                <a16:creationId xmlns:a16="http://schemas.microsoft.com/office/drawing/2014/main" id="{89A1EF42-784D-469F-896C-FC373D8A2BBF}"/>
              </a:ext>
            </a:extLst>
          </p:cNvPr>
          <p:cNvGrpSpPr/>
          <p:nvPr/>
        </p:nvGrpSpPr>
        <p:grpSpPr>
          <a:xfrm>
            <a:off x="292168" y="3578696"/>
            <a:ext cx="2951047" cy="2950291"/>
            <a:chOff x="0" y="0"/>
            <a:chExt cx="2604770" cy="2604135"/>
          </a:xfrm>
        </p:grpSpPr>
        <p:sp>
          <p:nvSpPr>
            <p:cNvPr id="22" name="円/楕円 30">
              <a:extLst>
                <a:ext uri="{FF2B5EF4-FFF2-40B4-BE49-F238E27FC236}">
                  <a16:creationId xmlns:a16="http://schemas.microsoft.com/office/drawing/2014/main" id="{BCB95D5A-9439-4EAF-804A-50BE9D566F38}"/>
                </a:ext>
              </a:extLst>
            </p:cNvPr>
            <p:cNvSpPr/>
            <p:nvPr/>
          </p:nvSpPr>
          <p:spPr>
            <a:xfrm>
              <a:off x="0" y="0"/>
              <a:ext cx="2604770" cy="2604135"/>
            </a:xfrm>
            <a:prstGeom prst="ellipse">
              <a:avLst/>
            </a:prstGeom>
            <a:solidFill>
              <a:srgbClr val="FF66CC"/>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3" name="正方形/長方形 22">
              <a:extLst>
                <a:ext uri="{FF2B5EF4-FFF2-40B4-BE49-F238E27FC236}">
                  <a16:creationId xmlns:a16="http://schemas.microsoft.com/office/drawing/2014/main" id="{9D435BE0-40A8-4FF9-80E5-023220FD6B0D}"/>
                </a:ext>
              </a:extLst>
            </p:cNvPr>
            <p:cNvSpPr/>
            <p:nvPr/>
          </p:nvSpPr>
          <p:spPr>
            <a:xfrm>
              <a:off x="148856" y="138223"/>
              <a:ext cx="2286000" cy="116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0"/>
                </a:spcAft>
              </a:pPr>
              <a:r>
                <a:rPr lang="ja-JP" alt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か　い　ぜ　</a:t>
              </a:r>
              <a:r>
                <a:rPr lang="ja-JP" altLang="en-US" kern="100" dirty="0" err="1">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ん</a:t>
              </a:r>
              <a:endParaRPr lang="en-US"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algn="ctr">
                <a:lnSpc>
                  <a:spcPct val="90000"/>
                </a:lnSpc>
                <a:spcAft>
                  <a:spcPts val="0"/>
                </a:spcAft>
              </a:pPr>
              <a:r>
                <a:rPr lang="en-US" sz="6000" kern="100" dirty="0">
                  <a:solidFill>
                    <a:srgbClr val="000000"/>
                  </a:solidFill>
                  <a:effectLst>
                    <a:glow rad="38100">
                      <a:schemeClr val="bg1"/>
                    </a:glow>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改善</a:t>
              </a:r>
              <a:endParaRPr lang="ja-JP" sz="1050" kern="100" dirty="0">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24" name="テキスト ボックス 225">
              <a:extLst>
                <a:ext uri="{FF2B5EF4-FFF2-40B4-BE49-F238E27FC236}">
                  <a16:creationId xmlns:a16="http://schemas.microsoft.com/office/drawing/2014/main" id="{45F48581-4AD3-4081-A9F8-E3895F1A86CE}"/>
                </a:ext>
              </a:extLst>
            </p:cNvPr>
            <p:cNvSpPr txBox="1"/>
            <p:nvPr/>
          </p:nvSpPr>
          <p:spPr>
            <a:xfrm>
              <a:off x="85061" y="1254642"/>
              <a:ext cx="2455545" cy="10782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直すところはどこか</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altLang="en-US" sz="1100" b="1" kern="100" dirty="0">
                  <a:solidFill>
                    <a:srgbClr val="000000"/>
                  </a:solidFill>
                  <a:effectLst/>
                  <a:ea typeface="HG丸ｺﾞｼｯｸM-PRO" panose="020F0600000000000000" pitchFamily="50" charset="-128"/>
                  <a:cs typeface="Times New Roman" panose="02020603050405020304" pitchFamily="18" charset="0"/>
                </a:rPr>
                <a:t>　　　　　も</a:t>
              </a:r>
              <a:r>
                <a:rPr lang="ja-JP" altLang="en-US" sz="1100" b="1" kern="100" dirty="0" err="1">
                  <a:solidFill>
                    <a:srgbClr val="000000"/>
                  </a:solidFill>
                  <a:effectLst/>
                  <a:ea typeface="HG丸ｺﾞｼｯｸM-PRO" panose="020F0600000000000000" pitchFamily="50" charset="-128"/>
                  <a:cs typeface="Times New Roman" panose="02020603050405020304" pitchFamily="18" charset="0"/>
                </a:rPr>
                <a:t>くひょう</a:t>
              </a:r>
              <a:endParaRPr lang="en-US" altLang="ja-JP" sz="1100" b="1" kern="100" dirty="0">
                <a:solidFill>
                  <a:srgbClr val="000000"/>
                </a:solidFill>
                <a:effectLst/>
                <a:ea typeface="HG丸ｺﾞｼｯｸM-PRO" panose="020F0600000000000000" pitchFamily="50"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つぎの</a:t>
              </a:r>
              <a:r>
                <a:rPr lang="en-US" sz="2200" b="1" kern="100" dirty="0" err="1">
                  <a:solidFill>
                    <a:srgbClr val="000000"/>
                  </a:solidFill>
                  <a:effectLst/>
                  <a:ea typeface="HG丸ｺﾞｼｯｸM-PRO" panose="020F0600000000000000" pitchFamily="50" charset="-128"/>
                  <a:cs typeface="Times New Roman" panose="02020603050405020304" pitchFamily="18" charset="0"/>
                </a:rPr>
                <a:t>目標</a:t>
              </a:r>
              <a:r>
                <a:rPr lang="ja-JP" sz="2200" b="1" kern="100" dirty="0">
                  <a:solidFill>
                    <a:srgbClr val="000000"/>
                  </a:solidFill>
                  <a:effectLst/>
                  <a:ea typeface="HG丸ｺﾞｼｯｸM-PRO" panose="020F0600000000000000" pitchFamily="50" charset="-128"/>
                  <a:cs typeface="Times New Roman" panose="02020603050405020304" pitchFamily="18" charset="0"/>
                </a:rPr>
                <a:t>を</a:t>
              </a:r>
              <a:endParaRPr lang="ja-JP" sz="1050" kern="100" dirty="0">
                <a:effectLst/>
                <a:ea typeface="游明朝" panose="02020400000000000000" pitchFamily="18" charset="-128"/>
                <a:cs typeface="Times New Roman" panose="02020603050405020304" pitchFamily="18" charset="0"/>
              </a:endParaRPr>
            </a:p>
            <a:p>
              <a:pPr algn="ctr">
                <a:spcAft>
                  <a:spcPts val="0"/>
                </a:spcAft>
              </a:pPr>
              <a:r>
                <a:rPr lang="ja-JP" sz="2200" b="1" kern="100" dirty="0">
                  <a:solidFill>
                    <a:srgbClr val="000000"/>
                  </a:solidFill>
                  <a:effectLst/>
                  <a:ea typeface="HG丸ｺﾞｼｯｸM-PRO" panose="020F0600000000000000" pitchFamily="50" charset="-128"/>
                  <a:cs typeface="Times New Roman" panose="02020603050405020304" pitchFamily="18" charset="0"/>
                </a:rPr>
                <a:t>立てる</a:t>
              </a:r>
              <a:endParaRPr lang="ja-JP" sz="1050" kern="100" dirty="0">
                <a:effectLst/>
                <a:ea typeface="游明朝" panose="02020400000000000000" pitchFamily="18" charset="-128"/>
                <a:cs typeface="Times New Roman" panose="02020603050405020304" pitchFamily="18" charset="0"/>
              </a:endParaRPr>
            </a:p>
          </p:txBody>
        </p:sp>
      </p:grpSp>
    </p:spTree>
    <p:extLst>
      <p:ext uri="{BB962C8B-B14F-4D97-AF65-F5344CB8AC3E}">
        <p14:creationId xmlns:p14="http://schemas.microsoft.com/office/powerpoint/2010/main" val="2549666343"/>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今日のふりかえり</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17" name="図 16">
            <a:extLst>
              <a:ext uri="{FF2B5EF4-FFF2-40B4-BE49-F238E27FC236}">
                <a16:creationId xmlns:a16="http://schemas.microsoft.com/office/drawing/2014/main" id="{34782781-C41D-418F-865E-D19D0B7B2BBB}"/>
              </a:ext>
            </a:extLst>
          </p:cNvPr>
          <p:cNvPicPr>
            <a:picLocks noChangeAspect="1"/>
          </p:cNvPicPr>
          <p:nvPr/>
        </p:nvPicPr>
        <p:blipFill rotWithShape="1">
          <a:blip r:embed="rId3">
            <a:extLst>
              <a:ext uri="{28A0092B-C50C-407E-A947-70E740481C1C}">
                <a14:useLocalDpi xmlns:a14="http://schemas.microsoft.com/office/drawing/2010/main" val="0"/>
              </a:ext>
            </a:extLst>
          </a:blip>
          <a:srcRect l="-1"/>
          <a:stretch/>
        </p:blipFill>
        <p:spPr>
          <a:xfrm>
            <a:off x="228842" y="1218905"/>
            <a:ext cx="11734316" cy="3623452"/>
          </a:xfrm>
          <a:prstGeom prst="rect">
            <a:avLst/>
          </a:prstGeom>
          <a:ln w="19050">
            <a:noFill/>
          </a:ln>
          <a:effectLst/>
        </p:spPr>
      </p:pic>
      <p:sp>
        <p:nvSpPr>
          <p:cNvPr id="6" name="タイトル 1">
            <a:extLst>
              <a:ext uri="{FF2B5EF4-FFF2-40B4-BE49-F238E27FC236}">
                <a16:creationId xmlns:a16="http://schemas.microsoft.com/office/drawing/2014/main" id="{55BADA30-E2AC-4349-92A0-971D35A9A514}"/>
              </a:ext>
            </a:extLst>
          </p:cNvPr>
          <p:cNvSpPr txBox="1">
            <a:spLocks/>
          </p:cNvSpPr>
          <p:nvPr/>
        </p:nvSpPr>
        <p:spPr>
          <a:xfrm>
            <a:off x="679633" y="5350511"/>
            <a:ext cx="2087278"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とても</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よくできた</a:t>
            </a:r>
          </a:p>
        </p:txBody>
      </p:sp>
      <p:sp>
        <p:nvSpPr>
          <p:cNvPr id="7" name="タイトル 1">
            <a:extLst>
              <a:ext uri="{FF2B5EF4-FFF2-40B4-BE49-F238E27FC236}">
                <a16:creationId xmlns:a16="http://schemas.microsoft.com/office/drawing/2014/main" id="{949E91D9-B4E8-4565-8283-757B7975A818}"/>
              </a:ext>
            </a:extLst>
          </p:cNvPr>
          <p:cNvSpPr txBox="1">
            <a:spLocks/>
          </p:cNvSpPr>
          <p:nvPr/>
        </p:nvSpPr>
        <p:spPr>
          <a:xfrm>
            <a:off x="3204656" y="5350511"/>
            <a:ext cx="1542442"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よく</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できた</a:t>
            </a:r>
          </a:p>
        </p:txBody>
      </p:sp>
      <p:sp>
        <p:nvSpPr>
          <p:cNvPr id="8" name="タイトル 1">
            <a:extLst>
              <a:ext uri="{FF2B5EF4-FFF2-40B4-BE49-F238E27FC236}">
                <a16:creationId xmlns:a16="http://schemas.microsoft.com/office/drawing/2014/main" id="{A4EE9F60-7429-47C1-B3F9-1AEDE24CC801}"/>
              </a:ext>
            </a:extLst>
          </p:cNvPr>
          <p:cNvSpPr txBox="1">
            <a:spLocks/>
          </p:cNvSpPr>
          <p:nvPr/>
        </p:nvSpPr>
        <p:spPr>
          <a:xfrm>
            <a:off x="4887540" y="5350511"/>
            <a:ext cx="2557363"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つぎ</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がんばりたい</a:t>
            </a:r>
          </a:p>
        </p:txBody>
      </p:sp>
      <p:cxnSp>
        <p:nvCxnSpPr>
          <p:cNvPr id="3" name="直線矢印コネクタ 2">
            <a:extLst>
              <a:ext uri="{FF2B5EF4-FFF2-40B4-BE49-F238E27FC236}">
                <a16:creationId xmlns:a16="http://schemas.microsoft.com/office/drawing/2014/main" id="{8E0BEE32-74DF-41FD-B435-F33A34FDB193}"/>
              </a:ext>
            </a:extLst>
          </p:cNvPr>
          <p:cNvCxnSpPr/>
          <p:nvPr/>
        </p:nvCxnSpPr>
        <p:spPr>
          <a:xfrm flipV="1">
            <a:off x="2023353" y="2597285"/>
            <a:ext cx="1994170"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9732CB6B-F849-43E5-AF3F-7A82074E8872}"/>
              </a:ext>
            </a:extLst>
          </p:cNvPr>
          <p:cNvCxnSpPr>
            <a:cxnSpLocks/>
            <a:stCxn id="7" idx="0"/>
          </p:cNvCxnSpPr>
          <p:nvPr/>
        </p:nvCxnSpPr>
        <p:spPr>
          <a:xfrm flipV="1">
            <a:off x="3975877" y="2597285"/>
            <a:ext cx="935983"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6DC0F1B2-9E8A-4D63-BF9D-A38FF231AE3D}"/>
              </a:ext>
            </a:extLst>
          </p:cNvPr>
          <p:cNvCxnSpPr>
            <a:cxnSpLocks/>
          </p:cNvCxnSpPr>
          <p:nvPr/>
        </p:nvCxnSpPr>
        <p:spPr>
          <a:xfrm flipV="1">
            <a:off x="5617240" y="2597285"/>
            <a:ext cx="164762"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タイトル 1">
            <a:extLst>
              <a:ext uri="{FF2B5EF4-FFF2-40B4-BE49-F238E27FC236}">
                <a16:creationId xmlns:a16="http://schemas.microsoft.com/office/drawing/2014/main" id="{87B38D27-E340-4982-B93B-D5C5D18073CA}"/>
              </a:ext>
            </a:extLst>
          </p:cNvPr>
          <p:cNvSpPr txBox="1">
            <a:spLocks/>
          </p:cNvSpPr>
          <p:nvPr/>
        </p:nvSpPr>
        <p:spPr>
          <a:xfrm>
            <a:off x="7978117" y="5350511"/>
            <a:ext cx="3899355"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そう思ったわけも</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書くようにしよう</a:t>
            </a:r>
          </a:p>
        </p:txBody>
      </p:sp>
      <p:cxnSp>
        <p:nvCxnSpPr>
          <p:cNvPr id="18" name="直線矢印コネクタ 17">
            <a:extLst>
              <a:ext uri="{FF2B5EF4-FFF2-40B4-BE49-F238E27FC236}">
                <a16:creationId xmlns:a16="http://schemas.microsoft.com/office/drawing/2014/main" id="{502BC4D2-A2E9-4F81-B14C-5429ED66DE27}"/>
              </a:ext>
            </a:extLst>
          </p:cNvPr>
          <p:cNvCxnSpPr>
            <a:cxnSpLocks/>
          </p:cNvCxnSpPr>
          <p:nvPr/>
        </p:nvCxnSpPr>
        <p:spPr>
          <a:xfrm flipH="1" flipV="1">
            <a:off x="7978117" y="1973692"/>
            <a:ext cx="1471821" cy="3376819"/>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601888"/>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C91FFA17-CF26-4A87-B0F4-128C186E00DB}"/>
              </a:ext>
            </a:extLst>
          </p:cNvPr>
          <p:cNvSpPr/>
          <p:nvPr/>
        </p:nvSpPr>
        <p:spPr>
          <a:xfrm>
            <a:off x="1604549" y="2239471"/>
            <a:ext cx="8982902" cy="262206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丸ｺﾞｼｯｸM-PRO" panose="020F0600000000000000" pitchFamily="50" charset="-128"/>
                <a:ea typeface="HG丸ｺﾞｼｯｸM-PRO" panose="020F0600000000000000" pitchFamily="50" charset="-128"/>
              </a:rPr>
              <a:t>・</a:t>
            </a:r>
            <a:r>
              <a:rPr lang="ja-JP" altLang="en-US" sz="4400" dirty="0" err="1">
                <a:latin typeface="HG丸ｺﾞｼｯｸM-PRO" panose="020F0600000000000000" pitchFamily="50" charset="-128"/>
                <a:ea typeface="HG丸ｺﾞｼｯｸM-PRO" panose="020F0600000000000000" pitchFamily="50" charset="-128"/>
              </a:rPr>
              <a:t>め</a:t>
            </a:r>
            <a:r>
              <a:rPr lang="ja-JP" altLang="en-US" sz="4400" dirty="0">
                <a:latin typeface="HG丸ｺﾞｼｯｸM-PRO" panose="020F0600000000000000" pitchFamily="50" charset="-128"/>
                <a:ea typeface="HG丸ｺﾞｼｯｸM-PRO" panose="020F0600000000000000" pitchFamily="50" charset="-128"/>
              </a:rPr>
              <a:t>あてを考えて、</a:t>
            </a:r>
            <a:endParaRPr lang="en-US" altLang="ja-JP" sz="44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かいぞう</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4400" dirty="0">
                <a:latin typeface="HG丸ｺﾞｼｯｸM-PRO" panose="020F0600000000000000" pitchFamily="50" charset="-128"/>
                <a:ea typeface="HG丸ｺﾞｼｯｸM-PRO" panose="020F0600000000000000" pitchFamily="50" charset="-128"/>
              </a:rPr>
              <a:t>　　　プログラムを改造しよう</a:t>
            </a:r>
          </a:p>
        </p:txBody>
      </p:sp>
      <p:sp>
        <p:nvSpPr>
          <p:cNvPr id="15" name="タイトル 14">
            <a:extLst>
              <a:ext uri="{FF2B5EF4-FFF2-40B4-BE49-F238E27FC236}">
                <a16:creationId xmlns:a16="http://schemas.microsoft.com/office/drawing/2014/main" id="{FB4E2143-8A16-444F-A9F6-3E4807339062}"/>
              </a:ext>
            </a:extLst>
          </p:cNvPr>
          <p:cNvSpPr>
            <a:spLocks noGrp="1"/>
          </p:cNvSpPr>
          <p:nvPr>
            <p:ph type="ctrTitle"/>
          </p:nvPr>
        </p:nvSpPr>
        <p:spPr>
          <a:xfrm>
            <a:off x="0" y="-590550"/>
            <a:ext cx="7772400" cy="590550"/>
          </a:xfrm>
        </p:spPr>
        <p:txBody>
          <a:bodyPr>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学習のめあて</a:t>
            </a:r>
          </a:p>
        </p:txBody>
      </p:sp>
      <p:sp>
        <p:nvSpPr>
          <p:cNvPr id="2" name="正方形/長方形 1">
            <a:extLst>
              <a:ext uri="{FF2B5EF4-FFF2-40B4-BE49-F238E27FC236}">
                <a16:creationId xmlns:a16="http://schemas.microsoft.com/office/drawing/2014/main" id="{8AD68BC1-17B6-4E36-9C49-A9BB38C12071}"/>
              </a:ext>
            </a:extLst>
          </p:cNvPr>
          <p:cNvSpPr/>
          <p:nvPr/>
        </p:nvSpPr>
        <p:spPr>
          <a:xfrm>
            <a:off x="1661594" y="928437"/>
            <a:ext cx="4506362" cy="830997"/>
          </a:xfrm>
          <a:prstGeom prst="rect">
            <a:avLst/>
          </a:prstGeom>
        </p:spPr>
        <p:txBody>
          <a:bodyPr wrap="none">
            <a:spAutoFit/>
          </a:bodyPr>
          <a:lstStyle/>
          <a:p>
            <a:r>
              <a:rPr lang="ja-JP" altLang="en-US" sz="4800" dirty="0">
                <a:solidFill>
                  <a:srgbClr val="0000FF"/>
                </a:solidFill>
                <a:latin typeface="HGP創英角ﾎﾟｯﾌﾟ体" panose="040B0A00000000000000" pitchFamily="50" charset="-128"/>
                <a:ea typeface="HGP創英角ﾎﾟｯﾌﾟ体" panose="040B0A00000000000000" pitchFamily="50" charset="-128"/>
              </a:rPr>
              <a:t>学しゅうのめあて</a:t>
            </a:r>
            <a:endParaRPr lang="ja-JP" altLang="en-US" sz="4800" dirty="0">
              <a:solidFill>
                <a:srgbClr val="0000FF"/>
              </a:solidFill>
            </a:endParaRPr>
          </a:p>
        </p:txBody>
      </p:sp>
      <p:sp>
        <p:nvSpPr>
          <p:cNvPr id="6" name="タイトル 1">
            <a:extLst>
              <a:ext uri="{FF2B5EF4-FFF2-40B4-BE49-F238E27FC236}">
                <a16:creationId xmlns:a16="http://schemas.microsoft.com/office/drawing/2014/main" id="{05DC85DB-3D49-4C52-BEE7-A904C8CF9265}"/>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Tree>
    <p:extLst>
      <p:ext uri="{BB962C8B-B14F-4D97-AF65-F5344CB8AC3E}">
        <p14:creationId xmlns:p14="http://schemas.microsoft.com/office/powerpoint/2010/main" val="861414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ppt_x</p:attrName>
                                        </p:attrNameLst>
                                      </p:cBhvr>
                                      <p:tavLst>
                                        <p:tav tm="0">
                                          <p:val>
                                            <p:strVal val="#ppt_x"/>
                                          </p:val>
                                        </p:tav>
                                        <p:tav tm="100000">
                                          <p:val>
                                            <p:strVal val="#ppt_x"/>
                                          </p:val>
                                        </p:tav>
                                      </p:tavLst>
                                    </p:anim>
                                    <p:anim calcmode="lin" valueType="num">
                                      <p:cBhvr>
                                        <p:cTn id="15" dur="1800" decel="100000" fill="hold"/>
                                        <p:tgtEl>
                                          <p:spTgt spid="5"/>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かたづけ</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17" name="テキスト ボックス 16">
            <a:extLst>
              <a:ext uri="{FF2B5EF4-FFF2-40B4-BE49-F238E27FC236}">
                <a16:creationId xmlns:a16="http://schemas.microsoft.com/office/drawing/2014/main" id="{EF4B314D-8D03-4582-8ABE-33315927B724}"/>
              </a:ext>
            </a:extLst>
          </p:cNvPr>
          <p:cNvSpPr txBox="1"/>
          <p:nvPr/>
        </p:nvSpPr>
        <p:spPr>
          <a:xfrm>
            <a:off x="923925" y="942983"/>
            <a:ext cx="9953625" cy="537209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　　 ぶ  ひん　　　　　　　　　　　　　　　　　　　ば  </a:t>
            </a:r>
            <a:r>
              <a:rPr kumimoji="1" lang="ja-JP" altLang="en-US" sz="2000" dirty="0" err="1">
                <a:latin typeface="HG丸ｺﾞｼｯｸM-PRO" panose="020F0600000000000000" pitchFamily="50" charset="-128"/>
                <a:ea typeface="HG丸ｺﾞｼｯｸM-PRO" panose="020F0600000000000000" pitchFamily="50" charset="-128"/>
              </a:rPr>
              <a:t>しょ</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・部品は、かならず もとの場所へ</a:t>
            </a:r>
            <a:endParaRPr kumimoji="1" lang="en-US" altLang="ja-JP" sz="4000" dirty="0">
              <a:latin typeface="HG丸ｺﾞｼｯｸM-PRO" panose="020F0600000000000000" pitchFamily="50" charset="-128"/>
              <a:ea typeface="HG丸ｺﾞｼｯｸM-PRO" panose="020F0600000000000000" pitchFamily="50" charset="-128"/>
            </a:endParaRPr>
          </a:p>
          <a:p>
            <a:r>
              <a:rPr kumimoji="1" lang="ja-JP" altLang="en-US" sz="2000" dirty="0">
                <a:latin typeface="HG丸ｺﾞｼｯｸM-PRO" panose="020F0600000000000000" pitchFamily="50" charset="-128"/>
                <a:ea typeface="HG丸ｺﾞｼｯｸM-PRO" panose="020F0600000000000000" pitchFamily="50" charset="-128"/>
              </a:rPr>
              <a:t>　　　　　　　　　　　　　　しゅうりょう　　　　　ほ  かん </a:t>
            </a:r>
            <a:r>
              <a:rPr kumimoji="1" lang="ja-JP" altLang="en-US" sz="2000" dirty="0" err="1">
                <a:latin typeface="HG丸ｺﾞｼｯｸM-PRO" panose="020F0600000000000000" pitchFamily="50" charset="-128"/>
                <a:ea typeface="HG丸ｺﾞｼｯｸM-PRO" panose="020F0600000000000000" pitchFamily="50" charset="-128"/>
              </a:rPr>
              <a:t>こ</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・タブレットは 終了して、保管庫へ入れ、</a:t>
            </a:r>
            <a:endParaRPr kumimoji="1" lang="en-US" altLang="ja-JP" sz="4000" dirty="0">
              <a:latin typeface="HG丸ｺﾞｼｯｸM-PRO" panose="020F0600000000000000" pitchFamily="50" charset="-128"/>
              <a:ea typeface="HG丸ｺﾞｼｯｸM-PRO" panose="020F0600000000000000" pitchFamily="50" charset="-128"/>
            </a:endParaRPr>
          </a:p>
          <a:p>
            <a:r>
              <a:rPr kumimoji="1" lang="ja-JP" altLang="en-US" sz="2000" dirty="0">
                <a:latin typeface="HG丸ｺﾞｼｯｸM-PRO" panose="020F0600000000000000" pitchFamily="50" charset="-128"/>
                <a:ea typeface="HG丸ｺﾞｼｯｸM-PRO" panose="020F0600000000000000" pitchFamily="50" charset="-128"/>
              </a:rPr>
              <a:t>　 じゅうでん</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　充電コードにつなぐ</a:t>
            </a:r>
            <a:endParaRPr kumimoji="1" lang="en-US" altLang="ja-JP" sz="4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endParaRPr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・電池もぬいてかたづける</a:t>
            </a:r>
            <a:endParaRPr kumimoji="1" lang="en-US" altLang="ja-JP" sz="4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かくにん　　　　　　　　　　　　　　　　ほうこく</a:t>
            </a:r>
            <a:endParaRPr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・グループで確認してから、先生に報告</a:t>
            </a:r>
          </a:p>
        </p:txBody>
      </p:sp>
    </p:spTree>
    <p:extLst>
      <p:ext uri="{BB962C8B-B14F-4D97-AF65-F5344CB8AC3E}">
        <p14:creationId xmlns:p14="http://schemas.microsoft.com/office/powerpoint/2010/main" val="2786027035"/>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タイトル 1">
            <a:extLst>
              <a:ext uri="{FF2B5EF4-FFF2-40B4-BE49-F238E27FC236}">
                <a16:creationId xmlns:a16="http://schemas.microsoft.com/office/drawing/2014/main" id="{3239C7F0-9CAA-488B-BA3A-D621D2B37B69}"/>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
        <p:nvSpPr>
          <p:cNvPr id="2" name="正方形/長方形 1">
            <a:extLst>
              <a:ext uri="{FF2B5EF4-FFF2-40B4-BE49-F238E27FC236}">
                <a16:creationId xmlns:a16="http://schemas.microsoft.com/office/drawing/2014/main" id="{9808BD3D-0BCF-46EA-96EA-BACDD6622FE4}"/>
              </a:ext>
            </a:extLst>
          </p:cNvPr>
          <p:cNvSpPr/>
          <p:nvPr/>
        </p:nvSpPr>
        <p:spPr>
          <a:xfrm>
            <a:off x="1041614" y="916328"/>
            <a:ext cx="206403" cy="5352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76616"/>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学習の進め方（流れ図）</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1" y="750193"/>
            <a:ext cx="2356090"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259828"/>
            <a:ext cx="1441691"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37352"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416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32" name="図 31" descr="スクリーンショット が含まれている画像&#10;&#10;自動的に生成された説明">
            <a:hlinkClick r:id="" action="ppaction://customshow?id=0&amp;return=true"/>
            <a:extLst>
              <a:ext uri="{FF2B5EF4-FFF2-40B4-BE49-F238E27FC236}">
                <a16:creationId xmlns:a16="http://schemas.microsoft.com/office/drawing/2014/main" id="{20E56A1C-C63E-4C51-99C2-E1FFE65539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331" y="811611"/>
            <a:ext cx="384081" cy="304826"/>
          </a:xfrm>
          <a:prstGeom prst="rect">
            <a:avLst/>
          </a:prstGeom>
        </p:spPr>
      </p:pic>
      <p:pic>
        <p:nvPicPr>
          <p:cNvPr id="33" name="図 32" descr="スクリーンショット が含まれている画像&#10;&#10;自動的に生成された説明">
            <a:hlinkClick r:id="" action="ppaction://customshow?id=1&amp;return=true"/>
            <a:extLst>
              <a:ext uri="{FF2B5EF4-FFF2-40B4-BE49-F238E27FC236}">
                <a16:creationId xmlns:a16="http://schemas.microsoft.com/office/drawing/2014/main" id="{E4376F52-F5AA-411D-8D3D-DF93500D26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073" y="1362110"/>
            <a:ext cx="384081" cy="304826"/>
          </a:xfrm>
          <a:prstGeom prst="rect">
            <a:avLst/>
          </a:prstGeom>
        </p:spPr>
      </p:pic>
      <p:pic>
        <p:nvPicPr>
          <p:cNvPr id="34" name="図 33" descr="スクリーンショット が含まれている画像&#10;&#10;自動的に生成された説明">
            <a:hlinkClick r:id="" action="ppaction://customshow?id=4&amp;return=true"/>
            <a:extLst>
              <a:ext uri="{FF2B5EF4-FFF2-40B4-BE49-F238E27FC236}">
                <a16:creationId xmlns:a16="http://schemas.microsoft.com/office/drawing/2014/main" id="{C38CBDCE-91F6-4A49-9205-A35C66765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6496" y="5763811"/>
            <a:ext cx="384081" cy="304826"/>
          </a:xfrm>
          <a:prstGeom prst="rect">
            <a:avLst/>
          </a:prstGeom>
        </p:spPr>
      </p:pic>
      <p:pic>
        <p:nvPicPr>
          <p:cNvPr id="35" name="図 34" descr="スクリーンショット が含まれている画像&#10;&#10;自動的に生成された説明">
            <a:hlinkClick r:id="" action="ppaction://customshow?id=5&amp;return=true"/>
            <a:extLst>
              <a:ext uri="{FF2B5EF4-FFF2-40B4-BE49-F238E27FC236}">
                <a16:creationId xmlns:a16="http://schemas.microsoft.com/office/drawing/2014/main" id="{4FE64E29-52D2-4CB2-8180-0AA9048817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853" y="6268828"/>
            <a:ext cx="384081" cy="304826"/>
          </a:xfrm>
          <a:prstGeom prst="rect">
            <a:avLst/>
          </a:prstGeom>
        </p:spPr>
      </p:pic>
      <p:grpSp>
        <p:nvGrpSpPr>
          <p:cNvPr id="5" name="グループ化 4">
            <a:extLst>
              <a:ext uri="{FF2B5EF4-FFF2-40B4-BE49-F238E27FC236}">
                <a16:creationId xmlns:a16="http://schemas.microsoft.com/office/drawing/2014/main" id="{2A6CF048-7375-4953-8268-B64D247CB31E}"/>
              </a:ext>
            </a:extLst>
          </p:cNvPr>
          <p:cNvGrpSpPr/>
          <p:nvPr/>
        </p:nvGrpSpPr>
        <p:grpSpPr>
          <a:xfrm>
            <a:off x="387109" y="1769463"/>
            <a:ext cx="11617786" cy="3845960"/>
            <a:chOff x="387109" y="1769463"/>
            <a:chExt cx="11617786" cy="3845960"/>
          </a:xfrm>
        </p:grpSpPr>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1769463"/>
              <a:ext cx="11617786" cy="3845960"/>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31" name="右矢印 19">
              <a:extLst>
                <a:ext uri="{FF2B5EF4-FFF2-40B4-BE49-F238E27FC236}">
                  <a16:creationId xmlns:a16="http://schemas.microsoft.com/office/drawing/2014/main" id="{D0F7C135-5170-4D97-A029-4675E16BD3C5}"/>
                </a:ext>
              </a:extLst>
            </p:cNvPr>
            <p:cNvSpPr/>
            <p:nvPr/>
          </p:nvSpPr>
          <p:spPr>
            <a:xfrm>
              <a:off x="431836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C240CD7-B569-468B-92B0-C79B3CD058D7}"/>
                </a:ext>
              </a:extLst>
            </p:cNvPr>
            <p:cNvSpPr txBox="1"/>
            <p:nvPr/>
          </p:nvSpPr>
          <p:spPr>
            <a:xfrm>
              <a:off x="5039453" y="1897812"/>
              <a:ext cx="5163341" cy="3536830"/>
            </a:xfrm>
            <a:prstGeom prst="rect">
              <a:avLst/>
            </a:prstGeom>
            <a:solidFill>
              <a:srgbClr val="FFFFCC"/>
            </a:solidFill>
            <a:ln w="19050">
              <a:solidFill>
                <a:schemeClr val="tx1"/>
              </a:solidFill>
            </a:ln>
          </p:spPr>
          <p:txBody>
            <a:bodyPr wrap="square" rtlCol="0">
              <a:noAutofit/>
            </a:bodyPr>
            <a:lstStyle/>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モデルを改造する</a:t>
              </a:r>
              <a:r>
                <a:rPr kumimoji="1" lang="en-US" altLang="ja-JP" sz="2400" dirty="0">
                  <a:latin typeface="HG丸ｺﾞｼｯｸM-PRO" panose="020F0600000000000000" pitchFamily="50" charset="-128"/>
                  <a:ea typeface="HG丸ｺﾞｼｯｸM-PRO" panose="020F0600000000000000" pitchFamily="50" charset="-128"/>
                </a:rPr>
                <a:t>】</a:t>
              </a:r>
            </a:p>
            <a:p>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・改造のめあてを考える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a:t>
              </a:r>
              <a:r>
                <a:rPr kumimoji="1" lang="ja-JP" altLang="en-US" sz="2400" dirty="0" err="1">
                  <a:latin typeface="HG丸ｺﾞｼｯｸM-PRO" panose="020F0600000000000000" pitchFamily="50" charset="-128"/>
                  <a:ea typeface="HG丸ｺﾞｼｯｸM-PRO" panose="020F0600000000000000" pitchFamily="50" charset="-128"/>
                </a:rPr>
                <a:t>め</a:t>
              </a:r>
              <a:r>
                <a:rPr kumimoji="1" lang="ja-JP" altLang="en-US" sz="2400" dirty="0">
                  <a:latin typeface="HG丸ｺﾞｼｯｸM-PRO" panose="020F0600000000000000" pitchFamily="50" charset="-128"/>
                  <a:ea typeface="HG丸ｺﾞｼｯｸM-PRO" panose="020F0600000000000000" pitchFamily="50" charset="-128"/>
                </a:rPr>
                <a:t>あてをかいけつするために</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プログラミングをする</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はっぴょう</a:t>
              </a:r>
              <a:endParaRPr lang="en-US" altLang="ja-JP" sz="12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（発表のことも考えてすすめる）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p:txBody>
        </p:sp>
        <p:sp>
          <p:nvSpPr>
            <p:cNvPr id="15" name="テキスト ボックス 14">
              <a:extLst>
                <a:ext uri="{FF2B5EF4-FFF2-40B4-BE49-F238E27FC236}">
                  <a16:creationId xmlns:a16="http://schemas.microsoft.com/office/drawing/2014/main" id="{5C240CD7-B569-468B-92B0-C79B3CD058D7}"/>
                </a:ext>
              </a:extLst>
            </p:cNvPr>
            <p:cNvSpPr txBox="1"/>
            <p:nvPr/>
          </p:nvSpPr>
          <p:spPr>
            <a:xfrm>
              <a:off x="505098" y="2367570"/>
              <a:ext cx="3944809" cy="2862693"/>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モデルをしらべる</a:t>
              </a:r>
              <a:r>
                <a:rPr kumimoji="1" lang="en-US" altLang="ja-JP" sz="2400" dirty="0">
                  <a:latin typeface="HG丸ｺﾞｼｯｸM-PRO" panose="020F0600000000000000" pitchFamily="50" charset="-128"/>
                  <a:ea typeface="HG丸ｺﾞｼｯｸM-PRO" panose="020F0600000000000000" pitchFamily="50" charset="-128"/>
                </a:rPr>
                <a:t>】</a:t>
              </a:r>
            </a:p>
            <a:p>
              <a:endParaRPr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・どのようなプログラムか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しらべる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・どのようなロボットか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せつ明を考える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grpSp>
      <p:pic>
        <p:nvPicPr>
          <p:cNvPr id="8" name="図 7">
            <a:extLst>
              <a:ext uri="{FF2B5EF4-FFF2-40B4-BE49-F238E27FC236}">
                <a16:creationId xmlns:a16="http://schemas.microsoft.com/office/drawing/2014/main" id="{D746AAF9-CA0B-424F-8D19-C8B906AAD6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4564" y="750193"/>
            <a:ext cx="3756459" cy="2066890"/>
          </a:xfrm>
          <a:prstGeom prst="rect">
            <a:avLst/>
          </a:prstGeom>
        </p:spPr>
      </p:pic>
    </p:spTree>
    <p:extLst>
      <p:ext uri="{BB962C8B-B14F-4D97-AF65-F5344CB8AC3E}">
        <p14:creationId xmlns:p14="http://schemas.microsoft.com/office/powerpoint/2010/main" val="398047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par>
                          <p:cTn id="42" fill="hold">
                            <p:stCondLst>
                              <p:cond delay="3500"/>
                            </p:stCondLst>
                            <p:childTnLst>
                              <p:par>
                                <p:cTn id="43" presetID="5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Scale>
                                      <p:cBhvr>
                                        <p:cTn id="4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8"/>
                                        </p:tgtEl>
                                        <p:attrNameLst>
                                          <p:attrName>ppt_x</p:attrName>
                                          <p:attrName>ppt_y</p:attrName>
                                        </p:attrNameLst>
                                      </p:cBhvr>
                                    </p:animMotion>
                                    <p:animEffect transition="in" filter="fade">
                                      <p:cBhvr>
                                        <p:cTn id="4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6"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a:extLst>
              <a:ext uri="{FF2B5EF4-FFF2-40B4-BE49-F238E27FC236}">
                <a16:creationId xmlns:a16="http://schemas.microsoft.com/office/drawing/2014/main" id="{15CD0249-3A89-41F5-9DF9-2948679B852E}"/>
              </a:ext>
            </a:extLst>
          </p:cNvPr>
          <p:cNvSpPr/>
          <p:nvPr/>
        </p:nvSpPr>
        <p:spPr>
          <a:xfrm>
            <a:off x="1863283" y="1924541"/>
            <a:ext cx="194654" cy="1547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C6512C0D-94D7-4190-B80A-BAC1A8CB5DE7}"/>
              </a:ext>
            </a:extLst>
          </p:cNvPr>
          <p:cNvSpPr/>
          <p:nvPr/>
        </p:nvSpPr>
        <p:spPr>
          <a:xfrm>
            <a:off x="1863283" y="4040751"/>
            <a:ext cx="194654" cy="1855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タイトル 1">
            <a:extLst>
              <a:ext uri="{FF2B5EF4-FFF2-40B4-BE49-F238E27FC236}">
                <a16:creationId xmlns:a16="http://schemas.microsoft.com/office/drawing/2014/main" id="{3239C7F0-9CAA-488B-BA3A-D621D2B37B69}"/>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76616"/>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学習の進め方（スパイロボットの例）</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pic>
        <p:nvPicPr>
          <p:cNvPr id="6" name="図 5" descr="室内, テーブル が含まれている画像&#10;&#10;自動的に生成された説明">
            <a:extLst>
              <a:ext uri="{FF2B5EF4-FFF2-40B4-BE49-F238E27FC236}">
                <a16:creationId xmlns:a16="http://schemas.microsoft.com/office/drawing/2014/main" id="{1F53A34F-CBD9-444E-8594-A31916A2D7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7808" y="715757"/>
            <a:ext cx="787394" cy="1701789"/>
          </a:xfrm>
          <a:prstGeom prst="rect">
            <a:avLst/>
          </a:prstGeom>
        </p:spPr>
      </p:pic>
      <p:sp>
        <p:nvSpPr>
          <p:cNvPr id="23" name="タイトル 1">
            <a:extLst>
              <a:ext uri="{FF2B5EF4-FFF2-40B4-BE49-F238E27FC236}">
                <a16:creationId xmlns:a16="http://schemas.microsoft.com/office/drawing/2014/main" id="{2E687239-3954-4694-AF87-A0746A9387C4}"/>
              </a:ext>
            </a:extLst>
          </p:cNvPr>
          <p:cNvSpPr txBox="1">
            <a:spLocks/>
          </p:cNvSpPr>
          <p:nvPr/>
        </p:nvSpPr>
        <p:spPr>
          <a:xfrm>
            <a:off x="3625757" y="810109"/>
            <a:ext cx="3234937" cy="420539"/>
          </a:xfrm>
          <a:prstGeom prst="rect">
            <a:avLst/>
          </a:prstGeom>
        </p:spPr>
        <p:txBody>
          <a:bodyPr vert="horz" lIns="91440" tIns="45720" rIns="91440" bIns="45720" rtlCol="0" anchor="ctr" anchorCtr="0">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400" dirty="0">
                <a:solidFill>
                  <a:srgbClr val="0000FF"/>
                </a:solidFill>
                <a:latin typeface="HGP創英角ﾎﾟｯﾌﾟ体" panose="040B0A00000000000000" pitchFamily="50" charset="-128"/>
                <a:ea typeface="HGP創英角ﾎﾟｯﾌﾟ体" panose="040B0A00000000000000" pitchFamily="50" charset="-128"/>
              </a:rPr>
              <a:t>【</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スパイロボットの</a:t>
            </a:r>
            <a:r>
              <a:rPr lang="ja-JP" altLang="en-US" sz="2400" dirty="0" err="1">
                <a:solidFill>
                  <a:srgbClr val="0000FF"/>
                </a:solidFill>
                <a:latin typeface="HGP創英角ﾎﾟｯﾌﾟ体" panose="040B0A00000000000000" pitchFamily="50" charset="-128"/>
                <a:ea typeface="HGP創英角ﾎﾟｯﾌﾟ体" panose="040B0A00000000000000" pitchFamily="50" charset="-128"/>
              </a:rPr>
              <a:t>れい</a:t>
            </a:r>
            <a:r>
              <a:rPr lang="en-US" altLang="ja-JP" sz="2400" dirty="0">
                <a:solidFill>
                  <a:srgbClr val="0000FF"/>
                </a:solidFill>
                <a:latin typeface="HGP創英角ﾎﾟｯﾌﾟ体" panose="040B0A00000000000000" pitchFamily="50" charset="-128"/>
                <a:ea typeface="HGP創英角ﾎﾟｯﾌﾟ体" panose="040B0A00000000000000" pitchFamily="50" charset="-128"/>
              </a:rPr>
              <a:t>】</a:t>
            </a:r>
            <a:endParaRPr lang="ja-JP" altLang="en-US" sz="24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24" name="テキスト ボックス 23">
            <a:extLst>
              <a:ext uri="{FF2B5EF4-FFF2-40B4-BE49-F238E27FC236}">
                <a16:creationId xmlns:a16="http://schemas.microsoft.com/office/drawing/2014/main" id="{7CFD5C81-AC0F-4874-89E9-5359116793E6}"/>
              </a:ext>
            </a:extLst>
          </p:cNvPr>
          <p:cNvSpPr txBox="1"/>
          <p:nvPr/>
        </p:nvSpPr>
        <p:spPr>
          <a:xfrm>
            <a:off x="176436" y="1537509"/>
            <a:ext cx="3786500" cy="480614"/>
          </a:xfrm>
          <a:prstGeom prst="rect">
            <a:avLst/>
          </a:prstGeom>
          <a:solidFill>
            <a:schemeClr val="bg1"/>
          </a:solidFill>
          <a:ln w="19050">
            <a:solidFill>
              <a:schemeClr val="tx1"/>
            </a:solidFill>
          </a:ln>
        </p:spPr>
        <p:txBody>
          <a:bodyPr wrap="square" rtlCol="0">
            <a:noAutofit/>
          </a:bodyPr>
          <a:lstStyle/>
          <a:p>
            <a:r>
              <a:rPr kumimoji="1" lang="ja-JP" altLang="en-US" sz="2400" dirty="0">
                <a:latin typeface="HG丸ｺﾞｼｯｸM-PRO" panose="020F0600000000000000" pitchFamily="50" charset="-128"/>
                <a:ea typeface="HG丸ｺﾞｼｯｸM-PRO" panose="020F0600000000000000" pitchFamily="50" charset="-128"/>
              </a:rPr>
              <a:t>①ロボットを組み立てる</a:t>
            </a:r>
          </a:p>
        </p:txBody>
      </p:sp>
      <p:sp>
        <p:nvSpPr>
          <p:cNvPr id="25" name="テキスト ボックス 24">
            <a:extLst>
              <a:ext uri="{FF2B5EF4-FFF2-40B4-BE49-F238E27FC236}">
                <a16:creationId xmlns:a16="http://schemas.microsoft.com/office/drawing/2014/main" id="{F9CC98C5-9B4D-4EB6-8771-ACFBFAC64C55}"/>
              </a:ext>
            </a:extLst>
          </p:cNvPr>
          <p:cNvSpPr txBox="1"/>
          <p:nvPr/>
        </p:nvSpPr>
        <p:spPr>
          <a:xfrm>
            <a:off x="176435" y="3424532"/>
            <a:ext cx="3786501" cy="940701"/>
          </a:xfrm>
          <a:prstGeom prst="rect">
            <a:avLst/>
          </a:prstGeom>
          <a:solidFill>
            <a:schemeClr val="bg1"/>
          </a:solidFill>
          <a:ln w="19050">
            <a:solidFill>
              <a:schemeClr val="tx1"/>
            </a:solidFill>
          </a:ln>
        </p:spPr>
        <p:txBody>
          <a:bodyPr wrap="square" rtlCol="0">
            <a:noAutofit/>
          </a:bodyPr>
          <a:lstStyle/>
          <a:p>
            <a:r>
              <a:rPr kumimoji="1" lang="ja-JP" altLang="en-US" sz="2400" dirty="0">
                <a:latin typeface="HG丸ｺﾞｼｯｸM-PRO" panose="020F0600000000000000" pitchFamily="50" charset="-128"/>
                <a:ea typeface="HG丸ｺﾞｼｯｸM-PRO" panose="020F0600000000000000" pitchFamily="50" charset="-128"/>
              </a:rPr>
              <a:t>②手が</a:t>
            </a:r>
            <a:r>
              <a:rPr kumimoji="1" lang="ja-JP" altLang="en-US" sz="2400" dirty="0" err="1">
                <a:latin typeface="HG丸ｺﾞｼｯｸM-PRO" panose="020F0600000000000000" pitchFamily="50" charset="-128"/>
                <a:ea typeface="HG丸ｺﾞｼｯｸM-PRO" panose="020F0600000000000000" pitchFamily="50" charset="-128"/>
              </a:rPr>
              <a:t>き</a:t>
            </a:r>
            <a:r>
              <a:rPr kumimoji="1" lang="ja-JP" altLang="en-US" sz="2400" dirty="0">
                <a:latin typeface="HG丸ｺﾞｼｯｸM-PRO" panose="020F0600000000000000" pitchFamily="50" charset="-128"/>
                <a:ea typeface="HG丸ｺﾞｼｯｸM-PRO" panose="020F0600000000000000" pitchFamily="50" charset="-128"/>
              </a:rPr>
              <a:t>アイコン</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プログラムのせつ明</a:t>
            </a:r>
          </a:p>
        </p:txBody>
      </p:sp>
      <p:pic>
        <p:nvPicPr>
          <p:cNvPr id="18" name="図 17">
            <a:extLst>
              <a:ext uri="{FF2B5EF4-FFF2-40B4-BE49-F238E27FC236}">
                <a16:creationId xmlns:a16="http://schemas.microsoft.com/office/drawing/2014/main" id="{6A233F8E-9DDD-400D-B9DB-5923560AF3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9580" y="1821943"/>
            <a:ext cx="1512839" cy="751365"/>
          </a:xfrm>
          <a:prstGeom prst="rect">
            <a:avLst/>
          </a:prstGeom>
          <a:effectLst>
            <a:outerShdw blurRad="50800" dist="38100" dir="2700000" algn="tl" rotWithShape="0">
              <a:prstClr val="black">
                <a:alpha val="40000"/>
              </a:prstClr>
            </a:outerShdw>
          </a:effectLst>
        </p:spPr>
      </p:pic>
      <p:sp>
        <p:nvSpPr>
          <p:cNvPr id="28" name="四角形: 角を丸くする 27">
            <a:extLst>
              <a:ext uri="{FF2B5EF4-FFF2-40B4-BE49-F238E27FC236}">
                <a16:creationId xmlns:a16="http://schemas.microsoft.com/office/drawing/2014/main" id="{84FC2E36-C5F1-483F-8582-8F715C0C9C3A}"/>
              </a:ext>
            </a:extLst>
          </p:cNvPr>
          <p:cNvSpPr/>
          <p:nvPr/>
        </p:nvSpPr>
        <p:spPr>
          <a:xfrm>
            <a:off x="176435" y="650588"/>
            <a:ext cx="3353804" cy="657734"/>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latin typeface="HG丸ｺﾞｼｯｸM-PRO" panose="020F0600000000000000" pitchFamily="50" charset="-128"/>
                <a:ea typeface="HG丸ｺﾞｼｯｸM-PRO" panose="020F0600000000000000" pitchFamily="50" charset="-128"/>
              </a:rPr>
              <a:t>めあてを考えて</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プログラムを改造しよう</a:t>
            </a:r>
          </a:p>
        </p:txBody>
      </p:sp>
      <p:pic>
        <p:nvPicPr>
          <p:cNvPr id="20" name="図 19">
            <a:extLst>
              <a:ext uri="{FF2B5EF4-FFF2-40B4-BE49-F238E27FC236}">
                <a16:creationId xmlns:a16="http://schemas.microsoft.com/office/drawing/2014/main" id="{BC197B66-0EAA-482D-A2D3-3442CAEC5B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8218" y="3165694"/>
            <a:ext cx="2450215" cy="1604455"/>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6" name="テキスト ボックス 35">
            <a:extLst>
              <a:ext uri="{FF2B5EF4-FFF2-40B4-BE49-F238E27FC236}">
                <a16:creationId xmlns:a16="http://schemas.microsoft.com/office/drawing/2014/main" id="{CA44F6EE-C2FE-450C-8C9F-12F80EEBCCC8}"/>
              </a:ext>
            </a:extLst>
          </p:cNvPr>
          <p:cNvSpPr txBox="1"/>
          <p:nvPr/>
        </p:nvSpPr>
        <p:spPr>
          <a:xfrm>
            <a:off x="176435" y="5664040"/>
            <a:ext cx="3786501" cy="940701"/>
          </a:xfrm>
          <a:prstGeom prst="rect">
            <a:avLst/>
          </a:prstGeom>
          <a:solidFill>
            <a:schemeClr val="bg1"/>
          </a:solidFill>
          <a:ln w="19050">
            <a:solidFill>
              <a:schemeClr val="tx1"/>
            </a:solidFill>
          </a:ln>
        </p:spPr>
        <p:txBody>
          <a:bodyPr wrap="square" rtlCol="0">
            <a:noAutofit/>
          </a:bodyPr>
          <a:lstStyle/>
          <a:p>
            <a:r>
              <a:rPr kumimoji="1" lang="ja-JP" altLang="en-US" sz="2400" dirty="0">
                <a:latin typeface="HG丸ｺﾞｼｯｸM-PRO" panose="020F0600000000000000" pitchFamily="50" charset="-128"/>
                <a:ea typeface="HG丸ｺﾞｼｯｸM-PRO" panose="020F0600000000000000" pitchFamily="50" charset="-128"/>
              </a:rPr>
              <a:t>③どのようなロボットか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せつ明を考える</a:t>
            </a:r>
          </a:p>
        </p:txBody>
      </p:sp>
      <p:sp>
        <p:nvSpPr>
          <p:cNvPr id="38" name="右矢印 19">
            <a:extLst>
              <a:ext uri="{FF2B5EF4-FFF2-40B4-BE49-F238E27FC236}">
                <a16:creationId xmlns:a16="http://schemas.microsoft.com/office/drawing/2014/main" id="{E59F9289-D2E7-469F-B7C1-ADA00F6202A4}"/>
              </a:ext>
            </a:extLst>
          </p:cNvPr>
          <p:cNvSpPr/>
          <p:nvPr/>
        </p:nvSpPr>
        <p:spPr>
          <a:xfrm rot="5400000">
            <a:off x="5474239" y="2405618"/>
            <a:ext cx="463549" cy="4898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図 20">
            <a:extLst>
              <a:ext uri="{FF2B5EF4-FFF2-40B4-BE49-F238E27FC236}">
                <a16:creationId xmlns:a16="http://schemas.microsoft.com/office/drawing/2014/main" id="{B880B18A-A4F3-4886-AF2A-7FB7ADC9F2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9399" y="5554615"/>
            <a:ext cx="4127999" cy="1205869"/>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1" name="テキスト ボックス 40">
            <a:extLst>
              <a:ext uri="{FF2B5EF4-FFF2-40B4-BE49-F238E27FC236}">
                <a16:creationId xmlns:a16="http://schemas.microsoft.com/office/drawing/2014/main" id="{B6DD0E54-17DC-4F7B-B756-45080570D818}"/>
              </a:ext>
            </a:extLst>
          </p:cNvPr>
          <p:cNvSpPr txBox="1"/>
          <p:nvPr/>
        </p:nvSpPr>
        <p:spPr>
          <a:xfrm>
            <a:off x="176435" y="5662327"/>
            <a:ext cx="3786501" cy="940701"/>
          </a:xfrm>
          <a:prstGeom prst="rect">
            <a:avLst/>
          </a:prstGeom>
          <a:solidFill>
            <a:srgbClr val="FFE1FF"/>
          </a:solidFill>
          <a:ln w="19050">
            <a:solidFill>
              <a:schemeClr val="tx1"/>
            </a:solidFill>
          </a:ln>
        </p:spPr>
        <p:txBody>
          <a:bodyPr wrap="square" rtlCol="0">
            <a:noAutofit/>
          </a:bodyPr>
          <a:lstStyle/>
          <a:p>
            <a:r>
              <a:rPr kumimoji="1" lang="ja-JP" altLang="en-US" sz="2400" b="1" dirty="0">
                <a:latin typeface="HG丸ｺﾞｼｯｸM-PRO" panose="020F0600000000000000" pitchFamily="50" charset="-128"/>
                <a:ea typeface="HG丸ｺﾞｼｯｸM-PRO" panose="020F0600000000000000" pitchFamily="50" charset="-128"/>
              </a:rPr>
              <a:t>③どのようなロボットか</a:t>
            </a:r>
            <a:endParaRPr kumimoji="1" lang="en-US" altLang="ja-JP" sz="2400" b="1" dirty="0">
              <a:latin typeface="HG丸ｺﾞｼｯｸM-PRO" panose="020F0600000000000000" pitchFamily="50" charset="-128"/>
              <a:ea typeface="HG丸ｺﾞｼｯｸM-PRO" panose="020F0600000000000000" pitchFamily="50" charset="-128"/>
            </a:endParaRPr>
          </a:p>
          <a:p>
            <a:r>
              <a:rPr kumimoji="1" lang="ja-JP" altLang="en-US" sz="2400" b="1" dirty="0">
                <a:latin typeface="HG丸ｺﾞｼｯｸM-PRO" panose="020F0600000000000000" pitchFamily="50" charset="-128"/>
                <a:ea typeface="HG丸ｺﾞｼｯｸM-PRO" panose="020F0600000000000000" pitchFamily="50" charset="-128"/>
              </a:rPr>
              <a:t>　せつ明を考える</a:t>
            </a:r>
          </a:p>
        </p:txBody>
      </p:sp>
      <p:sp>
        <p:nvSpPr>
          <p:cNvPr id="22" name="四角形: 角を丸くする 21">
            <a:extLst>
              <a:ext uri="{FF2B5EF4-FFF2-40B4-BE49-F238E27FC236}">
                <a16:creationId xmlns:a16="http://schemas.microsoft.com/office/drawing/2014/main" id="{EB65BBD8-236B-4444-B506-DBC399FB4CAB}"/>
              </a:ext>
            </a:extLst>
          </p:cNvPr>
          <p:cNvSpPr/>
          <p:nvPr/>
        </p:nvSpPr>
        <p:spPr>
          <a:xfrm>
            <a:off x="4094869" y="2426278"/>
            <a:ext cx="1052194" cy="751365"/>
          </a:xfrm>
          <a:prstGeom prst="roundRect">
            <a:avLst/>
          </a:prstGeom>
          <a:solidFill>
            <a:srgbClr val="CCFFCC"/>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自分の</a:t>
            </a:r>
            <a:endParaRPr lang="en-US" altLang="ja-JP" sz="1600" dirty="0">
              <a:solidFill>
                <a:schemeClr val="tx1"/>
              </a:solidFill>
              <a:latin typeface="HGP創英角ﾎﾟｯﾌﾟ体" panose="040B0A00000000000000" pitchFamily="50" charset="-128"/>
              <a:ea typeface="HGP創英角ﾎﾟｯﾌﾟ体" panose="040B0A00000000000000" pitchFamily="50" charset="-128"/>
            </a:endParaRPr>
          </a:p>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ワーク</a:t>
            </a:r>
            <a:endParaRPr lang="en-US" altLang="ja-JP" sz="1600" dirty="0">
              <a:solidFill>
                <a:schemeClr val="tx1"/>
              </a:solidFill>
              <a:latin typeface="HGP創英角ﾎﾟｯﾌﾟ体" panose="040B0A00000000000000" pitchFamily="50" charset="-128"/>
              <a:ea typeface="HGP創英角ﾎﾟｯﾌﾟ体" panose="040B0A00000000000000" pitchFamily="50" charset="-128"/>
            </a:endParaRPr>
          </a:p>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シート</a:t>
            </a:r>
          </a:p>
        </p:txBody>
      </p:sp>
      <p:sp>
        <p:nvSpPr>
          <p:cNvPr id="26" name="四角形: 角を丸くする 25">
            <a:extLst>
              <a:ext uri="{FF2B5EF4-FFF2-40B4-BE49-F238E27FC236}">
                <a16:creationId xmlns:a16="http://schemas.microsoft.com/office/drawing/2014/main" id="{8275AB00-14CC-449A-BC84-CD4BA913423F}"/>
              </a:ext>
            </a:extLst>
          </p:cNvPr>
          <p:cNvSpPr/>
          <p:nvPr/>
        </p:nvSpPr>
        <p:spPr>
          <a:xfrm>
            <a:off x="4099219" y="4925832"/>
            <a:ext cx="1052194" cy="751365"/>
          </a:xfrm>
          <a:prstGeom prst="roundRect">
            <a:avLst/>
          </a:prstGeom>
          <a:solidFill>
            <a:srgbClr val="CCFFCC"/>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自分の</a:t>
            </a:r>
            <a:endParaRPr lang="en-US" altLang="ja-JP" sz="1600" dirty="0">
              <a:solidFill>
                <a:schemeClr val="tx1"/>
              </a:solidFill>
              <a:latin typeface="HGP創英角ﾎﾟｯﾌﾟ体" panose="040B0A00000000000000" pitchFamily="50" charset="-128"/>
              <a:ea typeface="HGP創英角ﾎﾟｯﾌﾟ体" panose="040B0A00000000000000" pitchFamily="50" charset="-128"/>
            </a:endParaRPr>
          </a:p>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ワーク</a:t>
            </a:r>
            <a:endParaRPr lang="en-US" altLang="ja-JP" sz="1600" dirty="0">
              <a:solidFill>
                <a:schemeClr val="tx1"/>
              </a:solidFill>
              <a:latin typeface="HGP創英角ﾎﾟｯﾌﾟ体" panose="040B0A00000000000000" pitchFamily="50" charset="-128"/>
              <a:ea typeface="HGP創英角ﾎﾟｯﾌﾟ体" panose="040B0A00000000000000" pitchFamily="50" charset="-128"/>
            </a:endParaRPr>
          </a:p>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シート</a:t>
            </a:r>
          </a:p>
        </p:txBody>
      </p:sp>
      <p:pic>
        <p:nvPicPr>
          <p:cNvPr id="3" name="図 2" descr="スクリーンショット が含まれている画像&#10;&#10;自動的に生成された説明">
            <a:extLst>
              <a:ext uri="{FF2B5EF4-FFF2-40B4-BE49-F238E27FC236}">
                <a16:creationId xmlns:a16="http://schemas.microsoft.com/office/drawing/2014/main" id="{BA63DF94-3086-4212-9EC0-A0E5CCE69A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95765" y="2539081"/>
            <a:ext cx="3163096" cy="3641995"/>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9" name="四角形: 角を丸くする 28">
            <a:extLst>
              <a:ext uri="{FF2B5EF4-FFF2-40B4-BE49-F238E27FC236}">
                <a16:creationId xmlns:a16="http://schemas.microsoft.com/office/drawing/2014/main" id="{49169062-6BB9-4FEA-9950-34EF70B68581}"/>
              </a:ext>
            </a:extLst>
          </p:cNvPr>
          <p:cNvSpPr/>
          <p:nvPr/>
        </p:nvSpPr>
        <p:spPr>
          <a:xfrm>
            <a:off x="8707830" y="1917312"/>
            <a:ext cx="1052194" cy="751365"/>
          </a:xfrm>
          <a:prstGeom prst="roundRect">
            <a:avLst/>
          </a:prstGeom>
          <a:solidFill>
            <a:srgbClr val="99CC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グループワーク</a:t>
            </a:r>
            <a:endParaRPr lang="en-US" altLang="ja-JP" sz="1600" dirty="0">
              <a:solidFill>
                <a:schemeClr val="tx1"/>
              </a:solidFill>
              <a:latin typeface="HGP創英角ﾎﾟｯﾌﾟ体" panose="040B0A00000000000000" pitchFamily="50" charset="-128"/>
              <a:ea typeface="HGP創英角ﾎﾟｯﾌﾟ体" panose="040B0A00000000000000" pitchFamily="50" charset="-128"/>
            </a:endParaRPr>
          </a:p>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シート</a:t>
            </a:r>
          </a:p>
        </p:txBody>
      </p:sp>
      <p:grpSp>
        <p:nvGrpSpPr>
          <p:cNvPr id="5" name="グループ化 4">
            <a:extLst>
              <a:ext uri="{FF2B5EF4-FFF2-40B4-BE49-F238E27FC236}">
                <a16:creationId xmlns:a16="http://schemas.microsoft.com/office/drawing/2014/main" id="{7265D111-DAF3-47C7-9234-3C7E406255DF}"/>
              </a:ext>
            </a:extLst>
          </p:cNvPr>
          <p:cNvGrpSpPr/>
          <p:nvPr/>
        </p:nvGrpSpPr>
        <p:grpSpPr>
          <a:xfrm>
            <a:off x="7158433" y="3428358"/>
            <a:ext cx="1383131" cy="1208099"/>
            <a:chOff x="7158433" y="3157134"/>
            <a:chExt cx="1383131" cy="1208099"/>
          </a:xfrm>
        </p:grpSpPr>
        <p:sp>
          <p:nvSpPr>
            <p:cNvPr id="30" name="右矢印 19">
              <a:extLst>
                <a:ext uri="{FF2B5EF4-FFF2-40B4-BE49-F238E27FC236}">
                  <a16:creationId xmlns:a16="http://schemas.microsoft.com/office/drawing/2014/main" id="{E0E85959-2B24-4F2E-8951-2612CC0793B1}"/>
                </a:ext>
              </a:extLst>
            </p:cNvPr>
            <p:cNvSpPr/>
            <p:nvPr/>
          </p:nvSpPr>
          <p:spPr>
            <a:xfrm>
              <a:off x="7158433" y="3657599"/>
              <a:ext cx="1383131" cy="291019"/>
            </a:xfrm>
            <a:prstGeom prst="rightArrow">
              <a:avLst>
                <a:gd name="adj1" fmla="val 50000"/>
                <a:gd name="adj2" fmla="val 663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88B89637-AB1D-4B8B-9A7D-1970607BA0F4}"/>
                </a:ext>
              </a:extLst>
            </p:cNvPr>
            <p:cNvSpPr/>
            <p:nvPr/>
          </p:nvSpPr>
          <p:spPr>
            <a:xfrm>
              <a:off x="7797344" y="3157134"/>
              <a:ext cx="411678" cy="1208099"/>
            </a:xfrm>
            <a:prstGeom prst="roundRect">
              <a:avLst/>
            </a:prstGeom>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algn="ctr"/>
              <a:r>
                <a:rPr kumimoji="1" lang="ja-JP" altLang="en-US" dirty="0">
                  <a:latin typeface="HGP創英角ﾎﾟｯﾌﾟ体" panose="040B0A00000000000000" pitchFamily="50" charset="-128"/>
                  <a:ea typeface="HGP創英角ﾎﾟｯﾌﾟ体" panose="040B0A00000000000000" pitchFamily="50" charset="-128"/>
                </a:rPr>
                <a:t>話し合い</a:t>
              </a:r>
            </a:p>
          </p:txBody>
        </p:sp>
      </p:grpSp>
      <p:grpSp>
        <p:nvGrpSpPr>
          <p:cNvPr id="31" name="グループ化 30">
            <a:extLst>
              <a:ext uri="{FF2B5EF4-FFF2-40B4-BE49-F238E27FC236}">
                <a16:creationId xmlns:a16="http://schemas.microsoft.com/office/drawing/2014/main" id="{6D694ED9-E2C5-4FD4-B52D-445B6DB2E274}"/>
              </a:ext>
            </a:extLst>
          </p:cNvPr>
          <p:cNvGrpSpPr/>
          <p:nvPr/>
        </p:nvGrpSpPr>
        <p:grpSpPr>
          <a:xfrm>
            <a:off x="8307398" y="5291925"/>
            <a:ext cx="836120" cy="1208099"/>
            <a:chOff x="7705444" y="3157134"/>
            <a:chExt cx="836120" cy="1208099"/>
          </a:xfrm>
        </p:grpSpPr>
        <p:sp>
          <p:nvSpPr>
            <p:cNvPr id="32" name="右矢印 19">
              <a:extLst>
                <a:ext uri="{FF2B5EF4-FFF2-40B4-BE49-F238E27FC236}">
                  <a16:creationId xmlns:a16="http://schemas.microsoft.com/office/drawing/2014/main" id="{CDFD8C64-94B5-484E-97E8-E6C9084EEE5D}"/>
                </a:ext>
              </a:extLst>
            </p:cNvPr>
            <p:cNvSpPr/>
            <p:nvPr/>
          </p:nvSpPr>
          <p:spPr>
            <a:xfrm>
              <a:off x="7705444" y="3657599"/>
              <a:ext cx="836120" cy="291019"/>
            </a:xfrm>
            <a:prstGeom prst="rightArrow">
              <a:avLst>
                <a:gd name="adj1" fmla="val 50000"/>
                <a:gd name="adj2" fmla="val 663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四角形: 角を丸くする 32">
              <a:extLst>
                <a:ext uri="{FF2B5EF4-FFF2-40B4-BE49-F238E27FC236}">
                  <a16:creationId xmlns:a16="http://schemas.microsoft.com/office/drawing/2014/main" id="{80C78373-26BE-48BD-8B42-C4796A273059}"/>
                </a:ext>
              </a:extLst>
            </p:cNvPr>
            <p:cNvSpPr/>
            <p:nvPr/>
          </p:nvSpPr>
          <p:spPr>
            <a:xfrm>
              <a:off x="7797344" y="3157134"/>
              <a:ext cx="411678" cy="1208099"/>
            </a:xfrm>
            <a:prstGeom prst="roundRect">
              <a:avLst/>
            </a:prstGeom>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algn="ctr"/>
              <a:r>
                <a:rPr kumimoji="1" lang="ja-JP" altLang="en-US" dirty="0">
                  <a:latin typeface="HGP創英角ﾎﾟｯﾌﾟ体" panose="040B0A00000000000000" pitchFamily="50" charset="-128"/>
                  <a:ea typeface="HGP創英角ﾎﾟｯﾌﾟ体" panose="040B0A00000000000000" pitchFamily="50" charset="-128"/>
                </a:rPr>
                <a:t>話し合い</a:t>
              </a:r>
            </a:p>
          </p:txBody>
        </p:sp>
      </p:grpSp>
    </p:spTree>
    <p:extLst>
      <p:ext uri="{BB962C8B-B14F-4D97-AF65-F5344CB8AC3E}">
        <p14:creationId xmlns:p14="http://schemas.microsoft.com/office/powerpoint/2010/main" val="2741637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childTnLst>
                                </p:cTn>
                              </p:par>
                            </p:childTnLst>
                          </p:cTn>
                        </p:par>
                        <p:par>
                          <p:cTn id="13" fill="hold">
                            <p:stCondLst>
                              <p:cond delay="2000"/>
                            </p:stCondLst>
                            <p:childTnLst>
                              <p:par>
                                <p:cTn id="14" presetID="42" presetClass="entr" presetSubtype="0" fill="hold" grpId="0" nodeType="afterEffect">
                                  <p:stCondLst>
                                    <p:cond delay="0"/>
                                  </p:stCondLst>
                                  <p:iterate type="lt">
                                    <p:tmPct val="0"/>
                                  </p:iterate>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5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up)">
                                      <p:cBhvr>
                                        <p:cTn id="32" dur="500"/>
                                        <p:tgtEl>
                                          <p:spTgt spid="39"/>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up)">
                                      <p:cBhvr>
                                        <p:cTn id="36" dur="5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mph" presetSubtype="1" repeatCount="indefinite" autoRev="1" nodeType="clickEffect">
                                  <p:stCondLst>
                                    <p:cond delay="0"/>
                                  </p:stCondLst>
                                  <p:endCondLst>
                                    <p:cond evt="onNext" delay="0">
                                      <p:tgtEl>
                                        <p:sldTgt/>
                                      </p:tgtEl>
                                    </p:cond>
                                  </p:endCondLst>
                                  <p:childTnLst>
                                    <p:set>
                                      <p:cBhvr>
                                        <p:cTn id="40" dur="indefinite"/>
                                        <p:tgtEl>
                                          <p:spTgt spid="24"/>
                                        </p:tgtEl>
                                        <p:attrNameLst>
                                          <p:attrName>fillcolor</p:attrName>
                                        </p:attrNameLst>
                                      </p:cBhvr>
                                      <p:to>
                                        <p:clrVal>
                                          <a:srgbClr val="FFFF00"/>
                                        </p:clrVal>
                                      </p:to>
                                    </p:set>
                                    <p:set>
                                      <p:cBhvr>
                                        <p:cTn id="41" dur="indefinite"/>
                                        <p:tgtEl>
                                          <p:spTgt spid="24"/>
                                        </p:tgtEl>
                                        <p:attrNameLst>
                                          <p:attrName>fill.type</p:attrName>
                                        </p:attrNameLst>
                                      </p:cBhvr>
                                      <p:to>
                                        <p:strVal val="solid"/>
                                      </p:to>
                                    </p:set>
                                    <p:set>
                                      <p:cBhvr>
                                        <p:cTn id="42" dur="indefinite"/>
                                        <p:tgtEl>
                                          <p:spTgt spid="24"/>
                                        </p:tgtEl>
                                        <p:attrNameLst>
                                          <p:attrName>fill.on</p:attrName>
                                        </p:attrNameLst>
                                      </p:cBhvr>
                                      <p:to>
                                        <p:strVal val="true"/>
                                      </p:to>
                                    </p:se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mph" presetSubtype="1" repeatCount="indefinite" nodeType="clickEffect">
                                  <p:stCondLst>
                                    <p:cond delay="0"/>
                                  </p:stCondLst>
                                  <p:endCondLst>
                                    <p:cond evt="onNext" delay="0">
                                      <p:tgtEl>
                                        <p:sldTgt/>
                                      </p:tgtEl>
                                    </p:cond>
                                  </p:endCondLst>
                                  <p:childTnLst>
                                    <p:set>
                                      <p:cBhvr>
                                        <p:cTn id="49" dur="indefinite"/>
                                        <p:tgtEl>
                                          <p:spTgt spid="25"/>
                                        </p:tgtEl>
                                        <p:attrNameLst>
                                          <p:attrName>fillcolor</p:attrName>
                                        </p:attrNameLst>
                                      </p:cBhvr>
                                      <p:to>
                                        <p:clrVal>
                                          <a:srgbClr val="FFFF00"/>
                                        </p:clrVal>
                                      </p:to>
                                    </p:set>
                                    <p:set>
                                      <p:cBhvr>
                                        <p:cTn id="50" dur="indefinite"/>
                                        <p:tgtEl>
                                          <p:spTgt spid="25"/>
                                        </p:tgtEl>
                                        <p:attrNameLst>
                                          <p:attrName>fill.type</p:attrName>
                                        </p:attrNameLst>
                                      </p:cBhvr>
                                      <p:to>
                                        <p:strVal val="solid"/>
                                      </p:to>
                                    </p:set>
                                    <p:set>
                                      <p:cBhvr>
                                        <p:cTn id="51" dur="indefinite"/>
                                        <p:tgtEl>
                                          <p:spTgt spid="25"/>
                                        </p:tgtEl>
                                        <p:attrNameLst>
                                          <p:attrName>fill.on</p:attrName>
                                        </p:attrNameLst>
                                      </p:cBhvr>
                                      <p:to>
                                        <p:strVal val="true"/>
                                      </p:to>
                                    </p:set>
                                  </p:childTnLst>
                                </p:cTn>
                              </p:par>
                              <p:par>
                                <p:cTn id="52" presetID="10" presetClass="entr" presetSubtype="0" fill="hold"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8" fill="hold" nodeType="click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p:tgtEl>
                                          <p:spTgt spid="5"/>
                                        </p:tgtEl>
                                        <p:attrNameLst>
                                          <p:attrName>ppt_x</p:attrName>
                                        </p:attrNameLst>
                                      </p:cBhvr>
                                      <p:tavLst>
                                        <p:tav tm="0">
                                          <p:val>
                                            <p:strVal val="#ppt_x-#ppt_w*1.125000"/>
                                          </p:val>
                                        </p:tav>
                                        <p:tav tm="100000">
                                          <p:val>
                                            <p:strVal val="#ppt_x"/>
                                          </p:val>
                                        </p:tav>
                                      </p:tavLst>
                                    </p:anim>
                                    <p:animEffect transition="in" filter="wipe(right)">
                                      <p:cBhvr>
                                        <p:cTn id="71" dur="500"/>
                                        <p:tgtEl>
                                          <p:spTgt spid="5"/>
                                        </p:tgtEl>
                                      </p:cBhvr>
                                    </p:animEffect>
                                  </p:childTnLst>
                                </p:cTn>
                              </p:par>
                            </p:childTnLst>
                          </p:cTn>
                        </p:par>
                        <p:par>
                          <p:cTn id="72" fill="hold">
                            <p:stCondLst>
                              <p:cond delay="500"/>
                            </p:stCondLst>
                            <p:childTnLst>
                              <p:par>
                                <p:cTn id="73" presetID="10" presetClass="entr" presetSubtype="0"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fade">
                                      <p:cBhvr>
                                        <p:cTn id="75" dur="500"/>
                                        <p:tgtEl>
                                          <p:spTgt spid="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500"/>
                                        <p:tgtEl>
                                          <p:spTgt spid="2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500"/>
                                        <p:tgtEl>
                                          <p:spTgt spid="41"/>
                                        </p:tgtEl>
                                      </p:cBhvr>
                                    </p:animEffect>
                                  </p:childTnLst>
                                </p:cTn>
                              </p:par>
                              <p:par>
                                <p:cTn id="84" presetID="10" presetClass="entr" presetSubtype="0" fill="hold"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500"/>
                                        <p:tgtEl>
                                          <p:spTgt spid="26"/>
                                        </p:tgtEl>
                                      </p:cBhvr>
                                    </p:animEffect>
                                  </p:childTnLst>
                                </p:cTn>
                              </p:par>
                            </p:childTnLst>
                          </p:cTn>
                        </p:par>
                        <p:par>
                          <p:cTn id="90" fill="hold">
                            <p:stCondLst>
                              <p:cond delay="500"/>
                            </p:stCondLst>
                            <p:childTnLst>
                              <p:par>
                                <p:cTn id="91" presetID="1" presetClass="emph" presetSubtype="2" repeatCount="indefinite" fill="hold" nodeType="afterEffect">
                                  <p:stCondLst>
                                    <p:cond delay="0"/>
                                  </p:stCondLst>
                                  <p:childTnLst>
                                    <p:animClr clrSpc="rgb" dir="cw">
                                      <p:cBhvr>
                                        <p:cTn id="92" dur="500" fill="hold"/>
                                        <p:tgtEl>
                                          <p:spTgt spid="41"/>
                                        </p:tgtEl>
                                        <p:attrNameLst>
                                          <p:attrName>fillcolor</p:attrName>
                                        </p:attrNameLst>
                                      </p:cBhvr>
                                      <p:to>
                                        <a:srgbClr val="FF99FF"/>
                                      </p:to>
                                    </p:animClr>
                                    <p:set>
                                      <p:cBhvr>
                                        <p:cTn id="93" dur="500" fill="hold"/>
                                        <p:tgtEl>
                                          <p:spTgt spid="41"/>
                                        </p:tgtEl>
                                        <p:attrNameLst>
                                          <p:attrName>fill.type</p:attrName>
                                        </p:attrNameLst>
                                      </p:cBhvr>
                                      <p:to>
                                        <p:strVal val="solid"/>
                                      </p:to>
                                    </p:set>
                                    <p:set>
                                      <p:cBhvr>
                                        <p:cTn id="94" dur="500" fill="hold"/>
                                        <p:tgtEl>
                                          <p:spTgt spid="41"/>
                                        </p:tgtEl>
                                        <p:attrNameLst>
                                          <p:attrName>fill.on</p:attrName>
                                        </p:attrNameLst>
                                      </p:cBhvr>
                                      <p:to>
                                        <p:strVal val="true"/>
                                      </p:to>
                                    </p:set>
                                  </p:childTnLst>
                                </p:cTn>
                              </p:par>
                            </p:childTnLst>
                          </p:cTn>
                        </p:par>
                      </p:childTnLst>
                    </p:cTn>
                  </p:par>
                  <p:par>
                    <p:cTn id="95" fill="hold">
                      <p:stCondLst>
                        <p:cond delay="indefinite"/>
                      </p:stCondLst>
                      <p:childTnLst>
                        <p:par>
                          <p:cTn id="96" fill="hold">
                            <p:stCondLst>
                              <p:cond delay="0"/>
                            </p:stCondLst>
                            <p:childTnLst>
                              <p:par>
                                <p:cTn id="97" presetID="12" presetClass="entr" presetSubtype="8" fill="hold" nodeType="click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p:tgtEl>
                                          <p:spTgt spid="31"/>
                                        </p:tgtEl>
                                        <p:attrNameLst>
                                          <p:attrName>ppt_x</p:attrName>
                                        </p:attrNameLst>
                                      </p:cBhvr>
                                      <p:tavLst>
                                        <p:tav tm="0">
                                          <p:val>
                                            <p:strVal val="#ppt_x-#ppt_w*1.125000"/>
                                          </p:val>
                                        </p:tav>
                                        <p:tav tm="100000">
                                          <p:val>
                                            <p:strVal val="#ppt_x"/>
                                          </p:val>
                                        </p:tav>
                                      </p:tavLst>
                                    </p:anim>
                                    <p:animEffect transition="in" filter="wipe(right)">
                                      <p:cBhvr>
                                        <p:cTn id="10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23" grpId="0"/>
      <p:bldP spid="24" grpId="0" animBg="1"/>
      <p:bldP spid="25" grpId="0" animBg="1"/>
      <p:bldP spid="28" grpId="0" animBg="1"/>
      <p:bldP spid="36" grpId="0" animBg="1"/>
      <p:bldP spid="38" grpId="0" animBg="1"/>
      <p:bldP spid="41" grpId="0" animBg="1"/>
      <p:bldP spid="22" grpId="0" animBg="1"/>
      <p:bldP spid="26"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タイトル 1">
            <a:extLst>
              <a:ext uri="{FF2B5EF4-FFF2-40B4-BE49-F238E27FC236}">
                <a16:creationId xmlns:a16="http://schemas.microsoft.com/office/drawing/2014/main" id="{3239C7F0-9CAA-488B-BA3A-D621D2B37B69}"/>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
        <p:nvSpPr>
          <p:cNvPr id="2" name="正方形/長方形 1">
            <a:extLst>
              <a:ext uri="{FF2B5EF4-FFF2-40B4-BE49-F238E27FC236}">
                <a16:creationId xmlns:a16="http://schemas.microsoft.com/office/drawing/2014/main" id="{9808BD3D-0BCF-46EA-96EA-BACDD6622FE4}"/>
              </a:ext>
            </a:extLst>
          </p:cNvPr>
          <p:cNvSpPr/>
          <p:nvPr/>
        </p:nvSpPr>
        <p:spPr>
          <a:xfrm>
            <a:off x="1041614" y="916328"/>
            <a:ext cx="206403" cy="5352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76616"/>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学習の進め方（流れ図）</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1" y="750193"/>
            <a:ext cx="2356090"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259828"/>
            <a:ext cx="1441691"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37352"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416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grpSp>
        <p:nvGrpSpPr>
          <p:cNvPr id="5" name="グループ化 4">
            <a:extLst>
              <a:ext uri="{FF2B5EF4-FFF2-40B4-BE49-F238E27FC236}">
                <a16:creationId xmlns:a16="http://schemas.microsoft.com/office/drawing/2014/main" id="{2A6CF048-7375-4953-8268-B64D247CB31E}"/>
              </a:ext>
            </a:extLst>
          </p:cNvPr>
          <p:cNvGrpSpPr/>
          <p:nvPr/>
        </p:nvGrpSpPr>
        <p:grpSpPr>
          <a:xfrm>
            <a:off x="387109" y="1769463"/>
            <a:ext cx="11617786" cy="3845960"/>
            <a:chOff x="387109" y="1769463"/>
            <a:chExt cx="11617786" cy="3845960"/>
          </a:xfrm>
        </p:grpSpPr>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1769463"/>
              <a:ext cx="11617786" cy="3845960"/>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31" name="右矢印 19">
              <a:extLst>
                <a:ext uri="{FF2B5EF4-FFF2-40B4-BE49-F238E27FC236}">
                  <a16:creationId xmlns:a16="http://schemas.microsoft.com/office/drawing/2014/main" id="{D0F7C135-5170-4D97-A029-4675E16BD3C5}"/>
                </a:ext>
              </a:extLst>
            </p:cNvPr>
            <p:cNvSpPr/>
            <p:nvPr/>
          </p:nvSpPr>
          <p:spPr>
            <a:xfrm>
              <a:off x="431836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C240CD7-B569-468B-92B0-C79B3CD058D7}"/>
                </a:ext>
              </a:extLst>
            </p:cNvPr>
            <p:cNvSpPr txBox="1"/>
            <p:nvPr/>
          </p:nvSpPr>
          <p:spPr>
            <a:xfrm>
              <a:off x="5039453" y="1897812"/>
              <a:ext cx="5163341" cy="3536830"/>
            </a:xfrm>
            <a:prstGeom prst="rect">
              <a:avLst/>
            </a:prstGeom>
            <a:solidFill>
              <a:srgbClr val="FFFFCC"/>
            </a:solidFill>
            <a:ln w="19050">
              <a:solidFill>
                <a:schemeClr val="tx1"/>
              </a:solidFill>
            </a:ln>
          </p:spPr>
          <p:txBody>
            <a:bodyPr wrap="square" rtlCol="0">
              <a:noAutofit/>
            </a:bodyPr>
            <a:lstStyle/>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モデルを改造する</a:t>
              </a:r>
              <a:r>
                <a:rPr kumimoji="1" lang="en-US" altLang="ja-JP" sz="2400" dirty="0">
                  <a:latin typeface="HG丸ｺﾞｼｯｸM-PRO" panose="020F0600000000000000" pitchFamily="50" charset="-128"/>
                  <a:ea typeface="HG丸ｺﾞｼｯｸM-PRO" panose="020F0600000000000000" pitchFamily="50" charset="-128"/>
                </a:rPr>
                <a:t>】</a:t>
              </a:r>
            </a:p>
            <a:p>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　　かいぞう</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・改造のめあてを考える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a:t>
              </a:r>
              <a:r>
                <a:rPr kumimoji="1" lang="ja-JP" altLang="en-US" sz="2400" dirty="0" err="1">
                  <a:latin typeface="HG丸ｺﾞｼｯｸM-PRO" panose="020F0600000000000000" pitchFamily="50" charset="-128"/>
                  <a:ea typeface="HG丸ｺﾞｼｯｸM-PRO" panose="020F0600000000000000" pitchFamily="50" charset="-128"/>
                </a:rPr>
                <a:t>め</a:t>
              </a:r>
              <a:r>
                <a:rPr kumimoji="1" lang="ja-JP" altLang="en-US" sz="2400" dirty="0">
                  <a:latin typeface="HG丸ｺﾞｼｯｸM-PRO" panose="020F0600000000000000" pitchFamily="50" charset="-128"/>
                  <a:ea typeface="HG丸ｺﾞｼｯｸM-PRO" panose="020F0600000000000000" pitchFamily="50" charset="-128"/>
                </a:rPr>
                <a:t>あてをかいけつするために</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プログラミングをする</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はっぴょう</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（発表のことも考えてすすめる</a:t>
              </a:r>
              <a:endParaRPr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p:txBody>
        </p:sp>
        <p:sp>
          <p:nvSpPr>
            <p:cNvPr id="15" name="テキスト ボックス 14">
              <a:extLst>
                <a:ext uri="{FF2B5EF4-FFF2-40B4-BE49-F238E27FC236}">
                  <a16:creationId xmlns:a16="http://schemas.microsoft.com/office/drawing/2014/main" id="{5C240CD7-B569-468B-92B0-C79B3CD058D7}"/>
                </a:ext>
              </a:extLst>
            </p:cNvPr>
            <p:cNvSpPr txBox="1"/>
            <p:nvPr/>
          </p:nvSpPr>
          <p:spPr>
            <a:xfrm>
              <a:off x="505098" y="2367570"/>
              <a:ext cx="3944809" cy="2862693"/>
            </a:xfrm>
            <a:prstGeom prst="rect">
              <a:avLst/>
            </a:prstGeom>
            <a:solidFill>
              <a:schemeClr val="bg1">
                <a:lumMod val="85000"/>
              </a:schemeClr>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モデルをしらべる</a:t>
              </a:r>
              <a:r>
                <a:rPr kumimoji="1" lang="en-US" altLang="ja-JP" sz="2400" dirty="0">
                  <a:latin typeface="HG丸ｺﾞｼｯｸM-PRO" panose="020F0600000000000000" pitchFamily="50" charset="-128"/>
                  <a:ea typeface="HG丸ｺﾞｼｯｸM-PRO" panose="020F0600000000000000" pitchFamily="50" charset="-128"/>
                </a:rPr>
                <a:t>】</a:t>
              </a:r>
            </a:p>
            <a:p>
              <a:endParaRPr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・どのようなプログラムか</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しらべる</a:t>
              </a:r>
              <a:endParaRPr kumimoji="1"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・どのようなロボットか</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　せつ明を考える</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grpSp>
      <p:pic>
        <p:nvPicPr>
          <p:cNvPr id="8" name="図 7">
            <a:extLst>
              <a:ext uri="{FF2B5EF4-FFF2-40B4-BE49-F238E27FC236}">
                <a16:creationId xmlns:a16="http://schemas.microsoft.com/office/drawing/2014/main" id="{D746AAF9-CA0B-424F-8D19-C8B906AAD6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4564" y="750193"/>
            <a:ext cx="3756459" cy="2066890"/>
          </a:xfrm>
          <a:prstGeom prst="rect">
            <a:avLst/>
          </a:prstGeom>
        </p:spPr>
      </p:pic>
    </p:spTree>
    <p:extLst>
      <p:ext uri="{BB962C8B-B14F-4D97-AF65-F5344CB8AC3E}">
        <p14:creationId xmlns:p14="http://schemas.microsoft.com/office/powerpoint/2010/main" val="236122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スクリーンショット が含まれている画像&#10;&#10;自動的に生成された説明">
            <a:extLst>
              <a:ext uri="{FF2B5EF4-FFF2-40B4-BE49-F238E27FC236}">
                <a16:creationId xmlns:a16="http://schemas.microsoft.com/office/drawing/2014/main" id="{D7B2DDB1-D600-4E90-B55A-F8B43E3F85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5286" y="1692985"/>
            <a:ext cx="6811345" cy="1808150"/>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9" name="正方形/長方形 38">
            <a:extLst>
              <a:ext uri="{FF2B5EF4-FFF2-40B4-BE49-F238E27FC236}">
                <a16:creationId xmlns:a16="http://schemas.microsoft.com/office/drawing/2014/main" id="{15CD0249-3A89-41F5-9DF9-2948679B852E}"/>
              </a:ext>
            </a:extLst>
          </p:cNvPr>
          <p:cNvSpPr/>
          <p:nvPr/>
        </p:nvSpPr>
        <p:spPr>
          <a:xfrm>
            <a:off x="1863283" y="1924540"/>
            <a:ext cx="193645" cy="22316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タイトル 1">
            <a:extLst>
              <a:ext uri="{FF2B5EF4-FFF2-40B4-BE49-F238E27FC236}">
                <a16:creationId xmlns:a16="http://schemas.microsoft.com/office/drawing/2014/main" id="{3239C7F0-9CAA-488B-BA3A-D621D2B37B69}"/>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76616"/>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学習の進め方（改造のめあて）</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pic>
        <p:nvPicPr>
          <p:cNvPr id="6" name="図 5" descr="室内, テーブル が含まれている画像&#10;&#10;自動的に生成された説明">
            <a:extLst>
              <a:ext uri="{FF2B5EF4-FFF2-40B4-BE49-F238E27FC236}">
                <a16:creationId xmlns:a16="http://schemas.microsoft.com/office/drawing/2014/main" id="{1F53A34F-CBD9-444E-8594-A31916A2D7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26631" y="500967"/>
            <a:ext cx="787394" cy="1701789"/>
          </a:xfrm>
          <a:prstGeom prst="rect">
            <a:avLst/>
          </a:prstGeom>
        </p:spPr>
      </p:pic>
      <p:sp>
        <p:nvSpPr>
          <p:cNvPr id="23" name="タイトル 1">
            <a:extLst>
              <a:ext uri="{FF2B5EF4-FFF2-40B4-BE49-F238E27FC236}">
                <a16:creationId xmlns:a16="http://schemas.microsoft.com/office/drawing/2014/main" id="{2E687239-3954-4694-AF87-A0746A9387C4}"/>
              </a:ext>
            </a:extLst>
          </p:cNvPr>
          <p:cNvSpPr txBox="1">
            <a:spLocks/>
          </p:cNvSpPr>
          <p:nvPr/>
        </p:nvSpPr>
        <p:spPr>
          <a:xfrm>
            <a:off x="3625757" y="810109"/>
            <a:ext cx="3234937" cy="420539"/>
          </a:xfrm>
          <a:prstGeom prst="rect">
            <a:avLst/>
          </a:prstGeom>
        </p:spPr>
        <p:txBody>
          <a:bodyPr vert="horz" lIns="91440" tIns="45720" rIns="91440" bIns="45720" rtlCol="0" anchor="ctr" anchorCtr="0">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400" dirty="0">
                <a:solidFill>
                  <a:srgbClr val="0000FF"/>
                </a:solidFill>
                <a:latin typeface="HGP創英角ﾎﾟｯﾌﾟ体" panose="040B0A00000000000000" pitchFamily="50" charset="-128"/>
                <a:ea typeface="HGP創英角ﾎﾟｯﾌﾟ体" panose="040B0A00000000000000" pitchFamily="50" charset="-128"/>
              </a:rPr>
              <a:t>【</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スパイロボットの</a:t>
            </a:r>
            <a:r>
              <a:rPr lang="ja-JP" altLang="en-US" sz="2400" dirty="0" err="1">
                <a:solidFill>
                  <a:srgbClr val="0000FF"/>
                </a:solidFill>
                <a:latin typeface="HGP創英角ﾎﾟｯﾌﾟ体" panose="040B0A00000000000000" pitchFamily="50" charset="-128"/>
                <a:ea typeface="HGP創英角ﾎﾟｯﾌﾟ体" panose="040B0A00000000000000" pitchFamily="50" charset="-128"/>
              </a:rPr>
              <a:t>れい</a:t>
            </a:r>
            <a:r>
              <a:rPr lang="en-US" altLang="ja-JP" sz="2400" dirty="0">
                <a:solidFill>
                  <a:srgbClr val="0000FF"/>
                </a:solidFill>
                <a:latin typeface="HGP創英角ﾎﾟｯﾌﾟ体" panose="040B0A00000000000000" pitchFamily="50" charset="-128"/>
                <a:ea typeface="HGP創英角ﾎﾟｯﾌﾟ体" panose="040B0A00000000000000" pitchFamily="50" charset="-128"/>
              </a:rPr>
              <a:t>】</a:t>
            </a:r>
            <a:endParaRPr lang="ja-JP" altLang="en-US" sz="24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24" name="テキスト ボックス 23">
            <a:extLst>
              <a:ext uri="{FF2B5EF4-FFF2-40B4-BE49-F238E27FC236}">
                <a16:creationId xmlns:a16="http://schemas.microsoft.com/office/drawing/2014/main" id="{7CFD5C81-AC0F-4874-89E9-5359116793E6}"/>
              </a:ext>
            </a:extLst>
          </p:cNvPr>
          <p:cNvSpPr txBox="1"/>
          <p:nvPr/>
        </p:nvSpPr>
        <p:spPr>
          <a:xfrm>
            <a:off x="176436" y="1537508"/>
            <a:ext cx="3786500" cy="652845"/>
          </a:xfrm>
          <a:prstGeom prst="rect">
            <a:avLst/>
          </a:prstGeom>
          <a:solidFill>
            <a:schemeClr val="bg1"/>
          </a:solidFill>
          <a:ln w="19050">
            <a:solidFill>
              <a:schemeClr val="tx1"/>
            </a:solidFill>
          </a:ln>
        </p:spPr>
        <p:txBody>
          <a:bodyPr wrap="square" rtlCol="0">
            <a:noAutofit/>
          </a:bodyPr>
          <a:lstStyle/>
          <a:p>
            <a:r>
              <a:rPr kumimoji="1" lang="ja-JP" altLang="en-US" sz="1000" dirty="0">
                <a:latin typeface="HG丸ｺﾞｼｯｸM-PRO" panose="020F0600000000000000" pitchFamily="50" charset="-128"/>
                <a:ea typeface="HG丸ｺﾞｼｯｸM-PRO" panose="020F0600000000000000" pitchFamily="50" charset="-128"/>
              </a:rPr>
              <a:t>　　  かい ぞう</a:t>
            </a:r>
            <a:endParaRPr kumimoji="1" lang="en-US" altLang="ja-JP" sz="10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①改造のめあてを考える</a:t>
            </a:r>
          </a:p>
        </p:txBody>
      </p:sp>
      <p:sp>
        <p:nvSpPr>
          <p:cNvPr id="25" name="テキスト ボックス 24">
            <a:extLst>
              <a:ext uri="{FF2B5EF4-FFF2-40B4-BE49-F238E27FC236}">
                <a16:creationId xmlns:a16="http://schemas.microsoft.com/office/drawing/2014/main" id="{F9CC98C5-9B4D-4EB6-8771-ACFBFAC64C55}"/>
              </a:ext>
            </a:extLst>
          </p:cNvPr>
          <p:cNvSpPr txBox="1"/>
          <p:nvPr/>
        </p:nvSpPr>
        <p:spPr>
          <a:xfrm>
            <a:off x="176435" y="4078552"/>
            <a:ext cx="4459065" cy="1808150"/>
          </a:xfrm>
          <a:prstGeom prst="rect">
            <a:avLst/>
          </a:prstGeom>
          <a:solidFill>
            <a:schemeClr val="bg1"/>
          </a:solidFill>
          <a:ln w="19050">
            <a:solidFill>
              <a:schemeClr val="tx1"/>
            </a:solidFill>
          </a:ln>
        </p:spPr>
        <p:txBody>
          <a:bodyPr wrap="square" rtlCol="0">
            <a:noAutofit/>
          </a:bodyPr>
          <a:lstStyle/>
          <a:p>
            <a:r>
              <a:rPr lang="ja-JP" altLang="en-US" sz="2400" dirty="0">
                <a:latin typeface="HG丸ｺﾞｼｯｸM-PRO" panose="020F0600000000000000" pitchFamily="50" charset="-128"/>
                <a:ea typeface="HG丸ｺﾞｼｯｸM-PRO" panose="020F0600000000000000" pitchFamily="50" charset="-128"/>
              </a:rPr>
              <a:t>②</a:t>
            </a:r>
            <a:r>
              <a:rPr lang="ja-JP" altLang="en-US" sz="2400" dirty="0" err="1">
                <a:latin typeface="HG丸ｺﾞｼｯｸM-PRO" panose="020F0600000000000000" pitchFamily="50" charset="-128"/>
                <a:ea typeface="HG丸ｺﾞｼｯｸM-PRO" panose="020F0600000000000000" pitchFamily="50" charset="-128"/>
              </a:rPr>
              <a:t>め</a:t>
            </a:r>
            <a:r>
              <a:rPr lang="ja-JP" altLang="en-US" sz="2400" dirty="0">
                <a:latin typeface="HG丸ｺﾞｼｯｸM-PRO" panose="020F0600000000000000" pitchFamily="50" charset="-128"/>
                <a:ea typeface="HG丸ｺﾞｼｯｸM-PRO" panose="020F0600000000000000" pitchFamily="50" charset="-128"/>
              </a:rPr>
              <a:t>あてをかいけつするために</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プログラミングをする</a:t>
            </a:r>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050" dirty="0">
                <a:latin typeface="HG丸ｺﾞｼｯｸM-PRO" panose="020F0600000000000000" pitchFamily="50" charset="-128"/>
                <a:ea typeface="HG丸ｺﾞｼｯｸM-PRO" panose="020F0600000000000000" pitchFamily="50" charset="-128"/>
              </a:rPr>
              <a:t>はっぴょう</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（発表のことも考えてすすめる）</a:t>
            </a:r>
            <a:endParaRPr lang="en-US" altLang="ja-JP" sz="20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p:txBody>
      </p:sp>
      <p:sp>
        <p:nvSpPr>
          <p:cNvPr id="28" name="四角形: 角を丸くする 27">
            <a:extLst>
              <a:ext uri="{FF2B5EF4-FFF2-40B4-BE49-F238E27FC236}">
                <a16:creationId xmlns:a16="http://schemas.microsoft.com/office/drawing/2014/main" id="{84FC2E36-C5F1-483F-8582-8F715C0C9C3A}"/>
              </a:ext>
            </a:extLst>
          </p:cNvPr>
          <p:cNvSpPr/>
          <p:nvPr/>
        </p:nvSpPr>
        <p:spPr>
          <a:xfrm>
            <a:off x="176435" y="650588"/>
            <a:ext cx="3353804" cy="657734"/>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latin typeface="HG丸ｺﾞｼｯｸM-PRO" panose="020F0600000000000000" pitchFamily="50" charset="-128"/>
                <a:ea typeface="HG丸ｺﾞｼｯｸM-PRO" panose="020F0600000000000000" pitchFamily="50" charset="-128"/>
              </a:rPr>
              <a:t>めあてを考えて</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プログラムを改造しよう</a:t>
            </a:r>
          </a:p>
        </p:txBody>
      </p:sp>
      <p:sp>
        <p:nvSpPr>
          <p:cNvPr id="29" name="四角形: 角を丸くする 28">
            <a:extLst>
              <a:ext uri="{FF2B5EF4-FFF2-40B4-BE49-F238E27FC236}">
                <a16:creationId xmlns:a16="http://schemas.microsoft.com/office/drawing/2014/main" id="{49169062-6BB9-4FEA-9950-34EF70B68581}"/>
              </a:ext>
            </a:extLst>
          </p:cNvPr>
          <p:cNvSpPr/>
          <p:nvPr/>
        </p:nvSpPr>
        <p:spPr>
          <a:xfrm>
            <a:off x="4094176" y="1308253"/>
            <a:ext cx="2524496" cy="397487"/>
          </a:xfrm>
          <a:prstGeom prst="roundRect">
            <a:avLst/>
          </a:prstGeom>
          <a:solidFill>
            <a:srgbClr val="99CC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HGP創英角ﾎﾟｯﾌﾟ体" panose="040B0A00000000000000" pitchFamily="50" charset="-128"/>
                <a:ea typeface="HGP創英角ﾎﾟｯﾌﾟ体" panose="040B0A00000000000000" pitchFamily="50" charset="-128"/>
              </a:rPr>
              <a:t>グループ　ワークシート</a:t>
            </a:r>
          </a:p>
        </p:txBody>
      </p:sp>
      <p:sp>
        <p:nvSpPr>
          <p:cNvPr id="33" name="四角形: 角を丸くする 32">
            <a:extLst>
              <a:ext uri="{FF2B5EF4-FFF2-40B4-BE49-F238E27FC236}">
                <a16:creationId xmlns:a16="http://schemas.microsoft.com/office/drawing/2014/main" id="{80C78373-26BE-48BD-8B42-C4796A273059}"/>
              </a:ext>
            </a:extLst>
          </p:cNvPr>
          <p:cNvSpPr/>
          <p:nvPr/>
        </p:nvSpPr>
        <p:spPr>
          <a:xfrm>
            <a:off x="9468344" y="850063"/>
            <a:ext cx="1133615" cy="916517"/>
          </a:xfrm>
          <a:prstGeom prst="roundRect">
            <a:avLst/>
          </a:prstGeom>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vert="horz" rtlCol="0" anchor="ctr"/>
          <a:lstStyle/>
          <a:p>
            <a:r>
              <a:rPr kumimoji="1" lang="ja-JP" altLang="en-US" sz="2400" dirty="0">
                <a:latin typeface="HGP創英角ﾎﾟｯﾌﾟ体" panose="040B0A00000000000000" pitchFamily="50" charset="-128"/>
                <a:ea typeface="HGP創英角ﾎﾟｯﾌﾟ体" panose="040B0A00000000000000" pitchFamily="50" charset="-128"/>
              </a:rPr>
              <a:t>話し</a:t>
            </a:r>
            <a:endParaRPr kumimoji="1" lang="en-US" altLang="ja-JP" sz="2400" dirty="0">
              <a:latin typeface="HGP創英角ﾎﾟｯﾌﾟ体" panose="040B0A00000000000000" pitchFamily="50" charset="-128"/>
              <a:ea typeface="HGP創英角ﾎﾟｯﾌﾟ体" panose="040B0A00000000000000" pitchFamily="50" charset="-128"/>
            </a:endParaRPr>
          </a:p>
          <a:p>
            <a:pPr algn="r"/>
            <a:r>
              <a:rPr kumimoji="1" lang="ja-JP" altLang="en-US" sz="2400" dirty="0">
                <a:latin typeface="HGP創英角ﾎﾟｯﾌﾟ体" panose="040B0A00000000000000" pitchFamily="50" charset="-128"/>
                <a:ea typeface="HGP創英角ﾎﾟｯﾌﾟ体" panose="040B0A00000000000000" pitchFamily="50" charset="-128"/>
              </a:rPr>
              <a:t>　合い</a:t>
            </a:r>
          </a:p>
        </p:txBody>
      </p:sp>
      <p:pic>
        <p:nvPicPr>
          <p:cNvPr id="34" name="図 33">
            <a:extLst>
              <a:ext uri="{FF2B5EF4-FFF2-40B4-BE49-F238E27FC236}">
                <a16:creationId xmlns:a16="http://schemas.microsoft.com/office/drawing/2014/main" id="{40BAAEFA-6B1F-4355-9737-A3C746276B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0727" y="3603229"/>
            <a:ext cx="5013959" cy="2758796"/>
          </a:xfrm>
          <a:prstGeom prst="rect">
            <a:avLst/>
          </a:prstGeom>
        </p:spPr>
      </p:pic>
    </p:spTree>
    <p:extLst>
      <p:ext uri="{BB962C8B-B14F-4D97-AF65-F5344CB8AC3E}">
        <p14:creationId xmlns:p14="http://schemas.microsoft.com/office/powerpoint/2010/main" val="1843790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up)">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4" grpId="0" animBg="1"/>
      <p:bldP spid="25" grpId="0" animBg="1"/>
      <p:bldP spid="29"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94799"/>
            <a:ext cx="7829550" cy="573086"/>
          </a:xfrm>
        </p:spPr>
        <p:txBody>
          <a:bodyPr anchor="ctr" anchorCtr="0">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今日のポイント（長くなったら①）</a:t>
            </a:r>
          </a:p>
        </p:txBody>
      </p:sp>
      <p:sp>
        <p:nvSpPr>
          <p:cNvPr id="10" name="タイトル 1">
            <a:extLst>
              <a:ext uri="{FF2B5EF4-FFF2-40B4-BE49-F238E27FC236}">
                <a16:creationId xmlns:a16="http://schemas.microsoft.com/office/drawing/2014/main" id="{E899D539-1BE5-4251-BFF3-E7B715BF6317}"/>
              </a:ext>
            </a:extLst>
          </p:cNvPr>
          <p:cNvSpPr txBox="1">
            <a:spLocks/>
          </p:cNvSpPr>
          <p:nvPr/>
        </p:nvSpPr>
        <p:spPr>
          <a:xfrm>
            <a:off x="162125" y="692003"/>
            <a:ext cx="3870952" cy="591107"/>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3399"/>
                </a:solidFill>
                <a:latin typeface="HGP創英角ﾎﾟｯﾌﾟ体" panose="040B0A00000000000000" pitchFamily="50" charset="-128"/>
                <a:ea typeface="HGP創英角ﾎﾟｯﾌﾟ体" panose="040B0A00000000000000" pitchFamily="50" charset="-128"/>
              </a:rPr>
              <a:t>今日のポイント</a:t>
            </a:r>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3399"/>
              </a:solidFill>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21AF59FF-2583-47C9-B1BD-2AD9CCC62C37}"/>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pic>
        <p:nvPicPr>
          <p:cNvPr id="12" name="図 11" descr="スクリーンショット が含まれている画像&#10;&#10;自動的に生成された説明">
            <a:extLst>
              <a:ext uri="{FF2B5EF4-FFF2-40B4-BE49-F238E27FC236}">
                <a16:creationId xmlns:a16="http://schemas.microsoft.com/office/drawing/2014/main" id="{8E8C8FBC-5EE0-46C2-8F24-FF8AC4E88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494" y="2451100"/>
            <a:ext cx="5254206" cy="3888411"/>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吹き出し: 円形 19">
            <a:extLst>
              <a:ext uri="{FF2B5EF4-FFF2-40B4-BE49-F238E27FC236}">
                <a16:creationId xmlns:a16="http://schemas.microsoft.com/office/drawing/2014/main" id="{740ACB27-8154-409C-976A-6879FE01DCC5}"/>
              </a:ext>
            </a:extLst>
          </p:cNvPr>
          <p:cNvSpPr/>
          <p:nvPr/>
        </p:nvSpPr>
        <p:spPr>
          <a:xfrm>
            <a:off x="6292852" y="2451100"/>
            <a:ext cx="3667325" cy="1612900"/>
          </a:xfrm>
          <a:prstGeom prst="wedgeEllipseCallout">
            <a:avLst>
              <a:gd name="adj1" fmla="val -54771"/>
              <a:gd name="adj2" fmla="val 39665"/>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latin typeface="HGP創英角ﾎﾟｯﾌﾟ体" panose="040B0A00000000000000" pitchFamily="50" charset="-128"/>
                <a:ea typeface="HGP創英角ﾎﾟｯﾌﾟ体" panose="040B0A00000000000000" pitchFamily="50" charset="-128"/>
              </a:rPr>
              <a:t>見えない！</a:t>
            </a:r>
          </a:p>
        </p:txBody>
      </p:sp>
      <p:pic>
        <p:nvPicPr>
          <p:cNvPr id="26" name="図 25" descr="スクリーンショット が含まれている画像&#10;&#10;自動的に生成された説明">
            <a:extLst>
              <a:ext uri="{FF2B5EF4-FFF2-40B4-BE49-F238E27FC236}">
                <a16:creationId xmlns:a16="http://schemas.microsoft.com/office/drawing/2014/main" id="{C039F8C6-7A1A-4AEE-AAE3-EF8FF3CEA5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494" y="2448846"/>
            <a:ext cx="5254206" cy="3888411"/>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 name="図 23">
            <a:extLst>
              <a:ext uri="{FF2B5EF4-FFF2-40B4-BE49-F238E27FC236}">
                <a16:creationId xmlns:a16="http://schemas.microsoft.com/office/drawing/2014/main" id="{2FFB982B-F654-4DC3-B928-E35D8E00D2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4077" y="4768849"/>
            <a:ext cx="1806800" cy="1806800"/>
          </a:xfrm>
          <a:prstGeom prst="rect">
            <a:avLst/>
          </a:prstGeom>
        </p:spPr>
      </p:pic>
      <p:sp>
        <p:nvSpPr>
          <p:cNvPr id="28" name="吹き出し: 円形 27">
            <a:extLst>
              <a:ext uri="{FF2B5EF4-FFF2-40B4-BE49-F238E27FC236}">
                <a16:creationId xmlns:a16="http://schemas.microsoft.com/office/drawing/2014/main" id="{9C6FA985-B9B0-4495-9121-87CC81137F74}"/>
              </a:ext>
            </a:extLst>
          </p:cNvPr>
          <p:cNvSpPr/>
          <p:nvPr/>
        </p:nvSpPr>
        <p:spPr>
          <a:xfrm>
            <a:off x="6292851" y="2448846"/>
            <a:ext cx="3667325" cy="1612900"/>
          </a:xfrm>
          <a:prstGeom prst="wedgeEllipseCallout">
            <a:avLst>
              <a:gd name="adj1" fmla="val -54771"/>
              <a:gd name="adj2" fmla="val 3966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0000FF"/>
                </a:solidFill>
                <a:latin typeface="HGP創英角ﾎﾟｯﾌﾟ体" panose="040B0A00000000000000" pitchFamily="50" charset="-128"/>
                <a:ea typeface="HGP創英角ﾎﾟｯﾌﾟ体" panose="040B0A00000000000000" pitchFamily="50" charset="-128"/>
              </a:rPr>
              <a:t>見えた！</a:t>
            </a:r>
          </a:p>
        </p:txBody>
      </p:sp>
      <p:pic>
        <p:nvPicPr>
          <p:cNvPr id="29" name="図 28" descr="物体 が含まれている画像&#10;&#10;自動的に生成された説明">
            <a:extLst>
              <a:ext uri="{FF2B5EF4-FFF2-40B4-BE49-F238E27FC236}">
                <a16:creationId xmlns:a16="http://schemas.microsoft.com/office/drawing/2014/main" id="{CA816549-5FA3-4527-8231-BB934F152AF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9553777" y="2217273"/>
            <a:ext cx="1038023" cy="1038023"/>
          </a:xfrm>
          <a:prstGeom prst="rect">
            <a:avLst/>
          </a:prstGeom>
        </p:spPr>
      </p:pic>
      <p:pic>
        <p:nvPicPr>
          <p:cNvPr id="31" name="図 30">
            <a:extLst>
              <a:ext uri="{FF2B5EF4-FFF2-40B4-BE49-F238E27FC236}">
                <a16:creationId xmlns:a16="http://schemas.microsoft.com/office/drawing/2014/main" id="{837BBD7B-4578-408E-8156-0FCCD3C494B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flipH="1">
            <a:off x="9283695" y="2232085"/>
            <a:ext cx="1447375" cy="1244600"/>
          </a:xfrm>
          <a:prstGeom prst="rect">
            <a:avLst/>
          </a:prstGeom>
        </p:spPr>
      </p:pic>
      <p:sp>
        <p:nvSpPr>
          <p:cNvPr id="34" name="タイトル 1">
            <a:extLst>
              <a:ext uri="{FF2B5EF4-FFF2-40B4-BE49-F238E27FC236}">
                <a16:creationId xmlns:a16="http://schemas.microsoft.com/office/drawing/2014/main" id="{7DD99F67-1D18-4E08-B956-19003D68D6ED}"/>
              </a:ext>
            </a:extLst>
          </p:cNvPr>
          <p:cNvSpPr txBox="1">
            <a:spLocks/>
          </p:cNvSpPr>
          <p:nvPr/>
        </p:nvSpPr>
        <p:spPr>
          <a:xfrm>
            <a:off x="490737" y="1318283"/>
            <a:ext cx="5372584" cy="713717"/>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プログラムが長くなったら</a:t>
            </a:r>
            <a:r>
              <a:rPr lang="en-US" altLang="ja-JP" sz="3200" dirty="0">
                <a:solidFill>
                  <a:srgbClr val="0000FF"/>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35" name="テキスト ボックス 34">
            <a:extLst>
              <a:ext uri="{FF2B5EF4-FFF2-40B4-BE49-F238E27FC236}">
                <a16:creationId xmlns:a16="http://schemas.microsoft.com/office/drawing/2014/main" id="{6E0AECAA-4116-48D0-A57E-BA520D5F285D}"/>
              </a:ext>
            </a:extLst>
          </p:cNvPr>
          <p:cNvSpPr txBox="1"/>
          <p:nvPr/>
        </p:nvSpPr>
        <p:spPr>
          <a:xfrm>
            <a:off x="6415183" y="703973"/>
            <a:ext cx="5614692" cy="1428897"/>
          </a:xfrm>
          <a:prstGeom prst="rect">
            <a:avLst/>
          </a:prstGeom>
          <a:solidFill>
            <a:srgbClr val="FFFFCC"/>
          </a:solidFill>
          <a:ln w="19050">
            <a:solidFill>
              <a:schemeClr val="tx1"/>
            </a:solidFill>
          </a:ln>
        </p:spPr>
        <p:txBody>
          <a:bodyPr wrap="square" rtlCol="0" anchor="ctr">
            <a:noAutofit/>
          </a:bodyPr>
          <a:lstStyle/>
          <a:p>
            <a:r>
              <a:rPr lang="en-US" altLang="ja-JP" sz="3200" dirty="0">
                <a:solidFill>
                  <a:srgbClr val="FF0000"/>
                </a:solidFill>
                <a:latin typeface="HG丸ｺﾞｼｯｸM-PRO" panose="020F0600000000000000" pitchFamily="50" charset="-128"/>
                <a:ea typeface="HG丸ｺﾞｼｯｸM-PRO" panose="020F0600000000000000" pitchFamily="50" charset="-128"/>
              </a:rPr>
              <a:t>2</a:t>
            </a:r>
            <a:r>
              <a:rPr lang="ja-JP" altLang="en-US" sz="3200" dirty="0">
                <a:solidFill>
                  <a:srgbClr val="FF0000"/>
                </a:solidFill>
                <a:latin typeface="HG丸ｺﾞｼｯｸM-PRO" panose="020F0600000000000000" pitchFamily="50" charset="-128"/>
                <a:ea typeface="HG丸ｺﾞｼｯｸM-PRO" panose="020F0600000000000000" pitchFamily="50" charset="-128"/>
              </a:rPr>
              <a:t>本</a:t>
            </a:r>
            <a:r>
              <a:rPr lang="ja-JP" altLang="en-US" sz="3200" dirty="0" err="1">
                <a:solidFill>
                  <a:srgbClr val="FF0000"/>
                </a:solidFill>
                <a:latin typeface="HG丸ｺﾞｼｯｸM-PRO" panose="020F0600000000000000" pitchFamily="50" charset="-128"/>
                <a:ea typeface="HG丸ｺﾞｼｯｸM-PRO" panose="020F0600000000000000" pitchFamily="50" charset="-128"/>
              </a:rPr>
              <a:t>ゆび</a:t>
            </a:r>
            <a:r>
              <a:rPr lang="ja-JP" altLang="en-US" sz="3200" dirty="0">
                <a:solidFill>
                  <a:srgbClr val="FF0000"/>
                </a:solidFill>
                <a:latin typeface="HG丸ｺﾞｼｯｸM-PRO" panose="020F0600000000000000" pitchFamily="50" charset="-128"/>
                <a:ea typeface="HG丸ｺﾞｼｯｸM-PRO" panose="020F0600000000000000" pitchFamily="50" charset="-128"/>
              </a:rPr>
              <a:t>で うごかすとべんり</a:t>
            </a:r>
            <a:endParaRPr lang="en-US" altLang="ja-JP" sz="3200"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761119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500"/>
                            </p:stCondLst>
                            <p:childTnLst>
                              <p:par>
                                <p:cTn id="19" presetID="32" presetClass="emph" presetSubtype="0" repeatCount="indefinite" fill="hold" nodeType="afterEffect">
                                  <p:stCondLst>
                                    <p:cond delay="0"/>
                                  </p:stCondLst>
                                  <p:endCondLst>
                                    <p:cond evt="onNext" delay="0">
                                      <p:tgtEl>
                                        <p:sldTgt/>
                                      </p:tgtEl>
                                    </p:cond>
                                  </p:endCondLst>
                                  <p:childTnLst>
                                    <p:animRot by="120000">
                                      <p:cBhvr>
                                        <p:cTn id="20" dur="100" fill="hold">
                                          <p:stCondLst>
                                            <p:cond delay="0"/>
                                          </p:stCondLst>
                                        </p:cTn>
                                        <p:tgtEl>
                                          <p:spTgt spid="31"/>
                                        </p:tgtEl>
                                        <p:attrNameLst>
                                          <p:attrName>r</p:attrName>
                                        </p:attrNameLst>
                                      </p:cBhvr>
                                    </p:animRot>
                                    <p:animRot by="-240000">
                                      <p:cBhvr>
                                        <p:cTn id="21" dur="200" fill="hold">
                                          <p:stCondLst>
                                            <p:cond delay="200"/>
                                          </p:stCondLst>
                                        </p:cTn>
                                        <p:tgtEl>
                                          <p:spTgt spid="31"/>
                                        </p:tgtEl>
                                        <p:attrNameLst>
                                          <p:attrName>r</p:attrName>
                                        </p:attrNameLst>
                                      </p:cBhvr>
                                    </p:animRot>
                                    <p:animRot by="240000">
                                      <p:cBhvr>
                                        <p:cTn id="22" dur="200" fill="hold">
                                          <p:stCondLst>
                                            <p:cond delay="400"/>
                                          </p:stCondLst>
                                        </p:cTn>
                                        <p:tgtEl>
                                          <p:spTgt spid="31"/>
                                        </p:tgtEl>
                                        <p:attrNameLst>
                                          <p:attrName>r</p:attrName>
                                        </p:attrNameLst>
                                      </p:cBhvr>
                                    </p:animRot>
                                    <p:animRot by="-240000">
                                      <p:cBhvr>
                                        <p:cTn id="23" dur="200" fill="hold">
                                          <p:stCondLst>
                                            <p:cond delay="600"/>
                                          </p:stCondLst>
                                        </p:cTn>
                                        <p:tgtEl>
                                          <p:spTgt spid="31"/>
                                        </p:tgtEl>
                                        <p:attrNameLst>
                                          <p:attrName>r</p:attrName>
                                        </p:attrNameLst>
                                      </p:cBhvr>
                                    </p:animRot>
                                    <p:animRot by="120000">
                                      <p:cBhvr>
                                        <p:cTn id="24" dur="200" fill="hold">
                                          <p:stCondLst>
                                            <p:cond delay="800"/>
                                          </p:stCondLst>
                                        </p:cTn>
                                        <p:tgtEl>
                                          <p:spTgt spid="31"/>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ppt_x"/>
                                          </p:val>
                                        </p:tav>
                                        <p:tav tm="100000">
                                          <p:val>
                                            <p:strVal val="#ppt_x"/>
                                          </p:val>
                                        </p:tav>
                                      </p:tavLst>
                                    </p:anim>
                                    <p:anim calcmode="lin" valueType="num">
                                      <p:cBhvr additive="base">
                                        <p:cTn id="30" dur="1000" fill="hold"/>
                                        <p:tgtEl>
                                          <p:spTgt spid="24"/>
                                        </p:tgtEl>
                                        <p:attrNameLst>
                                          <p:attrName>ppt_y</p:attrName>
                                        </p:attrNameLst>
                                      </p:cBhvr>
                                      <p:tavLst>
                                        <p:tav tm="0">
                                          <p:val>
                                            <p:strVal val="1+#ppt_h/2"/>
                                          </p:val>
                                        </p:tav>
                                        <p:tav tm="100000">
                                          <p:val>
                                            <p:strVal val="#ppt_y"/>
                                          </p:val>
                                        </p:tav>
                                      </p:tavLst>
                                    </p:anim>
                                  </p:childTnLst>
                                </p:cTn>
                              </p:par>
                              <p:par>
                                <p:cTn id="31" presetID="10" presetClass="exit" presetSubtype="0" fill="hold" nodeType="withEffect">
                                  <p:stCondLst>
                                    <p:cond delay="0"/>
                                  </p:stCondLst>
                                  <p:childTnLst>
                                    <p:animEffect transition="out" filter="fade">
                                      <p:cBhvr>
                                        <p:cTn id="32" dur="500"/>
                                        <p:tgtEl>
                                          <p:spTgt spid="31"/>
                                        </p:tgtEl>
                                      </p:cBhvr>
                                    </p:animEffect>
                                    <p:set>
                                      <p:cBhvr>
                                        <p:cTn id="33" dur="1" fill="hold">
                                          <p:stCondLst>
                                            <p:cond delay="499"/>
                                          </p:stCondLst>
                                        </p:cTn>
                                        <p:tgtEl>
                                          <p:spTgt spid="31"/>
                                        </p:tgtEl>
                                        <p:attrNameLst>
                                          <p:attrName>style.visibility</p:attrName>
                                        </p:attrNameLst>
                                      </p:cBhvr>
                                      <p:to>
                                        <p:strVal val="hidden"/>
                                      </p:to>
                                    </p:set>
                                  </p:childTnLst>
                                </p:cTn>
                              </p:par>
                            </p:childTnLst>
                          </p:cTn>
                        </p:par>
                        <p:par>
                          <p:cTn id="34" fill="hold">
                            <p:stCondLst>
                              <p:cond delay="1000"/>
                            </p:stCondLst>
                            <p:childTnLst>
                              <p:par>
                                <p:cTn id="35" presetID="35" presetClass="path" presetSubtype="0" accel="50000" decel="50000" fill="hold" nodeType="afterEffect">
                                  <p:stCondLst>
                                    <p:cond delay="0"/>
                                  </p:stCondLst>
                                  <p:childTnLst>
                                    <p:animMotion origin="layout" path="M -6.25E-7 -3.33333E-6 L -0.11706 -3.33333E-6 " pathEditMode="relative" rAng="0" ptsTypes="AA">
                                      <p:cBhvr>
                                        <p:cTn id="36" dur="2000" fill="hold"/>
                                        <p:tgtEl>
                                          <p:spTgt spid="24"/>
                                        </p:tgtEl>
                                        <p:attrNameLst>
                                          <p:attrName>ppt_x</p:attrName>
                                          <p:attrName>ppt_y</p:attrName>
                                        </p:attrNameLst>
                                      </p:cBhvr>
                                      <p:rCtr x="-5859" y="0"/>
                                    </p:animMotion>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8" presetClass="entr" presetSubtype="12"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strips(downLeft)">
                                      <p:cBhvr>
                                        <p:cTn id="43" dur="3000"/>
                                        <p:tgtEl>
                                          <p:spTgt spid="26"/>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6500"/>
                            </p:stCondLst>
                            <p:childTnLst>
                              <p:par>
                                <p:cTn id="52" presetID="32" presetClass="emph" presetSubtype="0" repeatCount="indefinite" fill="hold" nodeType="afterEffect">
                                  <p:stCondLst>
                                    <p:cond delay="0"/>
                                  </p:stCondLst>
                                  <p:endCondLst>
                                    <p:cond evt="onNext" delay="0">
                                      <p:tgtEl>
                                        <p:sldTgt/>
                                      </p:tgtEl>
                                    </p:cond>
                                  </p:endCondLst>
                                  <p:childTnLst>
                                    <p:animRot by="120000">
                                      <p:cBhvr>
                                        <p:cTn id="53" dur="100" fill="hold">
                                          <p:stCondLst>
                                            <p:cond delay="0"/>
                                          </p:stCondLst>
                                        </p:cTn>
                                        <p:tgtEl>
                                          <p:spTgt spid="29"/>
                                        </p:tgtEl>
                                        <p:attrNameLst>
                                          <p:attrName>r</p:attrName>
                                        </p:attrNameLst>
                                      </p:cBhvr>
                                    </p:animRot>
                                    <p:animRot by="-240000">
                                      <p:cBhvr>
                                        <p:cTn id="54" dur="200" fill="hold">
                                          <p:stCondLst>
                                            <p:cond delay="200"/>
                                          </p:stCondLst>
                                        </p:cTn>
                                        <p:tgtEl>
                                          <p:spTgt spid="29"/>
                                        </p:tgtEl>
                                        <p:attrNameLst>
                                          <p:attrName>r</p:attrName>
                                        </p:attrNameLst>
                                      </p:cBhvr>
                                    </p:animRot>
                                    <p:animRot by="240000">
                                      <p:cBhvr>
                                        <p:cTn id="55" dur="200" fill="hold">
                                          <p:stCondLst>
                                            <p:cond delay="400"/>
                                          </p:stCondLst>
                                        </p:cTn>
                                        <p:tgtEl>
                                          <p:spTgt spid="29"/>
                                        </p:tgtEl>
                                        <p:attrNameLst>
                                          <p:attrName>r</p:attrName>
                                        </p:attrNameLst>
                                      </p:cBhvr>
                                    </p:animRot>
                                    <p:animRot by="-240000">
                                      <p:cBhvr>
                                        <p:cTn id="56" dur="200" fill="hold">
                                          <p:stCondLst>
                                            <p:cond delay="600"/>
                                          </p:stCondLst>
                                        </p:cTn>
                                        <p:tgtEl>
                                          <p:spTgt spid="29"/>
                                        </p:tgtEl>
                                        <p:attrNameLst>
                                          <p:attrName>r</p:attrName>
                                        </p:attrNameLst>
                                      </p:cBhvr>
                                    </p:animRot>
                                    <p:animRot by="120000">
                                      <p:cBhvr>
                                        <p:cTn id="57" dur="200" fill="hold">
                                          <p:stCondLst>
                                            <p:cond delay="80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8" grpId="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94799"/>
            <a:ext cx="7829550" cy="573086"/>
          </a:xfrm>
        </p:spPr>
        <p:txBody>
          <a:bodyPr anchor="ctr" anchorCtr="0">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今日のポイント（長くなったら②）</a:t>
            </a:r>
          </a:p>
        </p:txBody>
      </p:sp>
      <p:sp>
        <p:nvSpPr>
          <p:cNvPr id="10" name="タイトル 1">
            <a:extLst>
              <a:ext uri="{FF2B5EF4-FFF2-40B4-BE49-F238E27FC236}">
                <a16:creationId xmlns:a16="http://schemas.microsoft.com/office/drawing/2014/main" id="{E899D539-1BE5-4251-BFF3-E7B715BF6317}"/>
              </a:ext>
            </a:extLst>
          </p:cNvPr>
          <p:cNvSpPr txBox="1">
            <a:spLocks/>
          </p:cNvSpPr>
          <p:nvPr/>
        </p:nvSpPr>
        <p:spPr>
          <a:xfrm>
            <a:off x="162125" y="692003"/>
            <a:ext cx="3870952" cy="591107"/>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3399"/>
                </a:solidFill>
                <a:latin typeface="HGP創英角ﾎﾟｯﾌﾟ体" panose="040B0A00000000000000" pitchFamily="50" charset="-128"/>
                <a:ea typeface="HGP創英角ﾎﾟｯﾌﾟ体" panose="040B0A00000000000000" pitchFamily="50" charset="-128"/>
              </a:rPr>
              <a:t>今日のポイント</a:t>
            </a:r>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3399"/>
              </a:solidFill>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21AF59FF-2583-47C9-B1BD-2AD9CCC62C37}"/>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sp>
        <p:nvSpPr>
          <p:cNvPr id="12" name="テキスト ボックス 11">
            <a:extLst>
              <a:ext uri="{FF2B5EF4-FFF2-40B4-BE49-F238E27FC236}">
                <a16:creationId xmlns:a16="http://schemas.microsoft.com/office/drawing/2014/main" id="{F30DD28E-1B51-4BD9-A87E-F0A7EDAC5AB8}"/>
              </a:ext>
            </a:extLst>
          </p:cNvPr>
          <p:cNvSpPr txBox="1"/>
          <p:nvPr/>
        </p:nvSpPr>
        <p:spPr>
          <a:xfrm>
            <a:off x="6415183" y="703973"/>
            <a:ext cx="5614692" cy="1428897"/>
          </a:xfrm>
          <a:prstGeom prst="rect">
            <a:avLst/>
          </a:prstGeom>
          <a:solidFill>
            <a:srgbClr val="FFFFCC"/>
          </a:solidFill>
          <a:ln w="19050">
            <a:solidFill>
              <a:schemeClr val="tx1"/>
            </a:solidFill>
          </a:ln>
        </p:spPr>
        <p:txBody>
          <a:bodyPr wrap="square" rtlCol="0">
            <a:noAutofit/>
          </a:bodyPr>
          <a:lstStyle/>
          <a:p>
            <a:r>
              <a:rPr kumimoji="1" lang="ja-JP" altLang="en-US" sz="3200" dirty="0">
                <a:latin typeface="HG丸ｺﾞｼｯｸM-PRO" panose="020F0600000000000000" pitchFamily="50" charset="-128"/>
                <a:ea typeface="HG丸ｺﾞｼｯｸM-PRO" panose="020F0600000000000000" pitchFamily="50" charset="-128"/>
              </a:rPr>
              <a:t>プログラムを</a:t>
            </a:r>
            <a:r>
              <a:rPr lang="ja-JP" altLang="en-US" sz="3200" dirty="0">
                <a:solidFill>
                  <a:srgbClr val="FF0000"/>
                </a:solidFill>
                <a:latin typeface="HG丸ｺﾞｼｯｸM-PRO" panose="020F0600000000000000" pitchFamily="50" charset="-128"/>
                <a:ea typeface="HG丸ｺﾞｼｯｸM-PRO" panose="020F0600000000000000" pitchFamily="50" charset="-128"/>
              </a:rPr>
              <a:t>分けて作り、</a:t>
            </a:r>
            <a:endParaRPr kumimoji="1" lang="en-US" altLang="ja-JP" sz="3200" dirty="0">
              <a:latin typeface="HG丸ｺﾞｼｯｸM-PRO" panose="020F0600000000000000" pitchFamily="50" charset="-128"/>
              <a:ea typeface="HG丸ｺﾞｼｯｸM-PRO" panose="020F0600000000000000" pitchFamily="50" charset="-128"/>
            </a:endParaRPr>
          </a:p>
          <a:p>
            <a:r>
              <a:rPr kumimoji="1" lang="ja-JP" altLang="en-US" sz="1600" dirty="0">
                <a:solidFill>
                  <a:srgbClr val="FF0000"/>
                </a:solidFill>
                <a:latin typeface="HG丸ｺﾞｼｯｸM-PRO" panose="020F0600000000000000" pitchFamily="50" charset="-128"/>
                <a:ea typeface="HG丸ｺﾞｼｯｸM-PRO" panose="020F0600000000000000" pitchFamily="50" charset="-128"/>
              </a:rPr>
              <a:t>さい  ご　　 がったい</a:t>
            </a:r>
            <a:endParaRPr kumimoji="1" lang="en-US" altLang="ja-JP" sz="16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3200" dirty="0">
                <a:solidFill>
                  <a:srgbClr val="FF0000"/>
                </a:solidFill>
                <a:latin typeface="HG丸ｺﾞｼｯｸM-PRO" panose="020F0600000000000000" pitchFamily="50" charset="-128"/>
                <a:ea typeface="HG丸ｺﾞｼｯｸM-PRO" panose="020F0600000000000000" pitchFamily="50" charset="-128"/>
              </a:rPr>
              <a:t>最後に合体</a:t>
            </a:r>
            <a:r>
              <a:rPr kumimoji="1" lang="ja-JP" altLang="en-US" sz="3200" dirty="0">
                <a:latin typeface="HG丸ｺﾞｼｯｸM-PRO" panose="020F0600000000000000" pitchFamily="50" charset="-128"/>
                <a:ea typeface="HG丸ｺﾞｼｯｸM-PRO" panose="020F0600000000000000" pitchFamily="50" charset="-128"/>
              </a:rPr>
              <a:t>する</a:t>
            </a:r>
          </a:p>
        </p:txBody>
      </p:sp>
      <p:pic>
        <p:nvPicPr>
          <p:cNvPr id="15" name="図 14" descr="スクリーンショット が含まれている画像&#10;&#10;自動的に生成された説明">
            <a:extLst>
              <a:ext uri="{FF2B5EF4-FFF2-40B4-BE49-F238E27FC236}">
                <a16:creationId xmlns:a16="http://schemas.microsoft.com/office/drawing/2014/main" id="{477DF48E-F598-4227-A90D-987C10434A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652" y="2603146"/>
            <a:ext cx="4970263" cy="3678277"/>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図 3" descr="スクリーンショット が含まれている画像&#10;&#10;自動的に生成された説明">
            <a:extLst>
              <a:ext uri="{FF2B5EF4-FFF2-40B4-BE49-F238E27FC236}">
                <a16:creationId xmlns:a16="http://schemas.microsoft.com/office/drawing/2014/main" id="{32DC80C0-5A53-4449-B19E-E488B04F53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652" y="2614030"/>
            <a:ext cx="4970262" cy="3656097"/>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タイトル 1">
            <a:extLst>
              <a:ext uri="{FF2B5EF4-FFF2-40B4-BE49-F238E27FC236}">
                <a16:creationId xmlns:a16="http://schemas.microsoft.com/office/drawing/2014/main" id="{C4756BCC-14B4-440B-9CC6-7F9D99D5D02F}"/>
              </a:ext>
            </a:extLst>
          </p:cNvPr>
          <p:cNvSpPr txBox="1">
            <a:spLocks/>
          </p:cNvSpPr>
          <p:nvPr/>
        </p:nvSpPr>
        <p:spPr>
          <a:xfrm>
            <a:off x="490737" y="1318283"/>
            <a:ext cx="5372584" cy="713717"/>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プログラムが長くなったら</a:t>
            </a:r>
            <a:r>
              <a:rPr lang="en-US" altLang="ja-JP" sz="3200" dirty="0">
                <a:solidFill>
                  <a:srgbClr val="0000FF"/>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17" name="吹き出し: 角を丸めた四角形 16">
            <a:extLst>
              <a:ext uri="{FF2B5EF4-FFF2-40B4-BE49-F238E27FC236}">
                <a16:creationId xmlns:a16="http://schemas.microsoft.com/office/drawing/2014/main" id="{E73396AD-E8B0-420D-BBEA-AEAE406DD59B}"/>
              </a:ext>
            </a:extLst>
          </p:cNvPr>
          <p:cNvSpPr/>
          <p:nvPr/>
        </p:nvSpPr>
        <p:spPr>
          <a:xfrm>
            <a:off x="6232657" y="4889499"/>
            <a:ext cx="5159243" cy="1759827"/>
          </a:xfrm>
          <a:prstGeom prst="wedgeRoundRectCallout">
            <a:avLst>
              <a:gd name="adj1" fmla="val -98208"/>
              <a:gd name="adj2" fmla="val -79221"/>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rgbClr val="0000FF"/>
                </a:solidFill>
                <a:latin typeface="HGP創英角ﾎﾟｯﾌﾟ体" panose="040B0A00000000000000" pitchFamily="50" charset="-128"/>
                <a:ea typeface="HGP創英角ﾎﾟｯﾌﾟ体" panose="040B0A00000000000000" pitchFamily="50" charset="-128"/>
              </a:rPr>
              <a:t>それぞれの プログラムを</a:t>
            </a:r>
            <a:endParaRPr kumimoji="1" lang="en-US" altLang="ja-JP" sz="2800" dirty="0">
              <a:solidFill>
                <a:srgbClr val="0000FF"/>
              </a:solidFill>
              <a:latin typeface="HGP創英角ﾎﾟｯﾌﾟ体" panose="040B0A00000000000000" pitchFamily="50" charset="-128"/>
              <a:ea typeface="HGP創英角ﾎﾟｯﾌﾟ体" panose="040B0A00000000000000" pitchFamily="50" charset="-128"/>
            </a:endParaRPr>
          </a:p>
          <a:p>
            <a:r>
              <a:rPr kumimoji="1" lang="ja-JP" altLang="en-US" sz="2800" dirty="0">
                <a:solidFill>
                  <a:srgbClr val="0000FF"/>
                </a:solidFill>
                <a:latin typeface="HGP創英角ﾎﾟｯﾌﾟ体" panose="040B0A00000000000000" pitchFamily="50" charset="-128"/>
                <a:ea typeface="HGP創英角ﾎﾟｯﾌﾟ体" panose="040B0A00000000000000" pitchFamily="50" charset="-128"/>
              </a:rPr>
              <a:t>べつべつに たしかめられるのも</a:t>
            </a:r>
            <a:endParaRPr kumimoji="1" lang="en-US" altLang="ja-JP" sz="2800" dirty="0">
              <a:solidFill>
                <a:srgbClr val="0000FF"/>
              </a:solidFill>
              <a:latin typeface="HGP創英角ﾎﾟｯﾌﾟ体" panose="040B0A00000000000000" pitchFamily="50" charset="-128"/>
              <a:ea typeface="HGP創英角ﾎﾟｯﾌﾟ体" panose="040B0A00000000000000" pitchFamily="50" charset="-128"/>
            </a:endParaRPr>
          </a:p>
          <a:p>
            <a:r>
              <a:rPr kumimoji="1" lang="ja-JP" altLang="en-US" sz="2800" dirty="0">
                <a:solidFill>
                  <a:srgbClr val="0000FF"/>
                </a:solidFill>
                <a:latin typeface="HGP創英角ﾎﾟｯﾌﾟ体" panose="040B0A00000000000000" pitchFamily="50" charset="-128"/>
                <a:ea typeface="HGP創英角ﾎﾟｯﾌﾟ体" panose="040B0A00000000000000" pitchFamily="50" charset="-128"/>
              </a:rPr>
              <a:t>べんり だよ！</a:t>
            </a:r>
          </a:p>
        </p:txBody>
      </p:sp>
    </p:spTree>
    <p:extLst>
      <p:ext uri="{BB962C8B-B14F-4D97-AF65-F5344CB8AC3E}">
        <p14:creationId xmlns:p14="http://schemas.microsoft.com/office/powerpoint/2010/main" val="3646403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594799"/>
            <a:ext cx="7829550" cy="573086"/>
          </a:xfrm>
        </p:spPr>
        <p:txBody>
          <a:bodyPr anchor="ctr" anchorCtr="0">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今日のポイント（各グループのプロジェクト）</a:t>
            </a:r>
          </a:p>
        </p:txBody>
      </p:sp>
      <p:sp>
        <p:nvSpPr>
          <p:cNvPr id="14" name="タイトル 1">
            <a:extLst>
              <a:ext uri="{FF2B5EF4-FFF2-40B4-BE49-F238E27FC236}">
                <a16:creationId xmlns:a16="http://schemas.microsoft.com/office/drawing/2014/main" id="{21AF59FF-2583-47C9-B1BD-2AD9CCC62C37}"/>
              </a:ext>
            </a:extLst>
          </p:cNvPr>
          <p:cNvSpPr txBox="1">
            <a:spLocks/>
          </p:cNvSpPr>
          <p:nvPr/>
        </p:nvSpPr>
        <p:spPr>
          <a:xfrm>
            <a:off x="0" y="2254"/>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プログラムのヒミツをさぐろう①</a:t>
            </a:r>
          </a:p>
        </p:txBody>
      </p:sp>
      <p:graphicFrame>
        <p:nvGraphicFramePr>
          <p:cNvPr id="3" name="表 2">
            <a:extLst>
              <a:ext uri="{FF2B5EF4-FFF2-40B4-BE49-F238E27FC236}">
                <a16:creationId xmlns:a16="http://schemas.microsoft.com/office/drawing/2014/main" id="{941810D1-2455-4A28-9AFC-A24B4DBB47DE}"/>
              </a:ext>
            </a:extLst>
          </p:cNvPr>
          <p:cNvGraphicFramePr>
            <a:graphicFrameLocks noGrp="1"/>
          </p:cNvGraphicFramePr>
          <p:nvPr>
            <p:extLst>
              <p:ext uri="{D42A27DB-BD31-4B8C-83A1-F6EECF244321}">
                <p14:modId xmlns:p14="http://schemas.microsoft.com/office/powerpoint/2010/main" val="693490353"/>
              </p:ext>
            </p:extLst>
          </p:nvPr>
        </p:nvGraphicFramePr>
        <p:xfrm>
          <a:off x="317695" y="858129"/>
          <a:ext cx="11556610" cy="5809956"/>
        </p:xfrm>
        <a:graphic>
          <a:graphicData uri="http://schemas.openxmlformats.org/drawingml/2006/table">
            <a:tbl>
              <a:tblPr firstRow="1" firstCol="1" bandRow="1">
                <a:tableStyleId>{5C22544A-7EE6-4342-B048-85BDC9FD1C3A}</a:tableStyleId>
              </a:tblPr>
              <a:tblGrid>
                <a:gridCol w="3154955">
                  <a:extLst>
                    <a:ext uri="{9D8B030D-6E8A-4147-A177-3AD203B41FA5}">
                      <a16:colId xmlns:a16="http://schemas.microsoft.com/office/drawing/2014/main" val="2231832521"/>
                    </a:ext>
                  </a:extLst>
                </a:gridCol>
                <a:gridCol w="2833681">
                  <a:extLst>
                    <a:ext uri="{9D8B030D-6E8A-4147-A177-3AD203B41FA5}">
                      <a16:colId xmlns:a16="http://schemas.microsoft.com/office/drawing/2014/main" val="2533438969"/>
                    </a:ext>
                  </a:extLst>
                </a:gridCol>
                <a:gridCol w="3002407">
                  <a:extLst>
                    <a:ext uri="{9D8B030D-6E8A-4147-A177-3AD203B41FA5}">
                      <a16:colId xmlns:a16="http://schemas.microsoft.com/office/drawing/2014/main" val="940689192"/>
                    </a:ext>
                  </a:extLst>
                </a:gridCol>
                <a:gridCol w="2565567">
                  <a:extLst>
                    <a:ext uri="{9D8B030D-6E8A-4147-A177-3AD203B41FA5}">
                      <a16:colId xmlns:a16="http://schemas.microsoft.com/office/drawing/2014/main" val="1128069879"/>
                    </a:ext>
                  </a:extLst>
                </a:gridCol>
              </a:tblGrid>
              <a:tr h="1936652">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プル・ロボット</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レースカー</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地しんシミュレーター</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a:solidFill>
                            <a:schemeClr val="tx1"/>
                          </a:solidFill>
                          <a:effectLst/>
                          <a:latin typeface="HGP創英角ﾎﾟｯﾌﾟ体" panose="040B0A00000000000000" pitchFamily="50" charset="-128"/>
                          <a:ea typeface="HGP創英角ﾎﾟｯﾌﾟ体" panose="040B0A00000000000000" pitchFamily="50" charset="-128"/>
                        </a:rPr>
                        <a:t>オタマジャクシ</a:t>
                      </a:r>
                      <a:endParaRPr lang="ja-JP" sz="2400" b="0" kern="10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8550804"/>
                  </a:ext>
                </a:extLst>
              </a:tr>
              <a:tr h="1936652">
                <a:tc>
                  <a:txBody>
                    <a:bodyPr/>
                    <a:lstStyle/>
                    <a:p>
                      <a:pPr algn="ctr">
                        <a:spcAft>
                          <a:spcPts val="0"/>
                        </a:spcAft>
                      </a:pPr>
                      <a:r>
                        <a:rPr lang="en-US" sz="2400" b="0" kern="100">
                          <a:solidFill>
                            <a:schemeClr val="tx1"/>
                          </a:solidFill>
                          <a:effectLst/>
                          <a:latin typeface="HGP創英角ﾎﾟｯﾌﾟ体" panose="040B0A00000000000000" pitchFamily="50" charset="-128"/>
                          <a:ea typeface="HGP創英角ﾎﾟｯﾌﾟ体" panose="040B0A00000000000000" pitchFamily="50" charset="-128"/>
                        </a:rPr>
                        <a:t>花とミツバチ</a:t>
                      </a:r>
                      <a:endParaRPr lang="en-US" sz="2400" b="0" kern="100">
                        <a:solidFill>
                          <a:schemeClr val="tx1"/>
                        </a:solidFill>
                        <a:effectLst/>
                        <a:latin typeface="HGP創英角ﾎﾟｯﾌﾟ体" panose="040B0A00000000000000" pitchFamily="50" charset="-128"/>
                        <a:ea typeface="HGP創英角ﾎﾟｯﾌﾟ体" panose="040B0A00000000000000" pitchFamily="50" charset="-128"/>
                        <a:cs typeface="ＭＳ 明朝" panose="02020609040205080304" pitchFamily="17" charset="-128"/>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水門</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a:solidFill>
                            <a:schemeClr val="tx1"/>
                          </a:solidFill>
                          <a:effectLst/>
                          <a:latin typeface="HGP創英角ﾎﾟｯﾌﾟ体" panose="040B0A00000000000000" pitchFamily="50" charset="-128"/>
                          <a:ea typeface="HGP創英角ﾎﾟｯﾌﾟ体" panose="040B0A00000000000000" pitchFamily="50" charset="-128"/>
                        </a:rPr>
                        <a:t>ヘリコプター</a:t>
                      </a:r>
                      <a:endParaRPr lang="ja-JP" sz="2400" b="0" kern="10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リサイクルカー</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1662799"/>
                  </a:ext>
                </a:extLst>
              </a:tr>
              <a:tr h="1936652">
                <a:tc>
                  <a:txBody>
                    <a:bodyPr/>
                    <a:lstStyle/>
                    <a:p>
                      <a:pPr algn="ctr">
                        <a:spcAft>
                          <a:spcPts val="0"/>
                        </a:spcAft>
                      </a:pPr>
                      <a:endParaRPr lang="en-US" sz="2400" b="0" kern="10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a:solidFill>
                            <a:schemeClr val="tx1"/>
                          </a:solidFill>
                          <a:effectLst/>
                          <a:latin typeface="HGP創英角ﾎﾟｯﾌﾟ体" panose="040B0A00000000000000" pitchFamily="50" charset="-128"/>
                          <a:ea typeface="HGP創英角ﾎﾟｯﾌﾟ体" panose="040B0A00000000000000" pitchFamily="50" charset="-128"/>
                        </a:rPr>
                        <a:t>ルナ・ロボット</a:t>
                      </a:r>
                      <a:endParaRPr lang="ja-JP" sz="2400" b="0" kern="10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a:solidFill>
                            <a:schemeClr val="tx1"/>
                          </a:solidFill>
                          <a:effectLst/>
                          <a:latin typeface="HGP創英角ﾎﾟｯﾌﾟ体" panose="040B0A00000000000000" pitchFamily="50" charset="-128"/>
                          <a:ea typeface="HGP創英角ﾎﾟｯﾌﾟ体" panose="040B0A00000000000000" pitchFamily="50" charset="-128"/>
                        </a:rPr>
                        <a:t>ロボット・アーム</a:t>
                      </a:r>
                      <a:endParaRPr lang="ja-JP" sz="2400" b="0" kern="10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コントローラー</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US" sz="2400" b="0" kern="100" dirty="0">
                        <a:solidFill>
                          <a:schemeClr val="tx1"/>
                        </a:solidFill>
                        <a:effectLst/>
                        <a:latin typeface="HGP創英角ﾎﾟｯﾌﾟ体" panose="040B0A00000000000000" pitchFamily="50" charset="-128"/>
                        <a:ea typeface="HGP創英角ﾎﾟｯﾌﾟ体" panose="040B0A00000000000000" pitchFamily="50" charset="-128"/>
                      </a:endParaRPr>
                    </a:p>
                    <a:p>
                      <a:pPr algn="ctr">
                        <a:spcAft>
                          <a:spcPts val="0"/>
                        </a:spcAft>
                      </a:pPr>
                      <a:r>
                        <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rPr>
                        <a:t>火山アラーム</a:t>
                      </a:r>
                      <a:endParaRPr lang="ja-JP" sz="2400" b="0" kern="100" dirty="0">
                        <a:solidFill>
                          <a:schemeClr val="tx1"/>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52326190"/>
                  </a:ext>
                </a:extLst>
              </a:tr>
            </a:tbl>
          </a:graphicData>
        </a:graphic>
      </p:graphicFrame>
      <p:pic>
        <p:nvPicPr>
          <p:cNvPr id="1036" name="図 3">
            <a:extLst>
              <a:ext uri="{FF2B5EF4-FFF2-40B4-BE49-F238E27FC236}">
                <a16:creationId xmlns:a16="http://schemas.microsoft.com/office/drawing/2014/main" id="{9895E576-93C5-4693-BB64-52D4CD012D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695" y="1002801"/>
            <a:ext cx="3111546" cy="1344495"/>
          </a:xfrm>
          <a:prstGeom prst="rect">
            <a:avLst/>
          </a:prstGeom>
          <a:noFill/>
          <a:extLst>
            <a:ext uri="{909E8E84-426E-40DD-AFC4-6F175D3DCCD1}">
              <a14:hiddenFill xmlns:a14="http://schemas.microsoft.com/office/drawing/2010/main">
                <a:solidFill>
                  <a:srgbClr val="FFFFFF"/>
                </a:solidFill>
              </a14:hiddenFill>
            </a:ext>
          </a:extLst>
        </p:spPr>
      </p:pic>
      <p:pic>
        <p:nvPicPr>
          <p:cNvPr id="1035" name="図 18" descr="レゴ, おもちゃ, 室内, テーブル が含まれている画像&#10;&#10;自動的に生成された説明">
            <a:extLst>
              <a:ext uri="{FF2B5EF4-FFF2-40B4-BE49-F238E27FC236}">
                <a16:creationId xmlns:a16="http://schemas.microsoft.com/office/drawing/2014/main" id="{239D9C0D-0895-4A20-A43C-6B4BCE159B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5779" y="972054"/>
            <a:ext cx="2305124" cy="1496309"/>
          </a:xfrm>
          <a:prstGeom prst="rect">
            <a:avLst/>
          </a:prstGeom>
          <a:noFill/>
          <a:extLst>
            <a:ext uri="{909E8E84-426E-40DD-AFC4-6F175D3DCCD1}">
              <a14:hiddenFill xmlns:a14="http://schemas.microsoft.com/office/drawing/2010/main">
                <a:solidFill>
                  <a:srgbClr val="FFFFFF"/>
                </a:solidFill>
              </a14:hiddenFill>
            </a:ext>
          </a:extLst>
        </p:spPr>
      </p:pic>
      <p:pic>
        <p:nvPicPr>
          <p:cNvPr id="1034" name="図 20" descr="レゴ, おもちゃ, ケーキ, 誕生日 が含まれている画像&#10;&#10;自動的に生成された説明">
            <a:extLst>
              <a:ext uri="{FF2B5EF4-FFF2-40B4-BE49-F238E27FC236}">
                <a16:creationId xmlns:a16="http://schemas.microsoft.com/office/drawing/2014/main" id="{1B07721B-866C-4EF3-92D0-A9274BF16C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3811" y="1002801"/>
            <a:ext cx="2594441" cy="1465562"/>
          </a:xfrm>
          <a:prstGeom prst="rect">
            <a:avLst/>
          </a:prstGeom>
          <a:noFill/>
          <a:extLst>
            <a:ext uri="{909E8E84-426E-40DD-AFC4-6F175D3DCCD1}">
              <a14:hiddenFill xmlns:a14="http://schemas.microsoft.com/office/drawing/2010/main">
                <a:solidFill>
                  <a:srgbClr val="FFFFFF"/>
                </a:solidFill>
              </a14:hiddenFill>
            </a:ext>
          </a:extLst>
        </p:spPr>
      </p:pic>
      <p:pic>
        <p:nvPicPr>
          <p:cNvPr id="1033" name="図 23" descr="レゴ, おもちゃ, ケーキ, 室内 が含まれている画像&#10;&#10;自動的に生成された説明">
            <a:extLst>
              <a:ext uri="{FF2B5EF4-FFF2-40B4-BE49-F238E27FC236}">
                <a16:creationId xmlns:a16="http://schemas.microsoft.com/office/drawing/2014/main" id="{32F1C0D7-D138-4A6B-AEF4-A90EEDD79D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1089" y="955996"/>
            <a:ext cx="2305124" cy="15165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図 24" descr="レゴ, おもちゃ, 室内, テーブル が含まれている画像&#10;&#10;自動的に生成された説明">
            <a:extLst>
              <a:ext uri="{FF2B5EF4-FFF2-40B4-BE49-F238E27FC236}">
                <a16:creationId xmlns:a16="http://schemas.microsoft.com/office/drawing/2014/main" id="{826A370E-F13B-448D-9004-8DB81A9EE5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0343" y="2889331"/>
            <a:ext cx="1049695" cy="1485721"/>
          </a:xfrm>
          <a:prstGeom prst="rect">
            <a:avLst/>
          </a:prstGeom>
          <a:noFill/>
          <a:extLst>
            <a:ext uri="{909E8E84-426E-40DD-AFC4-6F175D3DCCD1}">
              <a14:hiddenFill xmlns:a14="http://schemas.microsoft.com/office/drawing/2010/main">
                <a:solidFill>
                  <a:srgbClr val="FFFFFF"/>
                </a:solidFill>
              </a14:hiddenFill>
            </a:ext>
          </a:extLst>
        </p:spPr>
      </p:pic>
      <p:pic>
        <p:nvPicPr>
          <p:cNvPr id="1031" name="図 26" descr="ケーキ, レゴ, おもちゃ, 誕生日 が含まれている画像&#10;&#10;自動的に生成された説明">
            <a:extLst>
              <a:ext uri="{FF2B5EF4-FFF2-40B4-BE49-F238E27FC236}">
                <a16:creationId xmlns:a16="http://schemas.microsoft.com/office/drawing/2014/main" id="{21BAD390-6E5A-401D-9DD6-3DBA826178F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12246" y="2996418"/>
            <a:ext cx="2483753" cy="11688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図 27" descr="室内, テーブル, ケーキ, レゴ が含まれている画像&#10;&#10;自動的に生成された説明">
            <a:extLst>
              <a:ext uri="{FF2B5EF4-FFF2-40B4-BE49-F238E27FC236}">
                <a16:creationId xmlns:a16="http://schemas.microsoft.com/office/drawing/2014/main" id="{917A9BEA-117B-4C88-A0BB-B2D313EF0D3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29462" y="2889331"/>
            <a:ext cx="2356782" cy="1465562"/>
          </a:xfrm>
          <a:prstGeom prst="rect">
            <a:avLst/>
          </a:prstGeom>
          <a:noFill/>
          <a:extLst>
            <a:ext uri="{909E8E84-426E-40DD-AFC4-6F175D3DCCD1}">
              <a14:hiddenFill xmlns:a14="http://schemas.microsoft.com/office/drawing/2010/main">
                <a:solidFill>
                  <a:srgbClr val="FFFFFF"/>
                </a:solidFill>
              </a14:hiddenFill>
            </a:ext>
          </a:extLst>
        </p:spPr>
      </p:pic>
      <p:pic>
        <p:nvPicPr>
          <p:cNvPr id="1029" name="図 28" descr="レゴ, おもちゃ, ケーキ, 座っている が含まれている画像&#10;&#10;自動的に生成された説明">
            <a:extLst>
              <a:ext uri="{FF2B5EF4-FFF2-40B4-BE49-F238E27FC236}">
                <a16:creationId xmlns:a16="http://schemas.microsoft.com/office/drawing/2014/main" id="{11E62987-A68D-429E-9657-7E1F3A9EEFF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9901" y="2818953"/>
            <a:ext cx="1983741" cy="16271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図 29" descr="レゴ, おもちゃ, ケーキ, テーブル が含まれている画像&#10;&#10;自動的に生成された説明">
            <a:extLst>
              <a:ext uri="{FF2B5EF4-FFF2-40B4-BE49-F238E27FC236}">
                <a16:creationId xmlns:a16="http://schemas.microsoft.com/office/drawing/2014/main" id="{022367DA-F99A-47C8-BE8D-5558D5A087A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605" y="4748920"/>
            <a:ext cx="2610287" cy="1609677"/>
          </a:xfrm>
          <a:prstGeom prst="rect">
            <a:avLst/>
          </a:prstGeom>
          <a:noFill/>
          <a:extLst>
            <a:ext uri="{909E8E84-426E-40DD-AFC4-6F175D3DCCD1}">
              <a14:hiddenFill xmlns:a14="http://schemas.microsoft.com/office/drawing/2010/main">
                <a:solidFill>
                  <a:srgbClr val="FFFFFF"/>
                </a:solidFill>
              </a14:hiddenFill>
            </a:ext>
          </a:extLst>
        </p:spPr>
      </p:pic>
      <p:pic>
        <p:nvPicPr>
          <p:cNvPr id="1027" name="図 30" descr="レゴ, ケーキ, おもちゃ, 室内 が含まれている画像&#10;&#10;自動的に生成された説明">
            <a:extLst>
              <a:ext uri="{FF2B5EF4-FFF2-40B4-BE49-F238E27FC236}">
                <a16:creationId xmlns:a16="http://schemas.microsoft.com/office/drawing/2014/main" id="{8C3EE6DA-E2B4-4F25-BC32-ECF02B005D3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22891" y="4744156"/>
            <a:ext cx="2618950" cy="15593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図 37" descr="レゴ, おもちゃ, テーブル, 室内 が含まれている画像&#10;&#10;自動的に生成された説明">
            <a:extLst>
              <a:ext uri="{FF2B5EF4-FFF2-40B4-BE49-F238E27FC236}">
                <a16:creationId xmlns:a16="http://schemas.microsoft.com/office/drawing/2014/main" id="{0642A46B-C8C6-4B7C-8B2C-4FFC762E673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26949" y="4858503"/>
            <a:ext cx="2396392" cy="1465562"/>
          </a:xfrm>
          <a:prstGeom prst="rect">
            <a:avLst/>
          </a:prstGeom>
          <a:noFill/>
          <a:extLst>
            <a:ext uri="{909E8E84-426E-40DD-AFC4-6F175D3DCCD1}">
              <a14:hiddenFill xmlns:a14="http://schemas.microsoft.com/office/drawing/2010/main">
                <a:solidFill>
                  <a:srgbClr val="FFFFFF"/>
                </a:solidFill>
              </a14:hiddenFill>
            </a:ext>
          </a:extLst>
        </p:spPr>
      </p:pic>
      <p:pic>
        <p:nvPicPr>
          <p:cNvPr id="1025" name="図 31" descr="レゴ, おもちゃ, 室内, テーブル が含まれている画像&#10;&#10;自動的に生成された説明">
            <a:extLst>
              <a:ext uri="{FF2B5EF4-FFF2-40B4-BE49-F238E27FC236}">
                <a16:creationId xmlns:a16="http://schemas.microsoft.com/office/drawing/2014/main" id="{0B0AF18C-3CB9-4798-86E0-58B7726F927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07898" y="4809734"/>
            <a:ext cx="1519647" cy="1539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544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3755</TotalTime>
  <Words>2749</Words>
  <Application>Microsoft Office PowerPoint</Application>
  <PresentationFormat>ワイド画面</PresentationFormat>
  <Paragraphs>575</Paragraphs>
  <Slides>20</Slides>
  <Notes>20</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スライド タイトル</vt:lpstr>
      </vt:variant>
      <vt:variant>
        <vt:i4>20</vt:i4>
      </vt:variant>
      <vt:variant>
        <vt:lpstr>目的別スライド ショー</vt:lpstr>
      </vt:variant>
      <vt:variant>
        <vt:i4>8</vt:i4>
      </vt:variant>
    </vt:vector>
  </HeadingPairs>
  <TitlesOfParts>
    <vt:vector size="36" baseType="lpstr">
      <vt:lpstr>HGP創英角ﾎﾟｯﾌﾟ体</vt:lpstr>
      <vt:lpstr>HG丸ｺﾞｼｯｸM-PRO</vt:lpstr>
      <vt:lpstr>HG創英角ﾎﾟｯﾌﾟ体</vt:lpstr>
      <vt:lpstr>MS UI Gothic</vt:lpstr>
      <vt:lpstr>游ゴシック</vt:lpstr>
      <vt:lpstr>游ゴシック Light</vt:lpstr>
      <vt:lpstr>Arial</vt:lpstr>
      <vt:lpstr>Office テーマ</vt:lpstr>
      <vt:lpstr>タイトル</vt:lpstr>
      <vt:lpstr>学習のめあて</vt:lpstr>
      <vt:lpstr>学習の進め方（流れ図）</vt:lpstr>
      <vt:lpstr>学習の進め方（スパイロボットの例）</vt:lpstr>
      <vt:lpstr>学習の進め方（流れ図）</vt:lpstr>
      <vt:lpstr>学習の進め方（改造のめあて）</vt:lpstr>
      <vt:lpstr>今日のポイント（長くなったら①）</vt:lpstr>
      <vt:lpstr>今日のポイント（長くなったら②）</vt:lpstr>
      <vt:lpstr>今日のポイント（各グループのプロジェクト）</vt:lpstr>
      <vt:lpstr>学習の進め方（流れ図）</vt:lpstr>
      <vt:lpstr>学習のまとめ</vt:lpstr>
      <vt:lpstr>おわり</vt:lpstr>
      <vt:lpstr>【やくわりぶんたん】</vt:lpstr>
      <vt:lpstr>【じゅんび】</vt:lpstr>
      <vt:lpstr>【アプリの使い方】</vt:lpstr>
      <vt:lpstr>【モーションセンサー】</vt:lpstr>
      <vt:lpstr>【チルトセンサー】</vt:lpstr>
      <vt:lpstr>【学習サイクル】</vt:lpstr>
      <vt:lpstr>【今日のふりかえり】</vt:lpstr>
      <vt:lpstr>【かたづけ】</vt:lpstr>
      <vt:lpstr>【説明】役割分担</vt:lpstr>
      <vt:lpstr>【説明】準備</vt:lpstr>
      <vt:lpstr>【説明】アプリ（初期）</vt:lpstr>
      <vt:lpstr>【説明】モーションセンサー</vt:lpstr>
      <vt:lpstr>【説明】今日のふりかえり</vt:lpstr>
      <vt:lpstr>【説明】片付け</vt:lpstr>
      <vt:lpstr>【説明】チルトセンサー</vt:lpstr>
      <vt:lpstr>【説明】学習サイクル</vt:lpstr>
    </vt:vector>
  </TitlesOfParts>
  <Company>荒川区立第二日暮里小学校</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H30プログラミング教育プレゼン④</dc:title>
  <dc:creator>荒川区立第二日暮里小学校　校長　川上　晋</dc:creator>
  <cp:lastModifiedBy>Shin Kw</cp:lastModifiedBy>
  <cp:revision>215</cp:revision>
  <cp:lastPrinted>2019-01-28T07:23:14Z</cp:lastPrinted>
  <dcterms:created xsi:type="dcterms:W3CDTF">2019-01-06T05:19:11Z</dcterms:created>
  <dcterms:modified xsi:type="dcterms:W3CDTF">2019-08-05T12:18:12Z</dcterms:modified>
</cp:coreProperties>
</file>