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handoutMasterIdLst>
    <p:handoutMasterId r:id="rId25"/>
  </p:handoutMasterIdLst>
  <p:sldIdLst>
    <p:sldId id="302" r:id="rId2"/>
    <p:sldId id="301" r:id="rId3"/>
    <p:sldId id="280" r:id="rId4"/>
    <p:sldId id="298" r:id="rId5"/>
    <p:sldId id="289" r:id="rId6"/>
    <p:sldId id="292" r:id="rId7"/>
    <p:sldId id="293" r:id="rId8"/>
    <p:sldId id="294" r:id="rId9"/>
    <p:sldId id="281" r:id="rId10"/>
    <p:sldId id="258" r:id="rId11"/>
    <p:sldId id="297" r:id="rId12"/>
    <p:sldId id="278" r:id="rId13"/>
    <p:sldId id="300" r:id="rId14"/>
    <p:sldId id="304" r:id="rId15"/>
    <p:sldId id="265" r:id="rId16"/>
    <p:sldId id="266" r:id="rId17"/>
    <p:sldId id="296" r:id="rId18"/>
    <p:sldId id="295" r:id="rId19"/>
    <p:sldId id="277" r:id="rId20"/>
    <p:sldId id="279" r:id="rId21"/>
    <p:sldId id="303" r:id="rId22"/>
    <p:sldId id="305" r:id="rId23"/>
  </p:sldIdLst>
  <p:sldSz cx="12192000" cy="6858000"/>
  <p:notesSz cx="6805613" cy="9939338"/>
  <p:embeddedFontLst>
    <p:embeddedFont>
      <p:font typeface="HGP創英角ﾎﾟｯﾌﾟ体" panose="040B0A00000000000000" pitchFamily="50" charset="-128"/>
      <p:regular r:id="rId26"/>
    </p:embeddedFont>
    <p:embeddedFont>
      <p:font typeface="HG丸ｺﾞｼｯｸM-PRO" panose="020F0600000000000000" pitchFamily="50" charset="-128"/>
      <p:regular r:id="rId27"/>
    </p:embeddedFont>
    <p:embeddedFont>
      <p:font typeface="HG創英角ﾎﾟｯﾌﾟ体" panose="040B0A09000000000000" pitchFamily="49" charset="-128"/>
      <p:regular r:id="rId28"/>
    </p:embeddedFont>
    <p:embeddedFont>
      <p:font typeface="游ゴシック" panose="020B0400000000000000" pitchFamily="50" charset="-128"/>
      <p:regular r:id="rId29"/>
      <p:bold r:id="rId30"/>
    </p:embeddedFont>
    <p:embeddedFont>
      <p:font typeface="游ゴシック Light" panose="020B0300000000000000" pitchFamily="50" charset="-128"/>
      <p:regular r:id="rId31"/>
    </p:embeddedFont>
  </p:embeddedFontLst>
  <p:custShowLst>
    <p:custShow name="【説明】役割分担" id="0">
      <p:sldLst>
        <p:sld r:id="rId16"/>
      </p:sldLst>
    </p:custShow>
    <p:custShow name="【説明】準備" id="1">
      <p:sldLst>
        <p:sld r:id="rId17"/>
      </p:sldLst>
    </p:custShow>
    <p:custShow name="【説明】アプリ（初期）" id="2">
      <p:sldLst>
        <p:sld r:id="rId18"/>
      </p:sldLst>
    </p:custShow>
    <p:custShow name="【説明】モーションセンサー" id="3">
      <p:sldLst>
        <p:sld r:id="rId19"/>
      </p:sldLst>
    </p:custShow>
    <p:custShow name="【説明】今日のふりかえり" id="4">
      <p:sldLst>
        <p:sld r:id="rId20"/>
      </p:sldLst>
    </p:custShow>
    <p:custShow name="【説明】片付け" id="5">
      <p:sldLst>
        <p:sld r:id="rId21"/>
      </p:sldLst>
    </p:custShow>
    <p:custShow name="【説明】ワークシート" id="6">
      <p:sldLst>
        <p:sld r:id="rId22"/>
      </p:sldLst>
    </p:custShow>
    <p:custShow name="【説明】WeDo説明①" id="7">
      <p:sldLst>
        <p:sld r:id="rId23"/>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0000FF"/>
    <a:srgbClr val="FFE1FF"/>
    <a:srgbClr val="FF3399"/>
    <a:srgbClr val="FFCCFF"/>
    <a:srgbClr val="E1FFFF"/>
    <a:srgbClr val="CCFFFF"/>
    <a:srgbClr val="FFFFCC"/>
    <a:srgbClr val="66CC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74223" autoAdjust="0"/>
  </p:normalViewPr>
  <p:slideViewPr>
    <p:cSldViewPr snapToGrid="0">
      <p:cViewPr varScale="1">
        <p:scale>
          <a:sx n="84" d="100"/>
          <a:sy n="84" d="100"/>
        </p:scale>
        <p:origin x="1440"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2"/>
            <a:ext cx="2949099" cy="498693"/>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942" y="2"/>
            <a:ext cx="2949099" cy="498693"/>
          </a:xfrm>
          <a:prstGeom prst="rect">
            <a:avLst/>
          </a:prstGeom>
        </p:spPr>
        <p:txBody>
          <a:bodyPr vert="horz" lIns="91431" tIns="45715" rIns="91431" bIns="45715" rtlCol="0"/>
          <a:lstStyle>
            <a:lvl1pPr algn="r">
              <a:defRPr sz="1200"/>
            </a:lvl1pPr>
          </a:lstStyle>
          <a:p>
            <a:fld id="{548D531F-6A04-4257-BA70-825082353505}" type="datetimeFigureOut">
              <a:rPr kumimoji="1" lang="ja-JP" altLang="en-US" smtClean="0"/>
              <a:t>2019/8/5</a:t>
            </a:fld>
            <a:endParaRPr kumimoji="1" lang="ja-JP" altLang="en-US"/>
          </a:p>
        </p:txBody>
      </p:sp>
      <p:sp>
        <p:nvSpPr>
          <p:cNvPr id="4" name="フッター プレースホルダー 3"/>
          <p:cNvSpPr>
            <a:spLocks noGrp="1"/>
          </p:cNvSpPr>
          <p:nvPr>
            <p:ph type="ftr" sz="quarter" idx="2"/>
          </p:nvPr>
        </p:nvSpPr>
        <p:spPr>
          <a:xfrm>
            <a:off x="3" y="9440647"/>
            <a:ext cx="2949099" cy="498692"/>
          </a:xfrm>
          <a:prstGeom prst="rect">
            <a:avLst/>
          </a:prstGeom>
        </p:spPr>
        <p:txBody>
          <a:bodyPr vert="horz" lIns="91431" tIns="45715" rIns="91431"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942" y="9440647"/>
            <a:ext cx="2949099" cy="498692"/>
          </a:xfrm>
          <a:prstGeom prst="rect">
            <a:avLst/>
          </a:prstGeom>
        </p:spPr>
        <p:txBody>
          <a:bodyPr vert="horz" lIns="91431" tIns="45715" rIns="91431" bIns="45715" rtlCol="0" anchor="b"/>
          <a:lstStyle>
            <a:lvl1pPr algn="r">
              <a:defRPr sz="1200"/>
            </a:lvl1pPr>
          </a:lstStyle>
          <a:p>
            <a:fld id="{7412BB0E-09BA-4802-9BCB-D81D3D1A84FB}" type="slidenum">
              <a:rPr kumimoji="1" lang="ja-JP" altLang="en-US" smtClean="0"/>
              <a:t>‹#›</a:t>
            </a:fld>
            <a:endParaRPr kumimoji="1" lang="ja-JP" altLang="en-US"/>
          </a:p>
        </p:txBody>
      </p:sp>
    </p:spTree>
    <p:extLst>
      <p:ext uri="{BB962C8B-B14F-4D97-AF65-F5344CB8AC3E}">
        <p14:creationId xmlns:p14="http://schemas.microsoft.com/office/powerpoint/2010/main" val="1767189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4"/>
            <a:ext cx="2948887" cy="498475"/>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141" y="4"/>
            <a:ext cx="2948887" cy="498475"/>
          </a:xfrm>
          <a:prstGeom prst="rect">
            <a:avLst/>
          </a:prstGeom>
        </p:spPr>
        <p:txBody>
          <a:bodyPr vert="horz" lIns="91431" tIns="45715" rIns="91431" bIns="45715" rtlCol="0"/>
          <a:lstStyle>
            <a:lvl1pPr algn="r">
              <a:defRPr sz="1200"/>
            </a:lvl1pPr>
          </a:lstStyle>
          <a:p>
            <a:fld id="{7FA80A20-B0DD-4296-A4BF-251CAF0CBA20}" type="datetimeFigureOut">
              <a:rPr kumimoji="1" lang="ja-JP" altLang="en-US" smtClean="0"/>
              <a:t>2019/8/5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80879" y="4783138"/>
            <a:ext cx="5443856" cy="3913187"/>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867"/>
            <a:ext cx="2948887" cy="4984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141" y="9440867"/>
            <a:ext cx="2948887" cy="498475"/>
          </a:xfrm>
          <a:prstGeom prst="rect">
            <a:avLst/>
          </a:prstGeom>
        </p:spPr>
        <p:txBody>
          <a:bodyPr vert="horz" lIns="91431" tIns="45715" rIns="91431" bIns="45715" rtlCol="0" anchor="b"/>
          <a:lstStyle>
            <a:lvl1pPr algn="r">
              <a:defRPr sz="1200"/>
            </a:lvl1pPr>
          </a:lstStyle>
          <a:p>
            <a:fld id="{1E8F1E0E-DEB5-45EF-85E1-9ACF5ED30EB8}" type="slidenum">
              <a:rPr kumimoji="1" lang="ja-JP" altLang="en-US" smtClean="0"/>
              <a:t>‹#›</a:t>
            </a:fld>
            <a:endParaRPr kumimoji="1" lang="ja-JP" altLang="en-US"/>
          </a:p>
        </p:txBody>
      </p:sp>
    </p:spTree>
    <p:extLst>
      <p:ext uri="{BB962C8B-B14F-4D97-AF65-F5344CB8AC3E}">
        <p14:creationId xmlns:p14="http://schemas.microsoft.com/office/powerpoint/2010/main" val="4677929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latin typeface="HG丸ｺﾞｼｯｸM-PRO" panose="020F0600000000000000" pitchFamily="50" charset="-128"/>
                <a:ea typeface="HG丸ｺﾞｼｯｸM-PRO" panose="020F0600000000000000" pitchFamily="50" charset="-128"/>
              </a:rPr>
              <a:t>（ワークシートは配っておく。）</a:t>
            </a:r>
            <a:endParaRPr kumimoji="1" lang="en-US" altLang="ja-JP" sz="1200" dirty="0">
              <a:latin typeface="HG丸ｺﾞｼｯｸM-PRO" panose="020F0600000000000000" pitchFamily="50" charset="-128"/>
              <a:ea typeface="HG丸ｺﾞｼｯｸM-PRO" panose="020F0600000000000000" pitchFamily="50" charset="-128"/>
            </a:endParaRPr>
          </a:p>
          <a:p>
            <a:r>
              <a:rPr lang="ja-JP" altLang="ja-JP" sz="1200" dirty="0">
                <a:latin typeface="HG丸ｺﾞｼｯｸM-PRO" panose="020F0600000000000000" pitchFamily="50" charset="-128"/>
                <a:ea typeface="HG丸ｺﾞｼｯｸM-PRO" panose="020F0600000000000000" pitchFamily="50" charset="-128"/>
              </a:rPr>
              <a:t>前回、私たちの生活の中には、たくさんのコンピュータがいろいろなプログラムによって動いていることを勉強しました。</a:t>
            </a:r>
            <a:endParaRPr lang="en-US" altLang="ja-JP" sz="1200" dirty="0">
              <a:latin typeface="HG丸ｺﾞｼｯｸM-PRO" panose="020F0600000000000000" pitchFamily="50" charset="-128"/>
              <a:ea typeface="HG丸ｺﾞｼｯｸM-PRO" panose="020F0600000000000000" pitchFamily="50" charset="-128"/>
            </a:endParaRPr>
          </a:p>
          <a:p>
            <a:r>
              <a:rPr lang="ja-JP" altLang="ja-JP" sz="1200" dirty="0">
                <a:latin typeface="HG丸ｺﾞｼｯｸM-PRO" panose="020F0600000000000000" pitchFamily="50" charset="-128"/>
                <a:ea typeface="HG丸ｺﾞｼｯｸM-PRO" panose="020F0600000000000000" pitchFamily="50" charset="-128"/>
              </a:rPr>
              <a:t>そして、プログラミング</a:t>
            </a:r>
            <a:r>
              <a:rPr lang="ja-JP" altLang="en-US" sz="1200" dirty="0">
                <a:latin typeface="HG丸ｺﾞｼｯｸM-PRO" panose="020F0600000000000000" pitchFamily="50" charset="-128"/>
                <a:ea typeface="HG丸ｺﾞｼｯｸM-PRO" panose="020F0600000000000000" pitchFamily="50" charset="-128"/>
              </a:rPr>
              <a:t>学習の進め方を確認しました</a:t>
            </a:r>
            <a:r>
              <a:rPr lang="ja-JP" altLang="ja-JP" sz="1200" dirty="0">
                <a:latin typeface="HG丸ｺﾞｼｯｸM-PRO" panose="020F0600000000000000" pitchFamily="50" charset="-128"/>
                <a:ea typeface="HG丸ｺﾞｼｯｸM-PRO" panose="020F0600000000000000" pitchFamily="50" charset="-128"/>
              </a:rPr>
              <a:t>。</a:t>
            </a:r>
          </a:p>
          <a:p>
            <a:r>
              <a:rPr lang="ja-JP" altLang="ja-JP" sz="1200" dirty="0">
                <a:latin typeface="HG丸ｺﾞｼｯｸM-PRO" panose="020F0600000000000000" pitchFamily="50" charset="-128"/>
                <a:ea typeface="HG丸ｺﾞｼｯｸM-PRO" panose="020F0600000000000000" pitchFamily="50" charset="-128"/>
              </a:rPr>
              <a:t>「プログラムとは、一つ一つの命令を順番に実行して、思い通りの動きをさせるもの」でしたね。</a:t>
            </a:r>
            <a:endParaRPr lang="en-US" altLang="ja-JP" sz="1200" dirty="0">
              <a:latin typeface="HG丸ｺﾞｼｯｸM-PRO" panose="020F0600000000000000" pitchFamily="50" charset="-128"/>
              <a:ea typeface="HG丸ｺﾞｼｯｸM-PRO" panose="020F0600000000000000" pitchFamily="50" charset="-128"/>
            </a:endParaRPr>
          </a:p>
          <a:p>
            <a:r>
              <a:rPr lang="ja-JP" altLang="ja-JP" sz="1200" dirty="0">
                <a:latin typeface="HG丸ｺﾞｼｯｸM-PRO" panose="020F0600000000000000" pitchFamily="50" charset="-128"/>
                <a:ea typeface="HG丸ｺﾞｼｯｸM-PRO" panose="020F0600000000000000" pitchFamily="50" charset="-128"/>
              </a:rPr>
              <a:t>プログラミングの勉強は、何の勉強だと先生は話しましたか。</a:t>
            </a:r>
          </a:p>
          <a:p>
            <a:r>
              <a:rPr lang="en-US" altLang="ja-JP" sz="1200" dirty="0">
                <a:latin typeface="HG丸ｺﾞｼｯｸM-PRO" panose="020F0600000000000000" pitchFamily="50" charset="-128"/>
                <a:ea typeface="HG丸ｺﾞｼｯｸM-PRO" panose="020F0600000000000000" pitchFamily="50" charset="-128"/>
              </a:rPr>
              <a:t>C</a:t>
            </a:r>
            <a:r>
              <a:rPr lang="ja-JP" altLang="ja-JP" sz="1200" dirty="0">
                <a:latin typeface="HG丸ｺﾞｼｯｸM-PRO" panose="020F0600000000000000" pitchFamily="50" charset="-128"/>
                <a:ea typeface="HG丸ｺﾞｼｯｸM-PRO" panose="020F0600000000000000" pitchFamily="50" charset="-128"/>
              </a:rPr>
              <a:t>「自分で考える勉強」</a:t>
            </a:r>
          </a:p>
          <a:p>
            <a:r>
              <a:rPr lang="en-US" altLang="ja-JP" sz="1200" dirty="0">
                <a:latin typeface="HG丸ｺﾞｼｯｸM-PRO" panose="020F0600000000000000" pitchFamily="50" charset="-128"/>
                <a:ea typeface="HG丸ｺﾞｼｯｸM-PRO" panose="020F0600000000000000" pitchFamily="50" charset="-128"/>
              </a:rPr>
              <a:t>C</a:t>
            </a:r>
            <a:r>
              <a:rPr lang="ja-JP" altLang="ja-JP" sz="1200" dirty="0">
                <a:latin typeface="HG丸ｺﾞｼｯｸM-PRO" panose="020F0600000000000000" pitchFamily="50" charset="-128"/>
                <a:ea typeface="HG丸ｺﾞｼｯｸM-PRO" panose="020F0600000000000000" pitchFamily="50" charset="-128"/>
              </a:rPr>
              <a:t>「友達と一緒に作り上げていく勉強」</a:t>
            </a:r>
            <a:endParaRPr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では、今日もみんなで協力して進めましょう。★</a:t>
            </a:r>
          </a:p>
        </p:txBody>
      </p:sp>
      <p:sp>
        <p:nvSpPr>
          <p:cNvPr id="4" name="スライド番号プレースホルダー 3"/>
          <p:cNvSpPr>
            <a:spLocks noGrp="1"/>
          </p:cNvSpPr>
          <p:nvPr>
            <p:ph type="sldNum" sz="quarter" idx="10"/>
          </p:nvPr>
        </p:nvSpPr>
        <p:spPr/>
        <p:txBody>
          <a:bodyPr/>
          <a:lstStyle/>
          <a:p>
            <a:fld id="{1E8F1E0E-DEB5-45EF-85E1-9ACF5ED30EB8}" type="slidenum">
              <a:rPr kumimoji="1" lang="ja-JP" altLang="en-US" smtClean="0"/>
              <a:t>1</a:t>
            </a:fld>
            <a:endParaRPr kumimoji="1" lang="ja-JP" altLang="en-US"/>
          </a:p>
        </p:txBody>
      </p:sp>
    </p:spTree>
    <p:extLst>
      <p:ext uri="{BB962C8B-B14F-4D97-AF65-F5344CB8AC3E}">
        <p14:creationId xmlns:p14="http://schemas.microsoft.com/office/powerpoint/2010/main" val="3209914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モーションというのは「動き」という意味ですので、「動きを感知するセンサー」ということです。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実は、全部で</a:t>
            </a:r>
            <a:r>
              <a:rPr kumimoji="1" lang="en-US" altLang="ja-JP" dirty="0">
                <a:latin typeface="HG丸ｺﾞｼｯｸM-PRO" panose="020F0600000000000000" pitchFamily="50" charset="-128"/>
                <a:ea typeface="HG丸ｺﾞｼｯｸM-PRO" panose="020F0600000000000000" pitchFamily="50" charset="-128"/>
              </a:rPr>
              <a:t>4</a:t>
            </a:r>
            <a:r>
              <a:rPr kumimoji="1" lang="ja-JP" altLang="en-US" dirty="0">
                <a:latin typeface="HG丸ｺﾞｼｯｸM-PRO" panose="020F0600000000000000" pitchFamily="50" charset="-128"/>
                <a:ea typeface="HG丸ｺﾞｼｯｸM-PRO" panose="020F0600000000000000" pitchFamily="50" charset="-128"/>
              </a:rPr>
              <a:t>種類もあります。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「スパイ」のプロジェクトでは、この「距離の変化」を使います。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いろいろ試して見てください。★</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10</a:t>
            </a:fld>
            <a:endParaRPr kumimoji="1" lang="ja-JP" altLang="en-US"/>
          </a:p>
        </p:txBody>
      </p:sp>
    </p:spTree>
    <p:extLst>
      <p:ext uri="{BB962C8B-B14F-4D97-AF65-F5344CB8AC3E}">
        <p14:creationId xmlns:p14="http://schemas.microsoft.com/office/powerpoint/2010/main" val="314284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今日は４つも行いますので、途中で、先生も声をかけますが、時計を見ながら計画的に進めてください。</a:t>
            </a:r>
            <a:endParaRPr kumimoji="1" lang="en-US" altLang="ja-JP" dirty="0">
              <a:latin typeface="HG丸ｺﾞｼｯｸM-PRO" panose="020F0600000000000000" pitchFamily="50" charset="-128"/>
              <a:ea typeface="HG丸ｺﾞｼｯｸM-PRO" panose="020F0600000000000000" pitchFamily="50" charset="-128"/>
            </a:endParaRPr>
          </a:p>
          <a:p>
            <a:pPr defTabSz="914314">
              <a:defRPr/>
            </a:pPr>
            <a:r>
              <a:rPr lang="ja-JP" altLang="en-US" dirty="0">
                <a:latin typeface="HG丸ｺﾞｼｯｸM-PRO" panose="020F0600000000000000" pitchFamily="50" charset="-128"/>
                <a:ea typeface="HG丸ｺﾞｼｯｸM-PRO" panose="020F0600000000000000" pitchFamily="50" charset="-128"/>
              </a:rPr>
              <a:t>今の予定では、　　</a:t>
            </a:r>
            <a:r>
              <a:rPr lang="ja-JP" altLang="ja-JP" dirty="0">
                <a:latin typeface="HG丸ｺﾞｼｯｸM-PRO" panose="020F0600000000000000" pitchFamily="50" charset="-128"/>
                <a:ea typeface="HG丸ｺﾞｼｯｸM-PRO" panose="020F0600000000000000" pitchFamily="50" charset="-128"/>
              </a:rPr>
              <a:t>時</a:t>
            </a:r>
            <a:r>
              <a:rPr lang="ja-JP" altLang="en-US" dirty="0">
                <a:latin typeface="HG丸ｺﾞｼｯｸM-PRO" panose="020F0600000000000000" pitchFamily="50" charset="-128"/>
                <a:ea typeface="HG丸ｺﾞｼｯｸM-PRO" panose="020F0600000000000000" pitchFamily="50" charset="-128"/>
              </a:rPr>
              <a:t>　　</a:t>
            </a:r>
            <a:r>
              <a:rPr lang="ja-JP" altLang="ja-JP" dirty="0">
                <a:latin typeface="HG丸ｺﾞｼｯｸM-PRO" panose="020F0600000000000000" pitchFamily="50" charset="-128"/>
                <a:ea typeface="HG丸ｺﾞｼｯｸM-PRO" panose="020F0600000000000000" pitchFamily="50" charset="-128"/>
              </a:rPr>
              <a:t>分になったら、</a:t>
            </a:r>
            <a:r>
              <a:rPr lang="ja-JP" altLang="en-US" dirty="0">
                <a:latin typeface="HG丸ｺﾞｼｯｸM-PRO" panose="020F0600000000000000" pitchFamily="50" charset="-128"/>
                <a:ea typeface="HG丸ｺﾞｼｯｸM-PRO" panose="020F0600000000000000" pitchFamily="50" charset="-128"/>
              </a:rPr>
              <a:t>「学習のまとめ」を行い、</a:t>
            </a:r>
            <a:r>
              <a:rPr lang="ja-JP" altLang="ja-JP" dirty="0">
                <a:latin typeface="HG丸ｺﾞｼｯｸM-PRO" panose="020F0600000000000000" pitchFamily="50" charset="-128"/>
                <a:ea typeface="HG丸ｺﾞｼｯｸM-PRO" panose="020F0600000000000000" pitchFamily="50" charset="-128"/>
              </a:rPr>
              <a:t>「今日の振り返り」を書き</a:t>
            </a:r>
            <a:r>
              <a:rPr lang="ja-JP" altLang="en-US" dirty="0">
                <a:latin typeface="HG丸ｺﾞｼｯｸM-PRO" panose="020F0600000000000000" pitchFamily="50" charset="-128"/>
                <a:ea typeface="HG丸ｺﾞｼｯｸM-PRO" panose="020F0600000000000000" pitchFamily="50" charset="-128"/>
              </a:rPr>
              <a:t>ま</a:t>
            </a:r>
            <a:r>
              <a:rPr lang="ja-JP" altLang="ja-JP" dirty="0">
                <a:latin typeface="HG丸ｺﾞｼｯｸM-PRO" panose="020F0600000000000000" pitchFamily="50" charset="-128"/>
                <a:ea typeface="HG丸ｺﾞｼｯｸM-PRO" panose="020F0600000000000000" pitchFamily="50" charset="-128"/>
              </a:rPr>
              <a:t>す。</a:t>
            </a:r>
            <a:endParaRPr lang="en-US" altLang="ja-JP" dirty="0">
              <a:latin typeface="HG丸ｺﾞｼｯｸM-PRO" panose="020F0600000000000000" pitchFamily="50" charset="-128"/>
              <a:ea typeface="HG丸ｺﾞｼｯｸM-PRO" panose="020F0600000000000000" pitchFamily="50" charset="-128"/>
            </a:endParaRPr>
          </a:p>
          <a:p>
            <a:pPr defTabSz="914314">
              <a:defRPr/>
            </a:pPr>
            <a:r>
              <a:rPr kumimoji="1" lang="ja-JP" altLang="en-US" dirty="0">
                <a:latin typeface="HG丸ｺﾞｼｯｸM-PRO" panose="020F0600000000000000" pitchFamily="50" charset="-128"/>
                <a:ea typeface="HG丸ｺﾞｼｯｸM-PRO" panose="020F0600000000000000" pitchFamily="50" charset="-128"/>
              </a:rPr>
              <a:t>では、これから始めます。どうぞ。</a:t>
            </a:r>
            <a:endParaRPr kumimoji="1" lang="en-US" altLang="ja-JP" dirty="0">
              <a:latin typeface="HG丸ｺﾞｼｯｸM-PRO" panose="020F0600000000000000" pitchFamily="50" charset="-128"/>
              <a:ea typeface="HG丸ｺﾞｼｯｸM-PRO" panose="020F0600000000000000" pitchFamily="50" charset="-128"/>
            </a:endParaRPr>
          </a:p>
          <a:p>
            <a:pPr defTabSz="914314">
              <a:defRPr/>
            </a:pPr>
            <a:r>
              <a:rPr kumimoji="1" lang="ja-JP" altLang="en-US" dirty="0">
                <a:latin typeface="HG丸ｺﾞｼｯｸM-PRO" panose="020F0600000000000000" pitchFamily="50" charset="-128"/>
                <a:ea typeface="HG丸ｺﾞｼｯｸM-PRO" panose="020F0600000000000000" pitchFamily="50" charset="-128"/>
              </a:rPr>
              <a:t>（活動中は、このスライドを提示しておき、必要に応じてピンクの□を使って、再説明する。）</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11</a:t>
            </a:fld>
            <a:endParaRPr kumimoji="1" lang="ja-JP" altLang="en-US"/>
          </a:p>
        </p:txBody>
      </p:sp>
    </p:spTree>
    <p:extLst>
      <p:ext uri="{BB962C8B-B14F-4D97-AF65-F5344CB8AC3E}">
        <p14:creationId xmlns:p14="http://schemas.microsoft.com/office/powerpoint/2010/main" val="4177157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では、時間になりました。活動を途中でもやめて、こちらを向いてください。</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（全員が活動をやめ、教師の方を向くまで待つ。）</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（時間がかかるが、ここで徹底しておきたい。）</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今日の学習のまとめです。</a:t>
            </a:r>
            <a:endParaRPr kumimoji="1" lang="en-US" altLang="ja-JP" dirty="0">
              <a:latin typeface="HG丸ｺﾞｼｯｸM-PRO" panose="020F0600000000000000" pitchFamily="50" charset="-128"/>
              <a:ea typeface="HG丸ｺﾞｼｯｸM-PRO" panose="020F0600000000000000" pitchFamily="50" charset="-128"/>
            </a:endParaRPr>
          </a:p>
          <a:p>
            <a:r>
              <a:rPr lang="ja-JP" altLang="ja-JP" dirty="0">
                <a:latin typeface="HG丸ｺﾞｼｯｸM-PRO" panose="020F0600000000000000" pitchFamily="50" charset="-128"/>
                <a:ea typeface="HG丸ｺﾞｼｯｸM-PRO" panose="020F0600000000000000" pitchFamily="50" charset="-128"/>
              </a:rPr>
              <a:t>①</a:t>
            </a:r>
            <a:r>
              <a:rPr lang="ja-JP" altLang="en-US" dirty="0">
                <a:latin typeface="HG丸ｺﾞｼｯｸM-PRO" panose="020F0600000000000000" pitchFamily="50" charset="-128"/>
                <a:ea typeface="HG丸ｺﾞｼｯｸM-PRO" panose="020F0600000000000000" pitchFamily="50" charset="-128"/>
              </a:rPr>
              <a:t>「組み立て」→「プログラミング」→「ワークシート」→「改造」と順番に計画的に進めていくことが大切です。</a:t>
            </a:r>
            <a:endParaRPr lang="en-US" altLang="ja-JP" dirty="0">
              <a:latin typeface="HG丸ｺﾞｼｯｸM-PRO" panose="020F0600000000000000" pitchFamily="50" charset="-128"/>
              <a:ea typeface="HG丸ｺﾞｼｯｸM-PRO" panose="020F0600000000000000" pitchFamily="50" charset="-128"/>
            </a:endParaRPr>
          </a:p>
          <a:p>
            <a:r>
              <a:rPr lang="ja-JP" altLang="ja-JP" dirty="0">
                <a:latin typeface="HG丸ｺﾞｼｯｸM-PRO" panose="020F0600000000000000" pitchFamily="50" charset="-128"/>
                <a:ea typeface="HG丸ｺﾞｼｯｸM-PRO" panose="020F0600000000000000" pitchFamily="50" charset="-128"/>
              </a:rPr>
              <a:t>今日は、どのグループも学習の進め方を一つ一つ確認して進めていましたね。とてもよかったと思います。</a:t>
            </a:r>
          </a:p>
          <a:p>
            <a:r>
              <a:rPr lang="ja-JP" altLang="ja-JP" dirty="0">
                <a:latin typeface="HG丸ｺﾞｼｯｸM-PRO" panose="020F0600000000000000" pitchFamily="50" charset="-128"/>
                <a:ea typeface="HG丸ｺﾞｼｯｸM-PRO" panose="020F0600000000000000" pitchFamily="50" charset="-128"/>
              </a:rPr>
              <a:t>②</a:t>
            </a:r>
            <a:r>
              <a:rPr lang="ja-JP" altLang="en-US" dirty="0">
                <a:latin typeface="HG丸ｺﾞｼｯｸM-PRO" panose="020F0600000000000000" pitchFamily="50" charset="-128"/>
                <a:ea typeface="HG丸ｺﾞｼｯｸM-PRO" panose="020F0600000000000000" pitchFamily="50" charset="-128"/>
              </a:rPr>
              <a:t>そして、「プログラム」は言葉ですから、手が</a:t>
            </a:r>
            <a:r>
              <a:rPr lang="ja-JP" altLang="en-US" dirty="0" err="1">
                <a:latin typeface="HG丸ｺﾞｼｯｸM-PRO" panose="020F0600000000000000" pitchFamily="50" charset="-128"/>
                <a:ea typeface="HG丸ｺﾞｼｯｸM-PRO" panose="020F0600000000000000" pitchFamily="50" charset="-128"/>
              </a:rPr>
              <a:t>き</a:t>
            </a:r>
            <a:r>
              <a:rPr lang="ja-JP" altLang="en-US" dirty="0">
                <a:latin typeface="HG丸ｺﾞｼｯｸM-PRO" panose="020F0600000000000000" pitchFamily="50" charset="-128"/>
                <a:ea typeface="HG丸ｺﾞｼｯｸM-PRO" panose="020F0600000000000000" pitchFamily="50" charset="-128"/>
              </a:rPr>
              <a:t>アイコンで</a:t>
            </a:r>
            <a:r>
              <a:rPr lang="ja-JP" altLang="en-US" dirty="0">
                <a:solidFill>
                  <a:srgbClr val="0000FF"/>
                </a:solidFill>
                <a:latin typeface="HG丸ｺﾞｼｯｸM-PRO" panose="020F0600000000000000" pitchFamily="50" charset="-128"/>
                <a:ea typeface="HG丸ｺﾞｼｯｸM-PRO" panose="020F0600000000000000" pitchFamily="50" charset="-128"/>
              </a:rPr>
              <a:t>かいたり、</a:t>
            </a:r>
            <a:r>
              <a:rPr lang="ja-JP" altLang="en-US" dirty="0">
                <a:latin typeface="HG丸ｺﾞｼｯｸM-PRO" panose="020F0600000000000000" pitchFamily="50" charset="-128"/>
                <a:ea typeface="HG丸ｺﾞｼｯｸM-PRO" panose="020F0600000000000000" pitchFamily="50" charset="-128"/>
              </a:rPr>
              <a:t>どんな動きをするか</a:t>
            </a:r>
            <a:r>
              <a:rPr lang="ja-JP" altLang="en-US" dirty="0">
                <a:solidFill>
                  <a:srgbClr val="0000FF"/>
                </a:solidFill>
                <a:latin typeface="HG丸ｺﾞｼｯｸM-PRO" panose="020F0600000000000000" pitchFamily="50" charset="-128"/>
                <a:ea typeface="HG丸ｺﾞｼｯｸM-PRO" panose="020F0600000000000000" pitchFamily="50" charset="-128"/>
              </a:rPr>
              <a:t>言葉で説明したりすること</a:t>
            </a:r>
            <a:r>
              <a:rPr lang="ja-JP" altLang="en-US" dirty="0">
                <a:latin typeface="HG丸ｺﾞｼｯｸM-PRO" panose="020F0600000000000000" pitchFamily="50" charset="-128"/>
                <a:ea typeface="HG丸ｺﾞｼｯｸM-PRO" panose="020F0600000000000000" pitchFamily="50" charset="-128"/>
              </a:rPr>
              <a:t>が大切です。</a:t>
            </a:r>
            <a:endParaRPr lang="en-US" altLang="ja-JP" dirty="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みなさん、</a:t>
            </a:r>
            <a:r>
              <a:rPr lang="ja-JP" altLang="en-US" dirty="0" err="1">
                <a:latin typeface="HG丸ｺﾞｼｯｸM-PRO" panose="020F0600000000000000" pitchFamily="50" charset="-128"/>
                <a:ea typeface="HG丸ｺﾞｼｯｸM-PRO" panose="020F0600000000000000" pitchFamily="50" charset="-128"/>
              </a:rPr>
              <a:t>め</a:t>
            </a:r>
            <a:r>
              <a:rPr lang="ja-JP" altLang="en-US" dirty="0">
                <a:latin typeface="HG丸ｺﾞｼｯｸM-PRO" panose="020F0600000000000000" pitchFamily="50" charset="-128"/>
                <a:ea typeface="HG丸ｺﾞｼｯｸM-PRO" panose="020F0600000000000000" pitchFamily="50" charset="-128"/>
              </a:rPr>
              <a:t>あてにあった「グループで協力して、プログラムを改造しよう」はどうでしたか。</a:t>
            </a:r>
            <a:endParaRPr lang="en-US" altLang="ja-JP" dirty="0">
              <a:latin typeface="HG丸ｺﾞｼｯｸM-PRO" panose="020F0600000000000000" pitchFamily="50" charset="-128"/>
              <a:ea typeface="HG丸ｺﾞｼｯｸM-PRO" panose="020F0600000000000000" pitchFamily="50" charset="-128"/>
            </a:endParaRPr>
          </a:p>
          <a:p>
            <a:r>
              <a:rPr lang="ja-JP" altLang="ja-JP" dirty="0">
                <a:latin typeface="HG丸ｺﾞｼｯｸM-PRO" panose="020F0600000000000000" pitchFamily="50" charset="-128"/>
                <a:ea typeface="HG丸ｺﾞｼｯｸM-PRO" panose="020F0600000000000000" pitchFamily="50" charset="-128"/>
              </a:rPr>
              <a:t>「協力する」というのは、「相手の言いなりになること」ではありませんね。</a:t>
            </a:r>
            <a:endParaRPr lang="en-US" altLang="ja-JP" dirty="0">
              <a:latin typeface="HG丸ｺﾞｼｯｸM-PRO" panose="020F0600000000000000" pitchFamily="50" charset="-128"/>
              <a:ea typeface="HG丸ｺﾞｼｯｸM-PRO" panose="020F0600000000000000" pitchFamily="50" charset="-128"/>
            </a:endParaRPr>
          </a:p>
          <a:p>
            <a:r>
              <a:rPr lang="ja-JP" altLang="ja-JP" dirty="0">
                <a:latin typeface="HG丸ｺﾞｼｯｸM-PRO" panose="020F0600000000000000" pitchFamily="50" charset="-128"/>
                <a:ea typeface="HG丸ｺﾞｼｯｸM-PRO" panose="020F0600000000000000" pitchFamily="50" charset="-128"/>
              </a:rPr>
              <a:t>きちんと自分の意見も言って、相手の意見も聞いて、プログラムを改造するという目的に向かって、上手に</a:t>
            </a:r>
            <a:r>
              <a:rPr lang="ja-JP" altLang="en-US" dirty="0">
                <a:latin typeface="HG丸ｺﾞｼｯｸM-PRO" panose="020F0600000000000000" pitchFamily="50" charset="-128"/>
                <a:ea typeface="HG丸ｺﾞｼｯｸM-PRO" panose="020F0600000000000000" pitchFamily="50" charset="-128"/>
              </a:rPr>
              <a:t>話し合いをしていく</a:t>
            </a:r>
            <a:r>
              <a:rPr lang="ja-JP" altLang="ja-JP" dirty="0">
                <a:latin typeface="HG丸ｺﾞｼｯｸM-PRO" panose="020F0600000000000000" pitchFamily="50" charset="-128"/>
                <a:ea typeface="HG丸ｺﾞｼｯｸM-PRO" panose="020F0600000000000000" pitchFamily="50" charset="-128"/>
              </a:rPr>
              <a:t>ということです。</a:t>
            </a:r>
            <a:r>
              <a:rPr lang="ja-JP" altLang="en-US" dirty="0">
                <a:latin typeface="HG丸ｺﾞｼｯｸM-PRO" panose="020F0600000000000000" pitchFamily="50" charset="-128"/>
                <a:ea typeface="HG丸ｺﾞｼｯｸM-PRO" panose="020F0600000000000000" pitchFamily="50" charset="-128"/>
              </a:rPr>
              <a:t>★</a:t>
            </a:r>
            <a:endParaRPr lang="en-US"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12</a:t>
            </a:fld>
            <a:endParaRPr kumimoji="1" lang="ja-JP" altLang="en-US"/>
          </a:p>
        </p:txBody>
      </p:sp>
    </p:spTree>
    <p:extLst>
      <p:ext uri="{BB962C8B-B14F-4D97-AF65-F5344CB8AC3E}">
        <p14:creationId xmlns:p14="http://schemas.microsoft.com/office/powerpoint/2010/main" val="3536683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では、学習のめあてやまとめをよく考えて、「今日のふりかえり」を書きましょう。</a:t>
            </a:r>
            <a:endParaRPr kumimoji="1" lang="en-US" altLang="ja-JP" dirty="0">
              <a:latin typeface="HG丸ｺﾞｼｯｸM-PRO" panose="020F0600000000000000" pitchFamily="50" charset="-128"/>
              <a:ea typeface="HG丸ｺﾞｼｯｸM-PRO" panose="020F0600000000000000" pitchFamily="50" charset="-128"/>
            </a:endParaRPr>
          </a:p>
          <a:p>
            <a:pPr defTabSz="905530"/>
            <a:r>
              <a:rPr kumimoji="1" lang="ja-JP" altLang="en-US" dirty="0">
                <a:latin typeface="HG丸ｺﾞｼｯｸM-PRO" panose="020F0600000000000000" pitchFamily="50" charset="-128"/>
                <a:ea typeface="HG丸ｺﾞｼｯｸM-PRO" panose="020F0600000000000000" pitchFamily="50" charset="-128"/>
              </a:rPr>
              <a:t>（必要に応じて、ピンクの□をして、ポイントを確認する。）</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時間は、　　分です。どうぞ</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では、何人かに、「一言感想」を発表してもらいましょう。</a:t>
            </a:r>
            <a:endParaRPr kumimoji="1" lang="en-US" altLang="ja-JP" dirty="0">
              <a:latin typeface="HG丸ｺﾞｼｯｸM-PRO" panose="020F0600000000000000" pitchFamily="50" charset="-128"/>
              <a:ea typeface="HG丸ｺﾞｼｯｸM-PRO" panose="020F0600000000000000" pitchFamily="50" charset="-128"/>
            </a:endParaRPr>
          </a:p>
          <a:p>
            <a:endParaRPr lang="en-US" altLang="ja-JP" dirty="0">
              <a:latin typeface="HG丸ｺﾞｼｯｸM-PRO" panose="020F0600000000000000" pitchFamily="50" charset="-128"/>
              <a:ea typeface="HG丸ｺﾞｼｯｸM-PRO" panose="020F0600000000000000" pitchFamily="50" charset="-128"/>
            </a:endParaRPr>
          </a:p>
          <a:p>
            <a:pPr defTabSz="905530"/>
            <a:r>
              <a:rPr lang="ja-JP" altLang="en-US" dirty="0">
                <a:latin typeface="HG丸ｺﾞｼｯｸM-PRO" panose="020F0600000000000000" pitchFamily="50" charset="-128"/>
                <a:ea typeface="HG丸ｺﾞｼｯｸM-PRO" panose="020F0600000000000000" pitchFamily="50" charset="-128"/>
              </a:rPr>
              <a:t>次回は、お待ちかねのマイロ君を作ります。</a:t>
            </a:r>
            <a:endParaRPr lang="en-US" altLang="ja-JP" dirty="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では、これで、今日のプログラミング学習を終わります。</a:t>
            </a:r>
            <a:endParaRPr lang="en-US" altLang="ja-JP" dirty="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挨拶の後、片付けをしてください。</a:t>
            </a:r>
            <a:endParaRPr lang="ja-JP"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13</a:t>
            </a:fld>
            <a:endParaRPr kumimoji="1" lang="ja-JP" altLang="en-US"/>
          </a:p>
        </p:txBody>
      </p:sp>
    </p:spTree>
    <p:extLst>
      <p:ext uri="{BB962C8B-B14F-4D97-AF65-F5344CB8AC3E}">
        <p14:creationId xmlns:p14="http://schemas.microsoft.com/office/powerpoint/2010/main" val="603596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E8F1E0E-DEB5-45EF-85E1-9ACF5ED30EB8}" type="slidenum">
              <a:rPr kumimoji="1" lang="ja-JP" altLang="en-US" smtClean="0"/>
              <a:t>14</a:t>
            </a:fld>
            <a:endParaRPr kumimoji="1" lang="ja-JP" altLang="en-US"/>
          </a:p>
        </p:txBody>
      </p:sp>
    </p:spTree>
    <p:extLst>
      <p:ext uri="{BB962C8B-B14F-4D97-AF65-F5344CB8AC3E}">
        <p14:creationId xmlns:p14="http://schemas.microsoft.com/office/powerpoint/2010/main" val="1990217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lang="ja-JP" altLang="ja-JP" dirty="0">
                <a:latin typeface="HG丸ｺﾞｼｯｸM-PRO" panose="020F0600000000000000" pitchFamily="50" charset="-128"/>
                <a:ea typeface="HG丸ｺﾞｼｯｸM-PRO" panose="020F0600000000000000" pitchFamily="50" charset="-128"/>
              </a:rPr>
              <a:t>「部品係」「タブレット係」「組み立て係」の役割を確認しましょう。分からなくなったら、学習ファイルを見ましょう。</a:t>
            </a:r>
            <a:r>
              <a:rPr kumimoji="1" lang="ja-JP" altLang="en-US" dirty="0">
                <a:latin typeface="HG丸ｺﾞｼｯｸM-PRO" panose="020F0600000000000000" pitchFamily="50" charset="-128"/>
                <a:ea typeface="HG丸ｺﾞｼｯｸM-PRO" panose="020F0600000000000000" pitchFamily="50" charset="-128"/>
              </a:rPr>
              <a:t>★</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15</a:t>
            </a:fld>
            <a:endParaRPr kumimoji="1" lang="ja-JP" altLang="en-US"/>
          </a:p>
        </p:txBody>
      </p:sp>
    </p:spTree>
    <p:extLst>
      <p:ext uri="{BB962C8B-B14F-4D97-AF65-F5344CB8AC3E}">
        <p14:creationId xmlns:p14="http://schemas.microsoft.com/office/powerpoint/2010/main" val="1113814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14">
              <a:defRPr/>
            </a:pP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pPr defTabSz="914314">
              <a:defRPr/>
            </a:pPr>
            <a:r>
              <a:rPr lang="ja-JP" altLang="ja-JP" dirty="0">
                <a:latin typeface="HG丸ｺﾞｼｯｸM-PRO" panose="020F0600000000000000" pitchFamily="50" charset="-128"/>
                <a:ea typeface="HG丸ｺﾞｼｯｸM-PRO" panose="020F0600000000000000" pitchFamily="50" charset="-128"/>
              </a:rPr>
              <a:t>準備の時、タブレット係は、</a:t>
            </a:r>
            <a:r>
              <a:rPr lang="en-US" altLang="ja-JP" dirty="0">
                <a:latin typeface="HG丸ｺﾞｼｯｸM-PRO" panose="020F0600000000000000" pitchFamily="50" charset="-128"/>
                <a:ea typeface="HG丸ｺﾞｼｯｸM-PRO" panose="020F0600000000000000" pitchFamily="50" charset="-128"/>
              </a:rPr>
              <a:t>WeDo2.0</a:t>
            </a:r>
            <a:r>
              <a:rPr lang="ja-JP" altLang="ja-JP" dirty="0">
                <a:latin typeface="HG丸ｺﾞｼｯｸM-PRO" panose="020F0600000000000000" pitchFamily="50" charset="-128"/>
                <a:ea typeface="HG丸ｺﾞｼｯｸM-PRO" panose="020F0600000000000000" pitchFamily="50" charset="-128"/>
              </a:rPr>
              <a:t>のアプリを起動するところまでやってください。それから、机の上を整理しておきましょう。</a:t>
            </a:r>
            <a:r>
              <a:rPr kumimoji="1" lang="ja-JP" altLang="en-US" dirty="0">
                <a:latin typeface="HG丸ｺﾞｼｯｸM-PRO" panose="020F0600000000000000" pitchFamily="50" charset="-128"/>
                <a:ea typeface="HG丸ｺﾞｼｯｸM-PRO" panose="020F0600000000000000" pitchFamily="50" charset="-128"/>
              </a:rPr>
              <a:t>★</a:t>
            </a:r>
            <a:endParaRPr lang="ja-JP"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16</a:t>
            </a:fld>
            <a:endParaRPr kumimoji="1" lang="ja-JP" altLang="en-US"/>
          </a:p>
        </p:txBody>
      </p:sp>
    </p:spTree>
    <p:extLst>
      <p:ext uri="{BB962C8B-B14F-4D97-AF65-F5344CB8AC3E}">
        <p14:creationId xmlns:p14="http://schemas.microsoft.com/office/powerpoint/2010/main" val="227511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5530"/>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kumimoji="1" lang="ja-JP" altLang="en-US" dirty="0">
                <a:latin typeface="HG丸ｺﾞｼｯｸM-PRO" panose="020F0600000000000000" pitchFamily="50" charset="-128"/>
                <a:ea typeface="HG丸ｺﾞｼｯｸM-PRO" panose="020F0600000000000000" pitchFamily="50" charset="-128"/>
              </a:rPr>
              <a:t>①のワークシートに書いてあります。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「はじめてのプロジェクト」から順番にタップしていきます。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説明が表示されますから、それもしっかり読みましょう。</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そして、ここ（右上　</a:t>
            </a:r>
            <a:r>
              <a:rPr kumimoji="1" lang="en-US" altLang="ja-JP" dirty="0">
                <a:latin typeface="HG丸ｺﾞｼｯｸM-PRO" panose="020F0600000000000000" pitchFamily="50" charset="-128"/>
                <a:ea typeface="HG丸ｺﾞｼｯｸM-PRO" panose="020F0600000000000000" pitchFamily="50" charset="-128"/>
              </a:rPr>
              <a:t>1</a:t>
            </a:r>
            <a:r>
              <a:rPr kumimoji="1" lang="ja-JP" altLang="en-US" dirty="0">
                <a:latin typeface="HG丸ｺﾞｼｯｸM-PRO" panose="020F0600000000000000" pitchFamily="50" charset="-128"/>
                <a:ea typeface="HG丸ｺﾞｼｯｸM-PRO" panose="020F0600000000000000" pitchFamily="50" charset="-128"/>
              </a:rPr>
              <a:t>枚）で「カタツムリ」を組み立てます。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そして、ここ（左下　</a:t>
            </a:r>
            <a:r>
              <a:rPr kumimoji="1" lang="en-US" altLang="ja-JP" dirty="0">
                <a:latin typeface="HG丸ｺﾞｼｯｸM-PRO" panose="020F0600000000000000" pitchFamily="50" charset="-128"/>
                <a:ea typeface="HG丸ｺﾞｼｯｸM-PRO" panose="020F0600000000000000" pitchFamily="50" charset="-128"/>
              </a:rPr>
              <a:t>3</a:t>
            </a:r>
            <a:r>
              <a:rPr kumimoji="1" lang="ja-JP" altLang="en-US" dirty="0">
                <a:latin typeface="HG丸ｺﾞｼｯｸM-PRO" panose="020F0600000000000000" pitchFamily="50" charset="-128"/>
                <a:ea typeface="HG丸ｺﾞｼｯｸM-PRO" panose="020F0600000000000000" pitchFamily="50" charset="-128"/>
              </a:rPr>
              <a:t>枚）で、スマートハブとタブレットを接続します。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このとき、スマートハブの同じ番号を選んでください。</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違う番号を選ぶと、ほかのグループのスマートハブと接続してしまいますので、注意してください。</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次に進むと、右上にプログラムの例が出てきます。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「ここと同じようにブロックをおいてみる」と書かれているとおり、</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アプリ画面の一番下にいろいろなプログラミングブロックがありますから、</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目的の「カラーブロック」を見つけて、「スタートブロック」の隣にドラッグしてください。</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同じようにできたら、「スタートブロック」をタップして、プログラムを実行します。★</a:t>
            </a:r>
          </a:p>
        </p:txBody>
      </p:sp>
      <p:sp>
        <p:nvSpPr>
          <p:cNvPr id="4" name="スライド番号プレースホルダー 3"/>
          <p:cNvSpPr>
            <a:spLocks noGrp="1"/>
          </p:cNvSpPr>
          <p:nvPr>
            <p:ph type="sldNum" sz="quarter" idx="10"/>
          </p:nvPr>
        </p:nvSpPr>
        <p:spPr/>
        <p:txBody>
          <a:bodyPr/>
          <a:lstStyle/>
          <a:p>
            <a:fld id="{1E8F1E0E-DEB5-45EF-85E1-9ACF5ED30EB8}" type="slidenum">
              <a:rPr kumimoji="1" lang="ja-JP" altLang="en-US" smtClean="0"/>
              <a:t>17</a:t>
            </a:fld>
            <a:endParaRPr kumimoji="1" lang="ja-JP" altLang="en-US"/>
          </a:p>
        </p:txBody>
      </p:sp>
    </p:spTree>
    <p:extLst>
      <p:ext uri="{BB962C8B-B14F-4D97-AF65-F5344CB8AC3E}">
        <p14:creationId xmlns:p14="http://schemas.microsoft.com/office/powerpoint/2010/main" val="33997851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5530"/>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kumimoji="1" lang="ja-JP" altLang="en-US" dirty="0">
                <a:latin typeface="HG丸ｺﾞｼｯｸM-PRO" panose="020F0600000000000000" pitchFamily="50" charset="-128"/>
                <a:ea typeface="HG丸ｺﾞｼｯｸM-PRO" panose="020F0600000000000000" pitchFamily="50" charset="-128"/>
              </a:rPr>
              <a:t>モーションというのは「動き」という意味ですので、「動きを感知するセンサー」ということです。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実は、全部で</a:t>
            </a:r>
            <a:r>
              <a:rPr kumimoji="1" lang="en-US" altLang="ja-JP" dirty="0">
                <a:latin typeface="HG丸ｺﾞｼｯｸM-PRO" panose="020F0600000000000000" pitchFamily="50" charset="-128"/>
                <a:ea typeface="HG丸ｺﾞｼｯｸM-PRO" panose="020F0600000000000000" pitchFamily="50" charset="-128"/>
              </a:rPr>
              <a:t>4</a:t>
            </a:r>
            <a:r>
              <a:rPr kumimoji="1" lang="ja-JP" altLang="en-US" dirty="0">
                <a:latin typeface="HG丸ｺﾞｼｯｸM-PRO" panose="020F0600000000000000" pitchFamily="50" charset="-128"/>
                <a:ea typeface="HG丸ｺﾞｼｯｸM-PRO" panose="020F0600000000000000" pitchFamily="50" charset="-128"/>
              </a:rPr>
              <a:t>種類もあります。★</a:t>
            </a:r>
          </a:p>
        </p:txBody>
      </p:sp>
      <p:sp>
        <p:nvSpPr>
          <p:cNvPr id="4" name="スライド番号プレースホルダー 3"/>
          <p:cNvSpPr>
            <a:spLocks noGrp="1"/>
          </p:cNvSpPr>
          <p:nvPr>
            <p:ph type="sldNum" sz="quarter" idx="10"/>
          </p:nvPr>
        </p:nvSpPr>
        <p:spPr/>
        <p:txBody>
          <a:bodyPr/>
          <a:lstStyle/>
          <a:p>
            <a:fld id="{1E8F1E0E-DEB5-45EF-85E1-9ACF5ED30EB8}" type="slidenum">
              <a:rPr kumimoji="1" lang="ja-JP" altLang="en-US" smtClean="0"/>
              <a:t>18</a:t>
            </a:fld>
            <a:endParaRPr kumimoji="1" lang="ja-JP" altLang="en-US"/>
          </a:p>
        </p:txBody>
      </p:sp>
    </p:spTree>
    <p:extLst>
      <p:ext uri="{BB962C8B-B14F-4D97-AF65-F5344CB8AC3E}">
        <p14:creationId xmlns:p14="http://schemas.microsoft.com/office/powerpoint/2010/main" val="2795351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05530"/>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lang="ja-JP" altLang="ja-JP" dirty="0">
                <a:latin typeface="HG丸ｺﾞｼｯｸM-PRO" panose="020F0600000000000000" pitchFamily="50" charset="-128"/>
                <a:ea typeface="HG丸ｺﾞｼｯｸM-PRO" panose="020F0600000000000000" pitchFamily="50" charset="-128"/>
              </a:rPr>
              <a:t>「今日のふりかえり」の一言感想は、ただ「楽しかった」はだめでしたね。学んだことや気づいたこと、感想には、そう思ったわけも書くようにしましょう。</a:t>
            </a:r>
            <a:r>
              <a:rPr kumimoji="1" lang="ja-JP" altLang="en-US" dirty="0">
                <a:latin typeface="HG丸ｺﾞｼｯｸM-PRO" panose="020F0600000000000000" pitchFamily="50" charset="-128"/>
                <a:ea typeface="HG丸ｺﾞｼｯｸM-PRO" panose="020F0600000000000000" pitchFamily="50" charset="-128"/>
              </a:rPr>
              <a:t>★</a:t>
            </a:r>
            <a:endParaRPr lang="ja-JP" altLang="ja-JP" dirty="0">
              <a:latin typeface="HG丸ｺﾞｼｯｸM-PRO" panose="020F0600000000000000" pitchFamily="50" charset="-128"/>
              <a:ea typeface="HG丸ｺﾞｼｯｸM-PRO" panose="020F0600000000000000" pitchFamily="50" charset="-128"/>
            </a:endParaRPr>
          </a:p>
          <a:p>
            <a:r>
              <a:rPr lang="en-US" altLang="ja-JP" dirty="0">
                <a:latin typeface="HG丸ｺﾞｼｯｸM-PRO" panose="020F0600000000000000" pitchFamily="50" charset="-128"/>
                <a:ea typeface="HG丸ｺﾞｼｯｸM-PRO" panose="020F0600000000000000" pitchFamily="50" charset="-128"/>
              </a:rPr>
              <a:t> </a:t>
            </a:r>
            <a:endParaRPr lang="ja-JP"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19</a:t>
            </a:fld>
            <a:endParaRPr kumimoji="1" lang="ja-JP" altLang="en-US"/>
          </a:p>
        </p:txBody>
      </p:sp>
    </p:spTree>
    <p:extLst>
      <p:ext uri="{BB962C8B-B14F-4D97-AF65-F5344CB8AC3E}">
        <p14:creationId xmlns:p14="http://schemas.microsoft.com/office/powerpoint/2010/main" val="3318132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a:latin typeface="HG丸ｺﾞｼｯｸM-PRO" panose="020F0600000000000000" pitchFamily="50" charset="-128"/>
                <a:ea typeface="HG丸ｺﾞｼｯｸM-PRO" panose="020F0600000000000000" pitchFamily="50" charset="-128"/>
              </a:rPr>
              <a:t>今日の学習は、「プログラミングをしてみよう②」です。</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そして、学習のめあては</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「プログラミング学習の進め方を知ろう」と</a:t>
            </a:r>
            <a:endParaRPr lang="en-US" altLang="ja-JP" sz="1200" dirty="0">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「グループで協力して、プログラムを改造しよう」です。★ </a:t>
            </a:r>
          </a:p>
        </p:txBody>
      </p:sp>
      <p:sp>
        <p:nvSpPr>
          <p:cNvPr id="4" name="スライド番号プレースホルダー 3"/>
          <p:cNvSpPr>
            <a:spLocks noGrp="1"/>
          </p:cNvSpPr>
          <p:nvPr>
            <p:ph type="sldNum" sz="quarter" idx="10"/>
          </p:nvPr>
        </p:nvSpPr>
        <p:spPr/>
        <p:txBody>
          <a:bodyPr/>
          <a:lstStyle/>
          <a:p>
            <a:fld id="{1E8F1E0E-DEB5-45EF-85E1-9ACF5ED30EB8}" type="slidenum">
              <a:rPr kumimoji="1" lang="ja-JP" altLang="en-US" smtClean="0"/>
              <a:t>2</a:t>
            </a:fld>
            <a:endParaRPr kumimoji="1" lang="ja-JP" altLang="en-US"/>
          </a:p>
        </p:txBody>
      </p:sp>
    </p:spTree>
    <p:extLst>
      <p:ext uri="{BB962C8B-B14F-4D97-AF65-F5344CB8AC3E}">
        <p14:creationId xmlns:p14="http://schemas.microsoft.com/office/powerpoint/2010/main" val="1420756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14">
              <a:defRPr/>
            </a:pP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pPr defTabSz="914314">
              <a:defRPr/>
            </a:pPr>
            <a:r>
              <a:rPr lang="ja-JP" altLang="ja-JP" dirty="0">
                <a:latin typeface="HG丸ｺﾞｼｯｸM-PRO" panose="020F0600000000000000" pitchFamily="50" charset="-128"/>
                <a:ea typeface="HG丸ｺﾞｼｯｸM-PRO" panose="020F0600000000000000" pitchFamily="50" charset="-128"/>
              </a:rPr>
              <a:t>片付けは、グループで協力して行ってください。最後は、一度で先生の「</a:t>
            </a:r>
            <a:r>
              <a:rPr lang="en-US" altLang="ja-JP" dirty="0">
                <a:latin typeface="HG丸ｺﾞｼｯｸM-PRO" panose="020F0600000000000000" pitchFamily="50" charset="-128"/>
                <a:ea typeface="HG丸ｺﾞｼｯｸM-PRO" panose="020F0600000000000000" pitchFamily="50" charset="-128"/>
              </a:rPr>
              <a:t>OK</a:t>
            </a:r>
            <a:r>
              <a:rPr lang="ja-JP" altLang="ja-JP" dirty="0">
                <a:latin typeface="HG丸ｺﾞｼｯｸM-PRO" panose="020F0600000000000000" pitchFamily="50" charset="-128"/>
                <a:ea typeface="HG丸ｺﾞｼｯｸM-PRO" panose="020F0600000000000000" pitchFamily="50" charset="-128"/>
              </a:rPr>
              <a:t>」がもらえるよう。よく確認してから、報告に来てください。</a:t>
            </a:r>
            <a:r>
              <a:rPr kumimoji="1" lang="ja-JP" altLang="en-US" dirty="0">
                <a:latin typeface="HG丸ｺﾞｼｯｸM-PRO" panose="020F0600000000000000" pitchFamily="50" charset="-128"/>
                <a:ea typeface="HG丸ｺﾞｼｯｸM-PRO" panose="020F0600000000000000" pitchFamily="50" charset="-128"/>
              </a:rPr>
              <a:t>★</a:t>
            </a:r>
            <a:endParaRPr lang="ja-JP"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20</a:t>
            </a:fld>
            <a:endParaRPr kumimoji="1" lang="ja-JP" altLang="en-US"/>
          </a:p>
        </p:txBody>
      </p:sp>
    </p:spTree>
    <p:extLst>
      <p:ext uri="{BB962C8B-B14F-4D97-AF65-F5344CB8AC3E}">
        <p14:creationId xmlns:p14="http://schemas.microsoft.com/office/powerpoint/2010/main" val="208104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14">
              <a:defRPr/>
            </a:pP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kumimoji="1" lang="ja-JP" altLang="en-US" dirty="0">
                <a:latin typeface="HG丸ｺﾞｼｯｸM-PRO" panose="020F0600000000000000" pitchFamily="50" charset="-128"/>
                <a:ea typeface="HG丸ｺﾞｼｯｸM-PRO" panose="020F0600000000000000" pitchFamily="50" charset="-128"/>
              </a:rPr>
              <a:t>（ワークシートの説明用）</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21</a:t>
            </a:fld>
            <a:endParaRPr kumimoji="1" lang="ja-JP" altLang="en-US"/>
          </a:p>
        </p:txBody>
      </p:sp>
    </p:spTree>
    <p:extLst>
      <p:ext uri="{BB962C8B-B14F-4D97-AF65-F5344CB8AC3E}">
        <p14:creationId xmlns:p14="http://schemas.microsoft.com/office/powerpoint/2010/main" val="3069540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14">
              <a:defRPr/>
            </a:pPr>
            <a:r>
              <a:rPr lang="en-US" altLang="ja-JP" dirty="0">
                <a:latin typeface="HG丸ｺﾞｼｯｸM-PRO" panose="020F0600000000000000" pitchFamily="50" charset="-128"/>
                <a:ea typeface="HG丸ｺﾞｼｯｸM-PRO" panose="020F0600000000000000" pitchFamily="50" charset="-128"/>
              </a:rPr>
              <a:t>【</a:t>
            </a:r>
            <a:r>
              <a:rPr lang="ja-JP" altLang="en-US" dirty="0">
                <a:latin typeface="HG丸ｺﾞｼｯｸM-PRO" panose="020F0600000000000000" pitchFamily="50" charset="-128"/>
                <a:ea typeface="HG丸ｺﾞｼｯｸM-PRO" panose="020F0600000000000000" pitchFamily="50" charset="-128"/>
              </a:rPr>
              <a:t>説明スライド</a:t>
            </a:r>
            <a:r>
              <a:rPr lang="en-US" altLang="ja-JP" dirty="0">
                <a:latin typeface="HG丸ｺﾞｼｯｸM-PRO" panose="020F0600000000000000" pitchFamily="50" charset="-128"/>
                <a:ea typeface="HG丸ｺﾞｼｯｸM-PRO" panose="020F0600000000000000" pitchFamily="50" charset="-128"/>
              </a:rPr>
              <a:t>】</a:t>
            </a:r>
          </a:p>
          <a:p>
            <a:r>
              <a:rPr kumimoji="1" lang="ja-JP" altLang="en-US" dirty="0">
                <a:latin typeface="HG丸ｺﾞｼｯｸM-PRO" panose="020F0600000000000000" pitchFamily="50" charset="-128"/>
                <a:ea typeface="HG丸ｺﾞｼｯｸM-PRO" panose="020F0600000000000000" pitchFamily="50" charset="-128"/>
              </a:rPr>
              <a:t>（学習用ファイルにある説明）</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22</a:t>
            </a:fld>
            <a:endParaRPr kumimoji="1" lang="ja-JP" altLang="en-US"/>
          </a:p>
        </p:txBody>
      </p:sp>
    </p:spTree>
    <p:extLst>
      <p:ext uri="{BB962C8B-B14F-4D97-AF65-F5344CB8AC3E}">
        <p14:creationId xmlns:p14="http://schemas.microsoft.com/office/powerpoint/2010/main" val="298690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latin typeface="HG丸ｺﾞｼｯｸM-PRO" panose="020F0600000000000000" pitchFamily="50" charset="-128"/>
                <a:ea typeface="HG丸ｺﾞｼｯｸM-PRO" panose="020F0600000000000000" pitchFamily="50" charset="-128"/>
              </a:rPr>
              <a:t>今日の学習の流れは、このようになっています。ちょっと複雑ですね。</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これから説明しますので、前回と今日のワークシート、それからグループに</a:t>
            </a:r>
            <a:r>
              <a:rPr kumimoji="1" lang="en-US" altLang="ja-JP" sz="1200" dirty="0">
                <a:latin typeface="HG丸ｺﾞｼｯｸM-PRO" panose="020F0600000000000000" pitchFamily="50" charset="-128"/>
                <a:ea typeface="HG丸ｺﾞｼｯｸM-PRO" panose="020F0600000000000000" pitchFamily="50" charset="-128"/>
              </a:rPr>
              <a:t>1</a:t>
            </a:r>
            <a:r>
              <a:rPr kumimoji="1" lang="ja-JP" altLang="en-US" sz="1200" dirty="0">
                <a:latin typeface="HG丸ｺﾞｼｯｸM-PRO" panose="020F0600000000000000" pitchFamily="50" charset="-128"/>
                <a:ea typeface="HG丸ｺﾞｼｯｸM-PRO" panose="020F0600000000000000" pitchFamily="50" charset="-128"/>
              </a:rPr>
              <a:t>冊ある学習ファイルも見ながら、しっかり聞いてください。</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まず、前回確認した「役割分担」「準備」「今日のふりかえり」「片付け」についておさらいします。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（各ピンクの□をタップすると、それぞれの説明が出てくる。）</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では、「プロジェクトを行う」のところを説明します。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3</a:t>
            </a:fld>
            <a:endParaRPr kumimoji="1" lang="ja-JP" altLang="en-US"/>
          </a:p>
        </p:txBody>
      </p:sp>
    </p:spTree>
    <p:extLst>
      <p:ext uri="{BB962C8B-B14F-4D97-AF65-F5344CB8AC3E}">
        <p14:creationId xmlns:p14="http://schemas.microsoft.com/office/powerpoint/2010/main" val="3671218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latin typeface="HG丸ｺﾞｼｯｸM-PRO" panose="020F0600000000000000" pitchFamily="50" charset="-128"/>
                <a:ea typeface="HG丸ｺﾞｼｯｸM-PRO" panose="020F0600000000000000" pitchFamily="50" charset="-128"/>
              </a:rPr>
              <a:t>まず、前回のワークシートを見てください。</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「はじめてのプロジェクト」から順番にタップしていきます。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説明が表示されますから、それもしっかり読みましょう。</a:t>
            </a:r>
            <a:endParaRPr kumimoji="1" lang="en-US" altLang="ja-JP" sz="1200" dirty="0">
              <a:latin typeface="HG丸ｺﾞｼｯｸM-PRO" panose="020F0600000000000000" pitchFamily="50" charset="-128"/>
              <a:ea typeface="HG丸ｺﾞｼｯｸM-PRO" panose="020F0600000000000000" pitchFamily="50" charset="-128"/>
            </a:endParaRPr>
          </a:p>
          <a:p>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そして、ここ（右上　</a:t>
            </a:r>
            <a:r>
              <a:rPr kumimoji="1" lang="en-US" altLang="ja-JP" sz="1200" dirty="0">
                <a:latin typeface="HG丸ｺﾞｼｯｸM-PRO" panose="020F0600000000000000" pitchFamily="50" charset="-128"/>
                <a:ea typeface="HG丸ｺﾞｼｯｸM-PRO" panose="020F0600000000000000" pitchFamily="50" charset="-128"/>
              </a:rPr>
              <a:t>1</a:t>
            </a:r>
            <a:r>
              <a:rPr kumimoji="1" lang="ja-JP" altLang="en-US" sz="1200" dirty="0">
                <a:latin typeface="HG丸ｺﾞｼｯｸM-PRO" panose="020F0600000000000000" pitchFamily="50" charset="-128"/>
                <a:ea typeface="HG丸ｺﾞｼｯｸM-PRO" panose="020F0600000000000000" pitchFamily="50" charset="-128"/>
              </a:rPr>
              <a:t>枚）で「カタツムリ」を組み立てます。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そして、ここ（左下　</a:t>
            </a:r>
            <a:r>
              <a:rPr kumimoji="1" lang="en-US" altLang="ja-JP" sz="1200" dirty="0">
                <a:latin typeface="HG丸ｺﾞｼｯｸM-PRO" panose="020F0600000000000000" pitchFamily="50" charset="-128"/>
                <a:ea typeface="HG丸ｺﾞｼｯｸM-PRO" panose="020F0600000000000000" pitchFamily="50" charset="-128"/>
              </a:rPr>
              <a:t>3</a:t>
            </a:r>
            <a:r>
              <a:rPr kumimoji="1" lang="ja-JP" altLang="en-US" sz="1200" dirty="0">
                <a:latin typeface="HG丸ｺﾞｼｯｸM-PRO" panose="020F0600000000000000" pitchFamily="50" charset="-128"/>
                <a:ea typeface="HG丸ｺﾞｼｯｸM-PRO" panose="020F0600000000000000" pitchFamily="50" charset="-128"/>
              </a:rPr>
              <a:t>枚）で、スマートハブとタブレットを接続します。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このとき、スマートハブの同じ番号を選んでください。</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違う番号を選ぶと、ほかのグループのスマートハブと接続してしまいますので、注意してください。</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次に進むと、右上にプログラムの例が出てきます。</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「ここと同じようにブロックをおいてみる」と書かれているとおり、</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アプリ画面の一番下にいろいろなプログラミングブロックがありますから、</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目的の「カラーブロック」を見つけて、「スタートブロック」の隣にドラッグしてください。</a:t>
            </a:r>
            <a:endParaRPr kumimoji="1" lang="en-US" altLang="ja-JP" sz="1200" dirty="0">
              <a:latin typeface="HG丸ｺﾞｼｯｸM-PRO" panose="020F0600000000000000" pitchFamily="50" charset="-128"/>
              <a:ea typeface="HG丸ｺﾞｼｯｸM-PRO" panose="020F0600000000000000" pitchFamily="50" charset="-128"/>
            </a:endParaRPr>
          </a:p>
          <a:p>
            <a:r>
              <a:rPr kumimoji="1" lang="ja-JP" altLang="en-US" sz="1200" dirty="0">
                <a:latin typeface="HG丸ｺﾞｼｯｸM-PRO" panose="020F0600000000000000" pitchFamily="50" charset="-128"/>
                <a:ea typeface="HG丸ｺﾞｼｯｸM-PRO" panose="020F0600000000000000" pitchFamily="50" charset="-128"/>
              </a:rPr>
              <a:t>同じようにできたら、「スタートブロック」をタップして、プログラムを実行します。★</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4</a:t>
            </a:fld>
            <a:endParaRPr kumimoji="1" lang="ja-JP" altLang="en-US"/>
          </a:p>
        </p:txBody>
      </p:sp>
    </p:spTree>
    <p:extLst>
      <p:ext uri="{BB962C8B-B14F-4D97-AF65-F5344CB8AC3E}">
        <p14:creationId xmlns:p14="http://schemas.microsoft.com/office/powerpoint/2010/main" val="3064856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さっきの説明で、この図の「組み立て」「プログラミング」まで説明しました。</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プログラムを実行してみて、ブロックの意味や発見したことをワークシートに書きましょう。</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このとき、グループで話し合って、ブロックの意味などを考えましょう。</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ワークシートに書けたら、数字を変えてみたりして、少しだけ改造してみましょう。</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終わったら、次のプロジェクトの役割を交代します。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そして、同じように、「扇風機」のプロジェクトも行います。★</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5</a:t>
            </a:fld>
            <a:endParaRPr kumimoji="1" lang="ja-JP" altLang="en-US"/>
          </a:p>
        </p:txBody>
      </p:sp>
    </p:spTree>
    <p:extLst>
      <p:ext uri="{BB962C8B-B14F-4D97-AF65-F5344CB8AC3E}">
        <p14:creationId xmlns:p14="http://schemas.microsoft.com/office/powerpoint/2010/main" val="2054786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「カタツムリ」と「扇風機」が終わったら、今度は「人工衛星」と「スパイ」のプロジェクトを行います。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ほとんど同じ流れですが、今度は改造したときに、どのように改造したかをワークシートに書きます。★</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6</a:t>
            </a:fld>
            <a:endParaRPr kumimoji="1" lang="ja-JP" altLang="en-US"/>
          </a:p>
        </p:txBody>
      </p:sp>
    </p:spTree>
    <p:extLst>
      <p:ext uri="{BB962C8B-B14F-4D97-AF65-F5344CB8AC3E}">
        <p14:creationId xmlns:p14="http://schemas.microsoft.com/office/powerpoint/2010/main" val="62842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「人工衛星」と「スパイ」では、手書きアイコンを使って改造したプログラムを記録します。★</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聞いたことがあるかもしれませんが、プログラムを組むのは「プログラム言語」というコンピュータに分かる言葉を使います。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en-US" altLang="ja-JP" dirty="0">
                <a:latin typeface="HG丸ｺﾞｼｯｸM-PRO" panose="020F0600000000000000" pitchFamily="50" charset="-128"/>
                <a:ea typeface="HG丸ｺﾞｼｯｸM-PRO" panose="020F0600000000000000" pitchFamily="50" charset="-128"/>
              </a:rPr>
              <a:t>WeDo2.0</a:t>
            </a:r>
            <a:r>
              <a:rPr kumimoji="1" lang="ja-JP" altLang="en-US" dirty="0">
                <a:latin typeface="HG丸ｺﾞｼｯｸM-PRO" panose="020F0600000000000000" pitchFamily="50" charset="-128"/>
                <a:ea typeface="HG丸ｺﾞｼｯｸM-PRO" panose="020F0600000000000000" pitchFamily="50" charset="-128"/>
              </a:rPr>
              <a:t>では、このプログラムブロックが「プログラム言語」です。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「プログラム言語」は私たちが話す「日本語」や「英語」と同じような「言葉」です。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「言葉」ですから、ワークシートにある例と同じように手書きアイコンを使って書いたり、</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「説明」のところにあるように読んだりします。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プログラミングが上手になるのは、この「読み書き」がとっても大切です。</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a:t>
            </a: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7</a:t>
            </a:fld>
            <a:endParaRPr kumimoji="1" lang="ja-JP" altLang="en-US"/>
          </a:p>
        </p:txBody>
      </p:sp>
    </p:spTree>
    <p:extLst>
      <p:ext uri="{BB962C8B-B14F-4D97-AF65-F5344CB8AC3E}">
        <p14:creationId xmlns:p14="http://schemas.microsoft.com/office/powerpoint/2010/main" val="3050844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HG丸ｺﾞｼｯｸM-PRO" panose="020F0600000000000000" pitchFamily="50" charset="-128"/>
                <a:ea typeface="HG丸ｺﾞｼｯｸM-PRO" panose="020F0600000000000000" pitchFamily="50" charset="-128"/>
              </a:rPr>
              <a:t>今日の学習の流れは分かりましたか。</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途中で分からなくなることもあるかもしれません。</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もちろん先生に聞いてもいいですが、プログラミングは「自分で考え」て「みんなと協力」していく学習でしたね。</a:t>
            </a:r>
            <a:endParaRPr kumimoji="1" lang="en-US" altLang="ja-JP" dirty="0">
              <a:latin typeface="HG丸ｺﾞｼｯｸM-PRO" panose="020F0600000000000000" pitchFamily="50" charset="-128"/>
              <a:ea typeface="HG丸ｺﾞｼｯｸM-PRO" panose="020F0600000000000000" pitchFamily="50" charset="-128"/>
            </a:endParaRPr>
          </a:p>
          <a:p>
            <a:r>
              <a:rPr kumimoji="1" lang="ja-JP" altLang="en-US" dirty="0">
                <a:latin typeface="HG丸ｺﾞｼｯｸM-PRO" panose="020F0600000000000000" pitchFamily="50" charset="-128"/>
                <a:ea typeface="HG丸ｺﾞｼｯｸM-PRO" panose="020F0600000000000000" pitchFamily="50" charset="-128"/>
              </a:rPr>
              <a:t>ワークシートや説明のプリントを読み返したり、グループで相談して進めるようにしましょう。★</a:t>
            </a:r>
            <a:endParaRPr kumimoji="1" lang="en-US"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8</a:t>
            </a:fld>
            <a:endParaRPr kumimoji="1" lang="ja-JP" altLang="en-US"/>
          </a:p>
        </p:txBody>
      </p:sp>
    </p:spTree>
    <p:extLst>
      <p:ext uri="{BB962C8B-B14F-4D97-AF65-F5344CB8AC3E}">
        <p14:creationId xmlns:p14="http://schemas.microsoft.com/office/powerpoint/2010/main" val="386778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14">
              <a:defRPr/>
            </a:pPr>
            <a:r>
              <a:rPr lang="ja-JP" altLang="ja-JP" dirty="0">
                <a:latin typeface="HG丸ｺﾞｼｯｸM-PRO" panose="020F0600000000000000" pitchFamily="50" charset="-128"/>
                <a:ea typeface="HG丸ｺﾞｼｯｸM-PRO" panose="020F0600000000000000" pitchFamily="50" charset="-128"/>
              </a:rPr>
              <a:t>ここで、先生からチョットした裏技を教えてあげます。</a:t>
            </a:r>
            <a:endParaRPr lang="en-US" altLang="ja-JP" dirty="0">
              <a:latin typeface="HG丸ｺﾞｼｯｸM-PRO" panose="020F0600000000000000" pitchFamily="50" charset="-128"/>
              <a:ea typeface="HG丸ｺﾞｼｯｸM-PRO" panose="020F0600000000000000" pitchFamily="50" charset="-128"/>
            </a:endParaRPr>
          </a:p>
          <a:p>
            <a:pPr defTabSz="914314">
              <a:defRPr/>
            </a:pPr>
            <a:r>
              <a:rPr lang="ja-JP" altLang="ja-JP" dirty="0">
                <a:latin typeface="HG丸ｺﾞｼｯｸM-PRO" panose="020F0600000000000000" pitchFamily="50" charset="-128"/>
                <a:ea typeface="HG丸ｺﾞｼｯｸM-PRO" panose="020F0600000000000000" pitchFamily="50" charset="-128"/>
              </a:rPr>
              <a:t>この「入力アイコン（数字）」をタップすると、数字が入力できるのは分かりますよね。</a:t>
            </a:r>
            <a:endParaRPr lang="en-US" altLang="ja-JP" dirty="0">
              <a:latin typeface="HG丸ｺﾞｼｯｸM-PRO" panose="020F0600000000000000" pitchFamily="50" charset="-128"/>
              <a:ea typeface="HG丸ｺﾞｼｯｸM-PRO" panose="020F0600000000000000" pitchFamily="50" charset="-128"/>
            </a:endParaRPr>
          </a:p>
          <a:p>
            <a:pPr defTabSz="914314">
              <a:defRPr/>
            </a:pPr>
            <a:r>
              <a:rPr lang="ja-JP" altLang="ja-JP" dirty="0">
                <a:latin typeface="HG丸ｺﾞｼｯｸM-PRO" panose="020F0600000000000000" pitchFamily="50" charset="-128"/>
                <a:ea typeface="HG丸ｺﾞｼｯｸM-PRO" panose="020F0600000000000000" pitchFamily="50" charset="-128"/>
              </a:rPr>
              <a:t>実は、いくつかのプログラミングブロックは、タップすると変わるものがありますので、タップして確かめてみてください。</a:t>
            </a:r>
            <a:endParaRPr lang="en-US" altLang="ja-JP" dirty="0">
              <a:latin typeface="HG丸ｺﾞｼｯｸM-PRO" panose="020F0600000000000000" pitchFamily="50" charset="-128"/>
              <a:ea typeface="HG丸ｺﾞｼｯｸM-PRO" panose="020F0600000000000000" pitchFamily="50" charset="-128"/>
            </a:endParaRPr>
          </a:p>
          <a:p>
            <a:pPr defTabSz="914314">
              <a:defRPr/>
            </a:pPr>
            <a:r>
              <a:rPr lang="ja-JP" altLang="en-US" dirty="0">
                <a:latin typeface="HG丸ｺﾞｼｯｸM-PRO" panose="020F0600000000000000" pitchFamily="50" charset="-128"/>
                <a:ea typeface="HG丸ｺﾞｼｯｸM-PRO" panose="020F0600000000000000" pitchFamily="50" charset="-128"/>
              </a:rPr>
              <a:t>これは、モーションセンサーのブロックですがタップすると変わります。★</a:t>
            </a:r>
            <a:endParaRPr lang="ja-JP" altLang="ja-JP" dirty="0">
              <a:latin typeface="HG丸ｺﾞｼｯｸM-PRO" panose="020F0600000000000000" pitchFamily="50" charset="-128"/>
              <a:ea typeface="HG丸ｺﾞｼｯｸM-PRO" panose="020F0600000000000000" pitchFamily="50" charset="-128"/>
            </a:endParaRPr>
          </a:p>
          <a:p>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5"/>
          </p:nvPr>
        </p:nvSpPr>
        <p:spPr/>
        <p:txBody>
          <a:bodyPr/>
          <a:lstStyle/>
          <a:p>
            <a:fld id="{1E8F1E0E-DEB5-45EF-85E1-9ACF5ED30EB8}" type="slidenum">
              <a:rPr kumimoji="1" lang="ja-JP" altLang="en-US" smtClean="0"/>
              <a:t>9</a:t>
            </a:fld>
            <a:endParaRPr kumimoji="1" lang="ja-JP" altLang="en-US"/>
          </a:p>
        </p:txBody>
      </p:sp>
    </p:spTree>
    <p:extLst>
      <p:ext uri="{BB962C8B-B14F-4D97-AF65-F5344CB8AC3E}">
        <p14:creationId xmlns:p14="http://schemas.microsoft.com/office/powerpoint/2010/main" val="1309247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B8C8E0-7D04-43C5-A418-7596089DEC4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D0A310A-6338-4287-8D47-EDF4496F1D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C707614-F04F-4F68-9A2E-C8BE51C887DC}"/>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3F317765-D753-495C-B882-95A829226D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644842-6C66-42E0-B4B3-9069E7E2E1F3}"/>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D858035D-5FB3-415D-9748-DE9F85FE8104}"/>
              </a:ext>
            </a:extLst>
          </p:cNvPr>
          <p:cNvSpPr/>
          <p:nvPr userDrawn="1"/>
        </p:nvSpPr>
        <p:spPr>
          <a:xfrm>
            <a:off x="0" y="0"/>
            <a:ext cx="12192000" cy="596900"/>
          </a:xfrm>
          <a:prstGeom prst="rect">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a:extLst>
              <a:ext uri="{FF2B5EF4-FFF2-40B4-BE49-F238E27FC236}">
                <a16:creationId xmlns:a16="http://schemas.microsoft.com/office/drawing/2014/main" id="{9B75C431-A99F-4BEA-B03B-6A0201657515}"/>
              </a:ext>
            </a:extLst>
          </p:cNvPr>
          <p:cNvSpPr txBox="1">
            <a:spLocks/>
          </p:cNvSpPr>
          <p:nvPr userDrawn="1"/>
        </p:nvSpPr>
        <p:spPr>
          <a:xfrm>
            <a:off x="8545470" y="0"/>
            <a:ext cx="364653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dirty="0">
                <a:solidFill>
                  <a:schemeClr val="bg1"/>
                </a:solidFill>
                <a:latin typeface="HGP創英角ﾎﾟｯﾌﾟ体" panose="040B0A00000000000000" pitchFamily="50" charset="-128"/>
                <a:ea typeface="HGP創英角ﾎﾟｯﾌﾟ体" panose="040B0A00000000000000" pitchFamily="50" charset="-128"/>
              </a:rPr>
              <a:t>レッツ トライ！プログラミング（</a:t>
            </a:r>
            <a:r>
              <a:rPr lang="en-US" altLang="ja-JP" sz="1800" dirty="0">
                <a:solidFill>
                  <a:schemeClr val="bg1"/>
                </a:solidFill>
                <a:latin typeface="HGP創英角ﾎﾟｯﾌﾟ体" panose="040B0A00000000000000" pitchFamily="50" charset="-128"/>
                <a:ea typeface="HGP創英角ﾎﾟｯﾌﾟ体" panose="040B0A00000000000000" pitchFamily="50" charset="-128"/>
              </a:rPr>
              <a:t>3</a:t>
            </a:r>
            <a:r>
              <a:rPr lang="ja-JP" altLang="en-US" sz="1800" dirty="0">
                <a:solidFill>
                  <a:schemeClr val="bg1"/>
                </a:solidFill>
                <a:latin typeface="HGP創英角ﾎﾟｯﾌﾟ体" panose="040B0A00000000000000" pitchFamily="50" charset="-128"/>
                <a:ea typeface="HGP創英角ﾎﾟｯﾌﾟ体" panose="040B0A00000000000000" pitchFamily="50" charset="-128"/>
              </a:rPr>
              <a:t>年）</a:t>
            </a:r>
          </a:p>
        </p:txBody>
      </p:sp>
    </p:spTree>
    <p:extLst>
      <p:ext uri="{BB962C8B-B14F-4D97-AF65-F5344CB8AC3E}">
        <p14:creationId xmlns:p14="http://schemas.microsoft.com/office/powerpoint/2010/main" val="4142307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B1961B-A890-4149-9C0F-772766DAE3F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2364677-DFDE-4F75-A2D7-3184C684A7B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2E6D60-8FCB-4FAE-9DDF-E599E93E7B97}"/>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9F582649-D09A-4DCF-AE29-554492E196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42261EE-78AF-4201-9EDC-2F48C720E70A}"/>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34031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4F53B12-547A-4A12-9167-CBF33B27286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D6B37C2-F256-45C1-897D-6982616FB61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0D1A56-F4B6-4977-9833-D677349FBF8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7E1BFE6B-30D5-49E0-8EE6-906D64EC55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1721F4-EA69-4525-A516-E1710D8C7064}"/>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531183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3599CF-43BD-4579-B9E9-F880030020E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592193-51F6-4301-9029-410DF74B7BB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D16140-611C-4B8D-B001-183956B8F66E}"/>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913B69A9-12D8-400D-83C1-66E837B7A5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8DBF4F-7739-415D-B816-7CF26E7F297E}"/>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479525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EC2CAD-371D-4CEA-A7FD-62F1407D754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29102-7C97-4035-92DA-72FFE28947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6193C02-3871-4238-B97A-5DD72BAA8932}"/>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2DCE72B9-10A7-48CC-9829-C51A62458C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E21B32-05F7-46DC-B5A2-75FD728A8E5A}"/>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71674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085876-1042-49CB-A5AA-5F891BF1048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12469E7-E2E3-411F-BB2C-B07E664E0E7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A452C14-D2CF-4C9A-84CC-BCFE8FE8717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9A761FA-FA46-4C5D-98A9-347AA0B31389}"/>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5D899EB9-9066-41A7-A7ED-FA13A584569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11D7651-B60F-472F-8AEC-5B52CC1C62F9}"/>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82740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0FA9A6-0098-43F3-AB2B-5D822F6A951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6C7C84-D06A-48A4-8E3E-59196F15C6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11520A-978B-4529-870D-9ACDF6CA5C3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33A0EA1-EBB5-4BD7-A2D4-D91A7DBF97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FFDEFA1-18E0-4FDC-BACF-45C89C692D4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E60AF98-BF23-4780-ABE6-627BC120C31B}"/>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8" name="フッター プレースホルダー 7">
            <a:extLst>
              <a:ext uri="{FF2B5EF4-FFF2-40B4-BE49-F238E27FC236}">
                <a16:creationId xmlns:a16="http://schemas.microsoft.com/office/drawing/2014/main" id="{D6AC7ADD-06C8-440C-8B50-1CCB32B6A94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F1BBD3F-5DE0-4185-AD64-AA541E5D1478}"/>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8649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DC478B-AA4F-4168-BBCB-99A558EC3DC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AE5CCE0-B8E0-475E-8DFB-D3CDD765539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4" name="フッター プレースホルダー 3">
            <a:extLst>
              <a:ext uri="{FF2B5EF4-FFF2-40B4-BE49-F238E27FC236}">
                <a16:creationId xmlns:a16="http://schemas.microsoft.com/office/drawing/2014/main" id="{9B243CD2-9C4A-42AE-89A6-4A35BA4A3E5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222EB27-82D4-4923-A89C-94759663A5F3}"/>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29259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1B94674-7862-4578-BF76-25D6587D3331}"/>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3" name="フッター プレースホルダー 2">
            <a:extLst>
              <a:ext uri="{FF2B5EF4-FFF2-40B4-BE49-F238E27FC236}">
                <a16:creationId xmlns:a16="http://schemas.microsoft.com/office/drawing/2014/main" id="{66C4A05E-102E-424E-AC5B-22DF3E2648E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6E45DDC-0BB9-4913-B5E2-9550D4D4D5F9}"/>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23868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A64D21-91C1-46A3-AF7F-C90D9D016CC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73055ED-D5EE-4035-8751-BC5C4AD0CD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806EC20-ABC0-4D57-9E14-2AA8F663CE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0CEDE73-A7B3-440E-ACBF-128A31849F96}"/>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BFD7DCC3-A742-47C8-8B15-7E77AFA9B66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0E39A80-6E33-4ACA-A1DE-803ED20DA4EE}"/>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3814449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6E9C3F-D2FB-4BD1-A1B4-FCE4552928E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B26ADA2-C8F1-42EB-9EA4-FD16744F9B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2EDE699-2289-4D28-B57A-259883F48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802D47-86BC-4F67-9DA7-1ED4A4C9E678}"/>
              </a:ext>
            </a:extLst>
          </p:cNvPr>
          <p:cNvSpPr>
            <a:spLocks noGrp="1"/>
          </p:cNvSpPr>
          <p:nvPr>
            <p:ph type="dt" sz="half" idx="10"/>
          </p:nvPr>
        </p:nvSpPr>
        <p:spPr/>
        <p:txBody>
          <a:bodyPr/>
          <a:lstStyle/>
          <a:p>
            <a:fld id="{2C4226DD-7D12-451C-B53B-0388564C5CE4}" type="datetimeFigureOut">
              <a:rPr kumimoji="1" lang="ja-JP" altLang="en-US" smtClean="0"/>
              <a:t>2019/8/5</a:t>
            </a:fld>
            <a:endParaRPr kumimoji="1" lang="ja-JP" altLang="en-US"/>
          </a:p>
        </p:txBody>
      </p:sp>
      <p:sp>
        <p:nvSpPr>
          <p:cNvPr id="6" name="フッター プレースホルダー 5">
            <a:extLst>
              <a:ext uri="{FF2B5EF4-FFF2-40B4-BE49-F238E27FC236}">
                <a16:creationId xmlns:a16="http://schemas.microsoft.com/office/drawing/2014/main" id="{E6ED83AD-7009-43E0-93C3-4A50C2C2CF1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B0D8F5-4863-49DE-9F2C-B585A8CBD18D}"/>
              </a:ext>
            </a:extLst>
          </p:cNvPr>
          <p:cNvSpPr>
            <a:spLocks noGrp="1"/>
          </p:cNvSpPr>
          <p:nvPr>
            <p:ph type="sldNum" sz="quarter" idx="12"/>
          </p:nvPr>
        </p:nvSpPr>
        <p:spPr/>
        <p:txBody>
          <a:body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1666631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1FFFF"/>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6930A3F-80F8-4465-A1E1-56F75B4016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4263A3-EF00-4236-86DC-8CF1544AF3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88340C6-F715-46AF-9779-004CF92901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226DD-7D12-451C-B53B-0388564C5CE4}" type="datetimeFigureOut">
              <a:rPr kumimoji="1" lang="ja-JP" altLang="en-US" smtClean="0"/>
              <a:t>2019/8/5</a:t>
            </a:fld>
            <a:endParaRPr kumimoji="1" lang="ja-JP" altLang="en-US"/>
          </a:p>
        </p:txBody>
      </p:sp>
      <p:sp>
        <p:nvSpPr>
          <p:cNvPr id="5" name="フッター プレースホルダー 4">
            <a:extLst>
              <a:ext uri="{FF2B5EF4-FFF2-40B4-BE49-F238E27FC236}">
                <a16:creationId xmlns:a16="http://schemas.microsoft.com/office/drawing/2014/main" id="{C21F9EBD-2B98-44E2-B5B8-D50E84694F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338D538-B3A6-4489-B440-E3F4F7FD7E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338B33-2F67-4916-998D-3BDD0B5F8E50}" type="slidenum">
              <a:rPr kumimoji="1" lang="ja-JP" altLang="en-US" smtClean="0"/>
              <a:t>‹#›</a:t>
            </a:fld>
            <a:endParaRPr kumimoji="1" lang="ja-JP" altLang="en-US"/>
          </a:p>
        </p:txBody>
      </p:sp>
    </p:spTree>
    <p:extLst>
      <p:ext uri="{BB962C8B-B14F-4D97-AF65-F5344CB8AC3E}">
        <p14:creationId xmlns:p14="http://schemas.microsoft.com/office/powerpoint/2010/main" val="4197650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4.pn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26.png"/><Relationship Id="rId10" Type="http://schemas.openxmlformats.org/officeDocument/2006/relationships/image" Target="../media/image27.png"/><Relationship Id="rId4" Type="http://schemas.openxmlformats.org/officeDocument/2006/relationships/image" Target="../media/image25.jpe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1465007" y="2257989"/>
            <a:ext cx="8991600" cy="2582862"/>
          </a:xfrm>
        </p:spPr>
        <p:txBody>
          <a:bodyPr anchor="t" anchorCtr="0">
            <a:normAutofit/>
          </a:bodyPr>
          <a:lstStyle/>
          <a:p>
            <a:r>
              <a:rPr kumimoji="1" lang="ja-JP" altLang="en-US" sz="8000" dirty="0">
                <a:solidFill>
                  <a:srgbClr val="0066FF"/>
                </a:solidFill>
                <a:latin typeface="HGP創英角ﾎﾟｯﾌﾟ体" panose="040B0A00000000000000" pitchFamily="50" charset="-128"/>
                <a:ea typeface="HGP創英角ﾎﾟｯﾌﾟ体" panose="040B0A00000000000000" pitchFamily="50" charset="-128"/>
              </a:rPr>
              <a:t>レッツ　トライ！</a:t>
            </a:r>
            <a:br>
              <a:rPr kumimoji="1" lang="en-US" altLang="ja-JP" sz="8000" dirty="0">
                <a:solidFill>
                  <a:srgbClr val="0066FF"/>
                </a:solidFill>
                <a:latin typeface="HGP創英角ﾎﾟｯﾌﾟ体" panose="040B0A00000000000000" pitchFamily="50" charset="-128"/>
                <a:ea typeface="HGP創英角ﾎﾟｯﾌﾟ体" panose="040B0A00000000000000" pitchFamily="50" charset="-128"/>
              </a:rPr>
            </a:br>
            <a:r>
              <a:rPr kumimoji="1" lang="ja-JP" altLang="en-US" sz="8000" dirty="0">
                <a:solidFill>
                  <a:srgbClr val="0066FF"/>
                </a:solidFill>
                <a:latin typeface="HGP創英角ﾎﾟｯﾌﾟ体" panose="040B0A00000000000000" pitchFamily="50" charset="-128"/>
                <a:ea typeface="HGP創英角ﾎﾟｯﾌﾟ体" panose="040B0A00000000000000" pitchFamily="50" charset="-128"/>
              </a:rPr>
              <a:t>プログラミング</a:t>
            </a:r>
          </a:p>
        </p:txBody>
      </p:sp>
      <p:pic>
        <p:nvPicPr>
          <p:cNvPr id="5" name="図 4" descr="室内 が含まれている画像&#10;&#10;自動的に生成された説明">
            <a:extLst>
              <a:ext uri="{FF2B5EF4-FFF2-40B4-BE49-F238E27FC236}">
                <a16:creationId xmlns:a16="http://schemas.microsoft.com/office/drawing/2014/main" id="{5C0B6289-14BC-46D7-B922-A7908236AA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1258" y="709152"/>
            <a:ext cx="2960284" cy="1749259"/>
          </a:xfrm>
          <a:prstGeom prst="rect">
            <a:avLst/>
          </a:prstGeom>
        </p:spPr>
      </p:pic>
      <p:pic>
        <p:nvPicPr>
          <p:cNvPr id="7" name="図 6" descr="室内, テーブル が含まれている画像&#10;&#10;自動的に生成された説明">
            <a:extLst>
              <a:ext uri="{FF2B5EF4-FFF2-40B4-BE49-F238E27FC236}">
                <a16:creationId xmlns:a16="http://schemas.microsoft.com/office/drawing/2014/main" id="{AC07F389-ACE2-4F86-B22F-0B4CF6265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10115" y="3354333"/>
            <a:ext cx="1292984" cy="2794515"/>
          </a:xfrm>
          <a:prstGeom prst="rect">
            <a:avLst/>
          </a:prstGeom>
        </p:spPr>
      </p:pic>
      <p:pic>
        <p:nvPicPr>
          <p:cNvPr id="11" name="図 10" descr="レゴ, おもちゃ, 室内, ケーキ が含まれている画像&#10;&#10;自動的に生成された説明">
            <a:extLst>
              <a:ext uri="{FF2B5EF4-FFF2-40B4-BE49-F238E27FC236}">
                <a16:creationId xmlns:a16="http://schemas.microsoft.com/office/drawing/2014/main" id="{B0540AA4-63F6-498E-957C-34B993DBCD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138" y="4344006"/>
            <a:ext cx="2212357" cy="2017149"/>
          </a:xfrm>
          <a:prstGeom prst="rect">
            <a:avLst/>
          </a:prstGeom>
        </p:spPr>
      </p:pic>
      <p:pic>
        <p:nvPicPr>
          <p:cNvPr id="13" name="図 12" descr="レゴ, おもちゃ が含まれている画像&#10;&#10;自動的に生成された説明">
            <a:extLst>
              <a:ext uri="{FF2B5EF4-FFF2-40B4-BE49-F238E27FC236}">
                <a16:creationId xmlns:a16="http://schemas.microsoft.com/office/drawing/2014/main" id="{7B2B3117-70E1-4C50-8170-DC04A43E2C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239" y="794491"/>
            <a:ext cx="2259163" cy="3017221"/>
          </a:xfrm>
          <a:prstGeom prst="rect">
            <a:avLst/>
          </a:prstGeom>
        </p:spPr>
      </p:pic>
      <p:sp>
        <p:nvSpPr>
          <p:cNvPr id="8" name="正方形/長方形 7">
            <a:extLst>
              <a:ext uri="{FF2B5EF4-FFF2-40B4-BE49-F238E27FC236}">
                <a16:creationId xmlns:a16="http://schemas.microsoft.com/office/drawing/2014/main" id="{B9432F49-3CE8-4BB8-B8BB-DD22350F4E9F}"/>
              </a:ext>
            </a:extLst>
          </p:cNvPr>
          <p:cNvSpPr/>
          <p:nvPr/>
        </p:nvSpPr>
        <p:spPr>
          <a:xfrm>
            <a:off x="2721573" y="5092624"/>
            <a:ext cx="6654386" cy="861774"/>
          </a:xfrm>
          <a:prstGeom prst="rect">
            <a:avLst/>
          </a:prstGeom>
        </p:spPr>
        <p:txBody>
          <a:bodyPr wrap="none">
            <a:spAutoFit/>
          </a:bodyPr>
          <a:lstStyle/>
          <a:p>
            <a:endParaRPr lang="en-US" altLang="ja-JP" sz="1000" dirty="0">
              <a:solidFill>
                <a:srgbClr val="0000FF"/>
              </a:solidFill>
              <a:latin typeface="HGP創英角ﾎﾟｯﾌﾟ体" panose="040B0A00000000000000" pitchFamily="50" charset="-128"/>
              <a:ea typeface="HGP創英角ﾎﾟｯﾌﾟ体" panose="040B0A00000000000000" pitchFamily="50" charset="-128"/>
            </a:endParaRPr>
          </a:p>
          <a:p>
            <a:r>
              <a:rPr lang="ja-JP" altLang="en-US" sz="4000" dirty="0">
                <a:solidFill>
                  <a:srgbClr val="0000FF"/>
                </a:solidFill>
                <a:latin typeface="HGP創英角ﾎﾟｯﾌﾟ体" panose="040B0A00000000000000" pitchFamily="50" charset="-128"/>
                <a:ea typeface="HGP創英角ﾎﾟｯﾌﾟ体" panose="040B0A00000000000000" pitchFamily="50" charset="-128"/>
              </a:rPr>
              <a:t>プログラミングをしてみよう②</a:t>
            </a:r>
            <a:endParaRPr lang="ja-JP" altLang="en-US" sz="4000" dirty="0">
              <a:solidFill>
                <a:srgbClr val="0000FF"/>
              </a:solidFill>
            </a:endParaRPr>
          </a:p>
        </p:txBody>
      </p:sp>
    </p:spTree>
    <p:extLst>
      <p:ext uri="{BB962C8B-B14F-4D97-AF65-F5344CB8AC3E}">
        <p14:creationId xmlns:p14="http://schemas.microsoft.com/office/powerpoint/2010/main" val="156872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fill="hold" grpId="0" nodeType="withEffect">
                                  <p:stCondLst>
                                    <p:cond delay="0"/>
                                  </p:stCondLst>
                                  <p:endCondLst>
                                    <p:cond evt="onNext" delay="0">
                                      <p:tgtEl>
                                        <p:sldTgt/>
                                      </p:tgtEl>
                                    </p:cond>
                                  </p:endCondLst>
                                  <p:childTnLst>
                                    <p:animClr clrSpc="hsl" dir="ccw">
                                      <p:cBhvr override="childStyle">
                                        <p:cTn id="6" dur="3000" fill="hold"/>
                                        <p:tgtEl>
                                          <p:spTgt spid="2"/>
                                        </p:tgtEl>
                                        <p:attrNameLst>
                                          <p:attrName>style.color</p:attrName>
                                        </p:attrNameLst>
                                      </p:cBhvr>
                                      <p:to>
                                        <a:schemeClr val="accent2"/>
                                      </p:to>
                                    </p:animClr>
                                  </p:childTnLst>
                                </p:cTn>
                              </p:par>
                              <p:par>
                                <p:cTn id="7" presetID="32" presetClass="emph" presetSubtype="0" repeatCount="indefinite" fill="hold" nodeType="withEffect">
                                  <p:stCondLst>
                                    <p:cond delay="0"/>
                                  </p:stCondLst>
                                  <p:endCondLst>
                                    <p:cond evt="onNext" delay="0">
                                      <p:tgtEl>
                                        <p:sldTgt/>
                                      </p:tgtEl>
                                    </p:cond>
                                  </p:endCondLst>
                                  <p:childTnLst>
                                    <p:animRot by="120000">
                                      <p:cBhvr>
                                        <p:cTn id="8" dur="100" fill="hold">
                                          <p:stCondLst>
                                            <p:cond delay="0"/>
                                          </p:stCondLst>
                                        </p:cTn>
                                        <p:tgtEl>
                                          <p:spTgt spid="5"/>
                                        </p:tgtEl>
                                        <p:attrNameLst>
                                          <p:attrName>r</p:attrName>
                                        </p:attrNameLst>
                                      </p:cBhvr>
                                    </p:animRot>
                                    <p:animRot by="-240000">
                                      <p:cBhvr>
                                        <p:cTn id="9" dur="200" fill="hold">
                                          <p:stCondLst>
                                            <p:cond delay="200"/>
                                          </p:stCondLst>
                                        </p:cTn>
                                        <p:tgtEl>
                                          <p:spTgt spid="5"/>
                                        </p:tgtEl>
                                        <p:attrNameLst>
                                          <p:attrName>r</p:attrName>
                                        </p:attrNameLst>
                                      </p:cBhvr>
                                    </p:animRot>
                                    <p:animRot by="240000">
                                      <p:cBhvr>
                                        <p:cTn id="10" dur="200" fill="hold">
                                          <p:stCondLst>
                                            <p:cond delay="400"/>
                                          </p:stCondLst>
                                        </p:cTn>
                                        <p:tgtEl>
                                          <p:spTgt spid="5"/>
                                        </p:tgtEl>
                                        <p:attrNameLst>
                                          <p:attrName>r</p:attrName>
                                        </p:attrNameLst>
                                      </p:cBhvr>
                                    </p:animRot>
                                    <p:animRot by="-240000">
                                      <p:cBhvr>
                                        <p:cTn id="11" dur="200" fill="hold">
                                          <p:stCondLst>
                                            <p:cond delay="600"/>
                                          </p:stCondLst>
                                        </p:cTn>
                                        <p:tgtEl>
                                          <p:spTgt spid="5"/>
                                        </p:tgtEl>
                                        <p:attrNameLst>
                                          <p:attrName>r</p:attrName>
                                        </p:attrNameLst>
                                      </p:cBhvr>
                                    </p:animRot>
                                    <p:animRot by="120000">
                                      <p:cBhvr>
                                        <p:cTn id="12" dur="200" fill="hold">
                                          <p:stCondLst>
                                            <p:cond delay="800"/>
                                          </p:stCondLst>
                                        </p:cTn>
                                        <p:tgtEl>
                                          <p:spTgt spid="5"/>
                                        </p:tgtEl>
                                        <p:attrNameLst>
                                          <p:attrName>r</p:attrName>
                                        </p:attrNameLst>
                                      </p:cBhvr>
                                    </p:animRot>
                                  </p:childTnLst>
                                </p:cTn>
                              </p:par>
                              <p:par>
                                <p:cTn id="13" presetID="32" presetClass="emph" presetSubtype="0" repeatCount="indefinite" fill="hold" nodeType="withEffect">
                                  <p:stCondLst>
                                    <p:cond delay="500"/>
                                  </p:stCondLst>
                                  <p:endCondLst>
                                    <p:cond evt="onNext" delay="0">
                                      <p:tgtEl>
                                        <p:sldTgt/>
                                      </p:tgtEl>
                                    </p:cond>
                                  </p:endCondLst>
                                  <p:childTnLst>
                                    <p:animRot by="120000">
                                      <p:cBhvr>
                                        <p:cTn id="14" dur="100" fill="hold">
                                          <p:stCondLst>
                                            <p:cond delay="0"/>
                                          </p:stCondLst>
                                        </p:cTn>
                                        <p:tgtEl>
                                          <p:spTgt spid="13"/>
                                        </p:tgtEl>
                                        <p:attrNameLst>
                                          <p:attrName>r</p:attrName>
                                        </p:attrNameLst>
                                      </p:cBhvr>
                                    </p:animRot>
                                    <p:animRot by="-240000">
                                      <p:cBhvr>
                                        <p:cTn id="15" dur="200" fill="hold">
                                          <p:stCondLst>
                                            <p:cond delay="200"/>
                                          </p:stCondLst>
                                        </p:cTn>
                                        <p:tgtEl>
                                          <p:spTgt spid="13"/>
                                        </p:tgtEl>
                                        <p:attrNameLst>
                                          <p:attrName>r</p:attrName>
                                        </p:attrNameLst>
                                      </p:cBhvr>
                                    </p:animRot>
                                    <p:animRot by="240000">
                                      <p:cBhvr>
                                        <p:cTn id="16" dur="200" fill="hold">
                                          <p:stCondLst>
                                            <p:cond delay="400"/>
                                          </p:stCondLst>
                                        </p:cTn>
                                        <p:tgtEl>
                                          <p:spTgt spid="13"/>
                                        </p:tgtEl>
                                        <p:attrNameLst>
                                          <p:attrName>r</p:attrName>
                                        </p:attrNameLst>
                                      </p:cBhvr>
                                    </p:animRot>
                                    <p:animRot by="-240000">
                                      <p:cBhvr>
                                        <p:cTn id="17" dur="200" fill="hold">
                                          <p:stCondLst>
                                            <p:cond delay="600"/>
                                          </p:stCondLst>
                                        </p:cTn>
                                        <p:tgtEl>
                                          <p:spTgt spid="13"/>
                                        </p:tgtEl>
                                        <p:attrNameLst>
                                          <p:attrName>r</p:attrName>
                                        </p:attrNameLst>
                                      </p:cBhvr>
                                    </p:animRot>
                                    <p:animRot by="120000">
                                      <p:cBhvr>
                                        <p:cTn id="18" dur="200" fill="hold">
                                          <p:stCondLst>
                                            <p:cond delay="800"/>
                                          </p:stCondLst>
                                        </p:cTn>
                                        <p:tgtEl>
                                          <p:spTgt spid="13"/>
                                        </p:tgtEl>
                                        <p:attrNameLst>
                                          <p:attrName>r</p:attrName>
                                        </p:attrNameLst>
                                      </p:cBhvr>
                                    </p:animRot>
                                  </p:childTnLst>
                                </p:cTn>
                              </p:par>
                              <p:par>
                                <p:cTn id="19" presetID="32" presetClass="emph" presetSubtype="0" repeatCount="indefinite" fill="hold" nodeType="withEffect">
                                  <p:stCondLst>
                                    <p:cond delay="500"/>
                                  </p:stCondLst>
                                  <p:endCondLst>
                                    <p:cond evt="onNext" delay="0">
                                      <p:tgtEl>
                                        <p:sldTgt/>
                                      </p:tgtEl>
                                    </p:cond>
                                  </p:endCondLst>
                                  <p:childTnLst>
                                    <p:animRot by="120000">
                                      <p:cBhvr>
                                        <p:cTn id="20" dur="200" fill="hold">
                                          <p:stCondLst>
                                            <p:cond delay="0"/>
                                          </p:stCondLst>
                                        </p:cTn>
                                        <p:tgtEl>
                                          <p:spTgt spid="11"/>
                                        </p:tgtEl>
                                        <p:attrNameLst>
                                          <p:attrName>r</p:attrName>
                                        </p:attrNameLst>
                                      </p:cBhvr>
                                    </p:animRot>
                                    <p:animRot by="-240000">
                                      <p:cBhvr>
                                        <p:cTn id="21" dur="400" fill="hold">
                                          <p:stCondLst>
                                            <p:cond delay="400"/>
                                          </p:stCondLst>
                                        </p:cTn>
                                        <p:tgtEl>
                                          <p:spTgt spid="11"/>
                                        </p:tgtEl>
                                        <p:attrNameLst>
                                          <p:attrName>r</p:attrName>
                                        </p:attrNameLst>
                                      </p:cBhvr>
                                    </p:animRot>
                                    <p:animRot by="240000">
                                      <p:cBhvr>
                                        <p:cTn id="22" dur="400" fill="hold">
                                          <p:stCondLst>
                                            <p:cond delay="800"/>
                                          </p:stCondLst>
                                        </p:cTn>
                                        <p:tgtEl>
                                          <p:spTgt spid="11"/>
                                        </p:tgtEl>
                                        <p:attrNameLst>
                                          <p:attrName>r</p:attrName>
                                        </p:attrNameLst>
                                      </p:cBhvr>
                                    </p:animRot>
                                    <p:animRot by="-240000">
                                      <p:cBhvr>
                                        <p:cTn id="23" dur="400" fill="hold">
                                          <p:stCondLst>
                                            <p:cond delay="1200"/>
                                          </p:stCondLst>
                                        </p:cTn>
                                        <p:tgtEl>
                                          <p:spTgt spid="11"/>
                                        </p:tgtEl>
                                        <p:attrNameLst>
                                          <p:attrName>r</p:attrName>
                                        </p:attrNameLst>
                                      </p:cBhvr>
                                    </p:animRot>
                                    <p:animRot by="120000">
                                      <p:cBhvr>
                                        <p:cTn id="24" dur="400" fill="hold">
                                          <p:stCondLst>
                                            <p:cond delay="1600"/>
                                          </p:stCondLst>
                                        </p:cTn>
                                        <p:tgtEl>
                                          <p:spTgt spid="11"/>
                                        </p:tgtEl>
                                        <p:attrNameLst>
                                          <p:attrName>r</p:attrName>
                                        </p:attrNameLst>
                                      </p:cBhvr>
                                    </p:animRot>
                                  </p:childTnLst>
                                </p:cTn>
                              </p:par>
                              <p:par>
                                <p:cTn id="25" presetID="32" presetClass="emph" presetSubtype="0" repeatCount="indefinite" fill="hold" nodeType="withEffect">
                                  <p:stCondLst>
                                    <p:cond delay="1000"/>
                                  </p:stCondLst>
                                  <p:endCondLst>
                                    <p:cond evt="onNext" delay="0">
                                      <p:tgtEl>
                                        <p:sldTgt/>
                                      </p:tgtEl>
                                    </p:cond>
                                  </p:endCondLst>
                                  <p:childTnLst>
                                    <p:animRot by="120000">
                                      <p:cBhvr>
                                        <p:cTn id="26" dur="100" fill="hold">
                                          <p:stCondLst>
                                            <p:cond delay="0"/>
                                          </p:stCondLst>
                                        </p:cTn>
                                        <p:tgtEl>
                                          <p:spTgt spid="7"/>
                                        </p:tgtEl>
                                        <p:attrNameLst>
                                          <p:attrName>r</p:attrName>
                                        </p:attrNameLst>
                                      </p:cBhvr>
                                    </p:animRot>
                                    <p:animRot by="-240000">
                                      <p:cBhvr>
                                        <p:cTn id="27" dur="200" fill="hold">
                                          <p:stCondLst>
                                            <p:cond delay="200"/>
                                          </p:stCondLst>
                                        </p:cTn>
                                        <p:tgtEl>
                                          <p:spTgt spid="7"/>
                                        </p:tgtEl>
                                        <p:attrNameLst>
                                          <p:attrName>r</p:attrName>
                                        </p:attrNameLst>
                                      </p:cBhvr>
                                    </p:animRot>
                                    <p:animRot by="240000">
                                      <p:cBhvr>
                                        <p:cTn id="28" dur="200" fill="hold">
                                          <p:stCondLst>
                                            <p:cond delay="400"/>
                                          </p:stCondLst>
                                        </p:cTn>
                                        <p:tgtEl>
                                          <p:spTgt spid="7"/>
                                        </p:tgtEl>
                                        <p:attrNameLst>
                                          <p:attrName>r</p:attrName>
                                        </p:attrNameLst>
                                      </p:cBhvr>
                                    </p:animRot>
                                    <p:animRot by="-240000">
                                      <p:cBhvr>
                                        <p:cTn id="29" dur="200" fill="hold">
                                          <p:stCondLst>
                                            <p:cond delay="600"/>
                                          </p:stCondLst>
                                        </p:cTn>
                                        <p:tgtEl>
                                          <p:spTgt spid="7"/>
                                        </p:tgtEl>
                                        <p:attrNameLst>
                                          <p:attrName>r</p:attrName>
                                        </p:attrNameLst>
                                      </p:cBhvr>
                                    </p:animRot>
                                    <p:animRot by="120000">
                                      <p:cBhvr>
                                        <p:cTn id="30" dur="200" fill="hold">
                                          <p:stCondLst>
                                            <p:cond delay="800"/>
                                          </p:stCondLst>
                                        </p:cTn>
                                        <p:tgtEl>
                                          <p:spTgt spid="7"/>
                                        </p:tgtEl>
                                        <p:attrNameLst>
                                          <p:attrName>r</p:attrName>
                                        </p:attrNameLst>
                                      </p:cBhvr>
                                    </p:animRot>
                                  </p:childTnLst>
                                </p:cTn>
                              </p:par>
                              <p:par>
                                <p:cTn id="31" presetID="41" presetClass="entr" presetSubtype="0" repeatCount="indefinite" fill="hold" grpId="0" nodeType="withEffect">
                                  <p:stCondLst>
                                    <p:cond delay="0"/>
                                  </p:stCondLst>
                                  <p:endCondLst>
                                    <p:cond evt="onNext" delay="0">
                                      <p:tgtEl>
                                        <p:sldTgt/>
                                      </p:tgtEl>
                                    </p:cond>
                                  </p:endCondLst>
                                  <p:iterate type="lt">
                                    <p:tmPct val="30000"/>
                                  </p:iterate>
                                  <p:childTnLst>
                                    <p:set>
                                      <p:cBhvr>
                                        <p:cTn id="32" dur="1" fill="hold">
                                          <p:stCondLst>
                                            <p:cond delay="0"/>
                                          </p:stCondLst>
                                        </p:cTn>
                                        <p:tgtEl>
                                          <p:spTgt spid="8"/>
                                        </p:tgtEl>
                                        <p:attrNameLst>
                                          <p:attrName>style.visibility</p:attrName>
                                        </p:attrNameLst>
                                      </p:cBhvr>
                                      <p:to>
                                        <p:strVal val="visible"/>
                                      </p:to>
                                    </p:set>
                                    <p:anim calcmode="lin" valueType="num">
                                      <p:cBhvr>
                                        <p:cTn id="33" dur="20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2000" fill="hold"/>
                                        <p:tgtEl>
                                          <p:spTgt spid="8"/>
                                        </p:tgtEl>
                                        <p:attrNameLst>
                                          <p:attrName>ppt_y</p:attrName>
                                        </p:attrNameLst>
                                      </p:cBhvr>
                                      <p:tavLst>
                                        <p:tav tm="0">
                                          <p:val>
                                            <p:strVal val="#ppt_y"/>
                                          </p:val>
                                        </p:tav>
                                        <p:tav tm="100000">
                                          <p:val>
                                            <p:strVal val="#ppt_y"/>
                                          </p:val>
                                        </p:tav>
                                      </p:tavLst>
                                    </p:anim>
                                    <p:anim calcmode="lin" valueType="num">
                                      <p:cBhvr>
                                        <p:cTn id="35" dur="20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20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20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8" name="タイトル 1">
            <a:extLst>
              <a:ext uri="{FF2B5EF4-FFF2-40B4-BE49-F238E27FC236}">
                <a16:creationId xmlns:a16="http://schemas.microsoft.com/office/drawing/2014/main" id="{F8085251-4568-460E-B58D-66A8E4F6897B}"/>
              </a:ext>
            </a:extLst>
          </p:cNvPr>
          <p:cNvSpPr txBox="1">
            <a:spLocks/>
          </p:cNvSpPr>
          <p:nvPr/>
        </p:nvSpPr>
        <p:spPr>
          <a:xfrm>
            <a:off x="162125" y="692003"/>
            <a:ext cx="5781475" cy="736666"/>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600" dirty="0">
                <a:latin typeface="HGP創英角ﾎﾟｯﾌﾟ体" panose="040B0A00000000000000" pitchFamily="50" charset="-128"/>
                <a:ea typeface="HGP創英角ﾎﾟｯﾌﾟ体" panose="040B0A00000000000000" pitchFamily="50" charset="-128"/>
              </a:rPr>
              <a:t>　　　　　　　　　　　　　　　 </a:t>
            </a:r>
            <a:r>
              <a:rPr lang="ja-JP" altLang="en-US" sz="1600" dirty="0" err="1">
                <a:latin typeface="HGP創英角ﾎﾟｯﾌﾟ体" panose="040B0A00000000000000" pitchFamily="50" charset="-128"/>
                <a:ea typeface="HGP創英角ﾎﾟｯﾌﾟ体" panose="040B0A00000000000000" pitchFamily="50" charset="-128"/>
              </a:rPr>
              <a:t>うご</a:t>
            </a:r>
            <a:endParaRPr lang="en-US" altLang="ja-JP" sz="1600" dirty="0">
              <a:latin typeface="HGP創英角ﾎﾟｯﾌﾟ体" panose="040B0A00000000000000" pitchFamily="50" charset="-128"/>
              <a:ea typeface="HGP創英角ﾎﾟｯﾌﾟ体" panose="040B0A00000000000000" pitchFamily="50" charset="-128"/>
            </a:endParaRPr>
          </a:p>
          <a:p>
            <a:pPr algn="l"/>
            <a:r>
              <a:rPr lang="en-US" altLang="ja-JP" sz="3200" dirty="0">
                <a:latin typeface="HGP創英角ﾎﾟｯﾌﾟ体" panose="040B0A00000000000000" pitchFamily="50" charset="-128"/>
                <a:ea typeface="HGP創英角ﾎﾟｯﾌﾟ体" panose="040B0A00000000000000" pitchFamily="50" charset="-128"/>
              </a:rPr>
              <a:t>【</a:t>
            </a:r>
            <a:r>
              <a:rPr lang="ja-JP" altLang="en-US" sz="3200" dirty="0">
                <a:latin typeface="HGP創英角ﾎﾟｯﾌﾟ体" panose="040B0A00000000000000" pitchFamily="50" charset="-128"/>
                <a:ea typeface="HGP創英角ﾎﾟｯﾌﾟ体" panose="040B0A00000000000000" pitchFamily="50" charset="-128"/>
              </a:rPr>
              <a:t>モーション（動きの）センサー</a:t>
            </a:r>
            <a:r>
              <a:rPr lang="en-US" altLang="ja-JP" sz="3200" dirty="0">
                <a:latin typeface="HGP創英角ﾎﾟｯﾌﾟ体" panose="040B0A00000000000000" pitchFamily="50" charset="-128"/>
                <a:ea typeface="HGP創英角ﾎﾟｯﾌﾟ体" panose="040B0A00000000000000" pitchFamily="50" charset="-128"/>
              </a:rPr>
              <a:t>】</a:t>
            </a:r>
            <a:endParaRPr lang="ja-JP" altLang="en-US" sz="3200" dirty="0">
              <a:latin typeface="HGP創英角ﾎﾟｯﾌﾟ体" panose="040B0A00000000000000" pitchFamily="50" charset="-128"/>
              <a:ea typeface="HGP創英角ﾎﾟｯﾌﾟ体" panose="040B0A00000000000000"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988" y="4194168"/>
            <a:ext cx="1406183" cy="836808"/>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988" y="1941338"/>
            <a:ext cx="1406183" cy="836808"/>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4471" y="1941338"/>
            <a:ext cx="1406183" cy="836808"/>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44471" y="4148174"/>
            <a:ext cx="1406183" cy="836808"/>
          </a:xfrm>
          <a:prstGeom prst="rect">
            <a:avLst/>
          </a:prstGeom>
        </p:spPr>
      </p:pic>
      <p:sp>
        <p:nvSpPr>
          <p:cNvPr id="13" name="タイトル 1">
            <a:extLst>
              <a:ext uri="{FF2B5EF4-FFF2-40B4-BE49-F238E27FC236}">
                <a16:creationId xmlns:a16="http://schemas.microsoft.com/office/drawing/2014/main" id="{F8085251-4568-460E-B58D-66A8E4F6897B}"/>
              </a:ext>
            </a:extLst>
          </p:cNvPr>
          <p:cNvSpPr txBox="1">
            <a:spLocks/>
          </p:cNvSpPr>
          <p:nvPr/>
        </p:nvSpPr>
        <p:spPr>
          <a:xfrm>
            <a:off x="1897432" y="1602250"/>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へん </a:t>
            </a:r>
            <a:r>
              <a:rPr lang="ja-JP" altLang="en-US" sz="1400" dirty="0" err="1">
                <a:latin typeface="HG丸ｺﾞｼｯｸM-PRO" panose="020F0600000000000000" pitchFamily="50" charset="-128"/>
                <a:ea typeface="HG丸ｺﾞｼｯｸM-PRO" panose="020F0600000000000000" pitchFamily="50" charset="-128"/>
              </a:rPr>
              <a:t>か</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err="1">
                <a:latin typeface="HG丸ｺﾞｼｯｸM-PRO" panose="020F0600000000000000" pitchFamily="50" charset="-128"/>
                <a:ea typeface="HG丸ｺﾞｼｯｸM-PRO" panose="020F0600000000000000" pitchFamily="50" charset="-128"/>
              </a:rPr>
              <a:t>きょりの</a:t>
            </a:r>
            <a:r>
              <a:rPr lang="ja-JP" altLang="en-US" sz="2800" dirty="0">
                <a:latin typeface="HG丸ｺﾞｼｯｸM-PRO" panose="020F0600000000000000" pitchFamily="50" charset="-128"/>
                <a:ea typeface="HG丸ｺﾞｼｯｸM-PRO" panose="020F0600000000000000" pitchFamily="50" charset="-128"/>
              </a:rPr>
              <a:t>変化</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err="1">
                <a:solidFill>
                  <a:srgbClr val="0000FF"/>
                </a:solidFill>
                <a:latin typeface="HG丸ｺﾞｼｯｸM-PRO" panose="020F0600000000000000" pitchFamily="50" charset="-128"/>
                <a:ea typeface="HG丸ｺﾞｼｯｸM-PRO" panose="020F0600000000000000" pitchFamily="50" charset="-128"/>
              </a:rPr>
              <a:t>きょりが</a:t>
            </a:r>
            <a:r>
              <a:rPr lang="ja-JP" altLang="en-US" sz="2800" dirty="0">
                <a:solidFill>
                  <a:srgbClr val="0000FF"/>
                </a:solidFill>
                <a:latin typeface="HG丸ｺﾞｼｯｸM-PRO" panose="020F0600000000000000" pitchFamily="50" charset="-128"/>
                <a:ea typeface="HG丸ｺﾞｼｯｸM-PRO" panose="020F0600000000000000" pitchFamily="50" charset="-128"/>
              </a:rPr>
              <a:t>かわったら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4" name="タイトル 1">
            <a:extLst>
              <a:ext uri="{FF2B5EF4-FFF2-40B4-BE49-F238E27FC236}">
                <a16:creationId xmlns:a16="http://schemas.microsoft.com/office/drawing/2014/main" id="{F8085251-4568-460E-B58D-66A8E4F6897B}"/>
              </a:ext>
            </a:extLst>
          </p:cNvPr>
          <p:cNvSpPr txBox="1">
            <a:spLocks/>
          </p:cNvSpPr>
          <p:nvPr/>
        </p:nvSpPr>
        <p:spPr>
          <a:xfrm>
            <a:off x="8145832" y="1804492"/>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とおくなる</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センサーから</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はなれたら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5" name="タイトル 1">
            <a:extLst>
              <a:ext uri="{FF2B5EF4-FFF2-40B4-BE49-F238E27FC236}">
                <a16:creationId xmlns:a16="http://schemas.microsoft.com/office/drawing/2014/main" id="{F8085251-4568-460E-B58D-66A8E4F6897B}"/>
              </a:ext>
            </a:extLst>
          </p:cNvPr>
          <p:cNvSpPr txBox="1">
            <a:spLocks/>
          </p:cNvSpPr>
          <p:nvPr/>
        </p:nvSpPr>
        <p:spPr>
          <a:xfrm>
            <a:off x="8145832" y="3930236"/>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ちかづく</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センサーに</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ちかづいたら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6" name="タイトル 1">
            <a:extLst>
              <a:ext uri="{FF2B5EF4-FFF2-40B4-BE49-F238E27FC236}">
                <a16:creationId xmlns:a16="http://schemas.microsoft.com/office/drawing/2014/main" id="{F8085251-4568-460E-B58D-66A8E4F6897B}"/>
              </a:ext>
            </a:extLst>
          </p:cNvPr>
          <p:cNvSpPr txBox="1">
            <a:spLocks/>
          </p:cNvSpPr>
          <p:nvPr/>
        </p:nvSpPr>
        <p:spPr>
          <a:xfrm>
            <a:off x="1931715" y="3966897"/>
            <a:ext cx="4601820" cy="1858715"/>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かず　にゅうりょく</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数の入力</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r>
              <a:rPr lang="ja-JP" altLang="en-US" sz="2800" dirty="0" err="1">
                <a:latin typeface="HG丸ｺﾞｼｯｸM-PRO" panose="020F0600000000000000" pitchFamily="50" charset="-128"/>
                <a:ea typeface="HG丸ｺﾞｼｯｸM-PRO" panose="020F0600000000000000" pitchFamily="50" charset="-128"/>
              </a:rPr>
              <a:t>きょりを</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べつのプログラミング</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ブロックにわたす</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965837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356521"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1522264"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grpSp>
        <p:nvGrpSpPr>
          <p:cNvPr id="18" name="グループ化 17">
            <a:extLst>
              <a:ext uri="{FF2B5EF4-FFF2-40B4-BE49-F238E27FC236}">
                <a16:creationId xmlns:a16="http://schemas.microsoft.com/office/drawing/2014/main" id="{D3C9CCBB-6920-4AC4-A4AD-717CEDBE09BE}"/>
              </a:ext>
            </a:extLst>
          </p:cNvPr>
          <p:cNvGrpSpPr/>
          <p:nvPr/>
        </p:nvGrpSpPr>
        <p:grpSpPr>
          <a:xfrm>
            <a:off x="387109" y="2210287"/>
            <a:ext cx="11617786" cy="3405135"/>
            <a:chOff x="387109" y="2210287"/>
            <a:chExt cx="11617786" cy="3405135"/>
          </a:xfrm>
        </p:grpSpPr>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39" name="グループ化 38"/>
            <p:cNvGrpSpPr/>
            <p:nvPr/>
          </p:nvGrpSpPr>
          <p:grpSpPr>
            <a:xfrm>
              <a:off x="8486721" y="3035299"/>
              <a:ext cx="2999174" cy="2541588"/>
              <a:chOff x="7972462" y="3035300"/>
              <a:chExt cx="2999174" cy="2541588"/>
            </a:xfrm>
          </p:grpSpPr>
          <p:cxnSp>
            <p:nvCxnSpPr>
              <p:cNvPr id="28" name="カギ線コネクタ 27"/>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カタツムリ</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せん</a:t>
                </a:r>
                <a:r>
                  <a:rPr kumimoji="1" lang="ja-JP" altLang="en-US" sz="2400" dirty="0" err="1">
                    <a:latin typeface="HG丸ｺﾞｼｯｸM-PRO" panose="020F0600000000000000" pitchFamily="50" charset="-128"/>
                    <a:ea typeface="HG丸ｺﾞｼｯｸM-PRO" panose="020F0600000000000000" pitchFamily="50" charset="-128"/>
                  </a:rPr>
                  <a:t>ぷう</a:t>
                </a:r>
                <a:r>
                  <a:rPr kumimoji="1" lang="ja-JP" altLang="en-US" sz="2400" dirty="0">
                    <a:latin typeface="HG丸ｺﾞｼｯｸM-PRO" panose="020F0600000000000000" pitchFamily="50" charset="-128"/>
                    <a:ea typeface="HG丸ｺﾞｼｯｸM-PRO" panose="020F0600000000000000" pitchFamily="50" charset="-128"/>
                  </a:rPr>
                  <a:t>き</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かいぞう</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grpSp>
        <p:grpSp>
          <p:nvGrpSpPr>
            <p:cNvPr id="45" name="グループ化 44"/>
            <p:cNvGrpSpPr/>
            <p:nvPr/>
          </p:nvGrpSpPr>
          <p:grpSpPr>
            <a:xfrm>
              <a:off x="6322554" y="2679102"/>
              <a:ext cx="5163341" cy="2748204"/>
              <a:chOff x="5808295" y="2679103"/>
              <a:chExt cx="5163341" cy="2748204"/>
            </a:xfrm>
          </p:grpSpPr>
          <p:sp>
            <p:nvSpPr>
              <p:cNvPr id="17" name="テキスト ボックス 16">
                <a:extLst>
                  <a:ext uri="{FF2B5EF4-FFF2-40B4-BE49-F238E27FC236}">
                    <a16:creationId xmlns:a16="http://schemas.microsoft.com/office/drawing/2014/main" id="{5C240CD7-B569-468B-92B0-C79B3CD058D7}"/>
                  </a:ext>
                </a:extLst>
              </p:cNvPr>
              <p:cNvSpPr txBox="1"/>
              <p:nvPr/>
            </p:nvSpPr>
            <p:spPr>
              <a:xfrm>
                <a:off x="5808295" y="2679103"/>
                <a:ext cx="5163341" cy="2748204"/>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人こうえい</a:t>
                </a:r>
                <a:r>
                  <a:rPr kumimoji="1" lang="ja-JP" altLang="en-US" sz="2400" dirty="0" err="1">
                    <a:latin typeface="HG丸ｺﾞｼｯｸM-PRO" panose="020F0600000000000000" pitchFamily="50" charset="-128"/>
                    <a:ea typeface="HG丸ｺﾞｼｯｸM-PRO" panose="020F0600000000000000" pitchFamily="50" charset="-128"/>
                  </a:rPr>
                  <a:t>せい</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スパイ</a:t>
                </a:r>
                <a:r>
                  <a:rPr kumimoji="1" lang="en-US" altLang="ja-JP" sz="2400" dirty="0">
                    <a:latin typeface="HG丸ｺﾞｼｯｸM-PRO" panose="020F0600000000000000" pitchFamily="50" charset="-128"/>
                    <a:ea typeface="HG丸ｺﾞｼｯｸM-PRO" panose="020F0600000000000000" pitchFamily="50" charset="-128"/>
                  </a:rPr>
                  <a:t>】</a:t>
                </a: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pPr lvl="0"/>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かいぞう</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（つぎの やくわりを きめる）</a:t>
                </a:r>
              </a:p>
            </p:txBody>
          </p:sp>
          <p:sp>
            <p:nvSpPr>
              <p:cNvPr id="42" name="テキスト ボックス 41">
                <a:extLst>
                  <a:ext uri="{FF2B5EF4-FFF2-40B4-BE49-F238E27FC236}">
                    <a16:creationId xmlns:a16="http://schemas.microsoft.com/office/drawing/2014/main" id="{5C240CD7-B569-468B-92B0-C79B3CD058D7}"/>
                  </a:ext>
                </a:extLst>
              </p:cNvPr>
              <p:cNvSpPr txBox="1"/>
              <p:nvPr/>
            </p:nvSpPr>
            <p:spPr>
              <a:xfrm>
                <a:off x="8222379"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sp>
            <p:nvSpPr>
              <p:cNvPr id="43" name="テキスト ボックス 42">
                <a:extLst>
                  <a:ext uri="{FF2B5EF4-FFF2-40B4-BE49-F238E27FC236}">
                    <a16:creationId xmlns:a16="http://schemas.microsoft.com/office/drawing/2014/main" id="{5C240CD7-B569-468B-92B0-C79B3CD058D7}"/>
                  </a:ext>
                </a:extLst>
              </p:cNvPr>
              <p:cNvSpPr txBox="1"/>
              <p:nvPr/>
            </p:nvSpPr>
            <p:spPr>
              <a:xfrm>
                <a:off x="8222379" y="4606400"/>
                <a:ext cx="1979273" cy="396774"/>
              </a:xfrm>
              <a:prstGeom prst="rect">
                <a:avLst/>
              </a:prstGeom>
              <a:solidFill>
                <a:schemeClr val="bg1"/>
              </a:solidFill>
              <a:ln w="1270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手が</a:t>
                </a:r>
                <a:r>
                  <a:rPr kumimoji="1" lang="ja-JP" altLang="en-US" sz="2000" dirty="0" err="1">
                    <a:latin typeface="HG丸ｺﾞｼｯｸM-PRO" panose="020F0600000000000000" pitchFamily="50" charset="-128"/>
                    <a:ea typeface="HG丸ｺﾞｼｯｸM-PRO" panose="020F0600000000000000" pitchFamily="50" charset="-128"/>
                  </a:rPr>
                  <a:t>き</a:t>
                </a:r>
                <a:r>
                  <a:rPr kumimoji="1" lang="ja-JP" altLang="en-US" sz="2000" dirty="0">
                    <a:latin typeface="HG丸ｺﾞｼｯｸM-PRO" panose="020F0600000000000000" pitchFamily="50" charset="-128"/>
                    <a:ea typeface="HG丸ｺﾞｼｯｸM-PRO" panose="020F0600000000000000" pitchFamily="50" charset="-128"/>
                  </a:rPr>
                  <a:t>アイコン</a:t>
                </a:r>
              </a:p>
            </p:txBody>
          </p:sp>
        </p:grpSp>
        <p:sp>
          <p:nvSpPr>
            <p:cNvPr id="31" name="右矢印 19">
              <a:extLst>
                <a:ext uri="{FF2B5EF4-FFF2-40B4-BE49-F238E27FC236}">
                  <a16:creationId xmlns:a16="http://schemas.microsoft.com/office/drawing/2014/main" id="{D0F7C135-5170-4D97-A029-4675E16BD3C5}"/>
                </a:ext>
              </a:extLst>
            </p:cNvPr>
            <p:cNvSpPr/>
            <p:nvPr/>
          </p:nvSpPr>
          <p:spPr>
            <a:xfrm>
              <a:off x="559807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45560"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3400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26" name="図 25" descr="スクリーンショット が含まれている画像&#10;&#10;自動的に生成された説明">
            <a:hlinkClick r:id="" action="ppaction://customshow?id=0&amp;return=true"/>
            <a:extLst>
              <a:ext uri="{FF2B5EF4-FFF2-40B4-BE49-F238E27FC236}">
                <a16:creationId xmlns:a16="http://schemas.microsoft.com/office/drawing/2014/main" id="{8B2FD909-6C3F-4E41-B73B-8BAC95639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9236" y="1204886"/>
            <a:ext cx="384081" cy="304826"/>
          </a:xfrm>
          <a:prstGeom prst="rect">
            <a:avLst/>
          </a:prstGeom>
        </p:spPr>
      </p:pic>
      <p:pic>
        <p:nvPicPr>
          <p:cNvPr id="32" name="図 31" descr="スクリーンショット が含まれている画像&#10;&#10;自動的に生成された説明">
            <a:hlinkClick r:id="" action="ppaction://customshow?id=1&amp;return=true"/>
            <a:extLst>
              <a:ext uri="{FF2B5EF4-FFF2-40B4-BE49-F238E27FC236}">
                <a16:creationId xmlns:a16="http://schemas.microsoft.com/office/drawing/2014/main" id="{208C8EC2-8A53-49B5-B109-5936FEFDF9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978" y="1737393"/>
            <a:ext cx="384081" cy="304826"/>
          </a:xfrm>
          <a:prstGeom prst="rect">
            <a:avLst/>
          </a:prstGeom>
        </p:spPr>
      </p:pic>
      <p:pic>
        <p:nvPicPr>
          <p:cNvPr id="33" name="図 32" descr="スクリーンショット が含まれている画像&#10;&#10;自動的に生成された説明">
            <a:hlinkClick r:id="" action="ppaction://customshow?id=4&amp;return=true"/>
            <a:extLst>
              <a:ext uri="{FF2B5EF4-FFF2-40B4-BE49-F238E27FC236}">
                <a16:creationId xmlns:a16="http://schemas.microsoft.com/office/drawing/2014/main" id="{3FA14D59-2567-49DD-BFFA-DB1459DF95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3522" y="5763811"/>
            <a:ext cx="384081" cy="304826"/>
          </a:xfrm>
          <a:prstGeom prst="rect">
            <a:avLst/>
          </a:prstGeom>
        </p:spPr>
      </p:pic>
      <p:pic>
        <p:nvPicPr>
          <p:cNvPr id="34" name="図 33" descr="スクリーンショット が含まれている画像&#10;&#10;自動的に生成された説明">
            <a:hlinkClick r:id="" action="ppaction://customshow?id=5&amp;return=true"/>
            <a:extLst>
              <a:ext uri="{FF2B5EF4-FFF2-40B4-BE49-F238E27FC236}">
                <a16:creationId xmlns:a16="http://schemas.microsoft.com/office/drawing/2014/main" id="{37F53213-85D0-4760-972D-C46B8217A8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3758" y="6268828"/>
            <a:ext cx="384081" cy="304826"/>
          </a:xfrm>
          <a:prstGeom prst="rect">
            <a:avLst/>
          </a:prstGeom>
        </p:spPr>
      </p:pic>
      <p:pic>
        <p:nvPicPr>
          <p:cNvPr id="38" name="図 37" descr="スクリーンショット が含まれている画像&#10;&#10;自動的に生成された説明">
            <a:hlinkClick r:id="" action="ppaction://customshow?id=2&amp;return=true"/>
            <a:extLst>
              <a:ext uri="{FF2B5EF4-FFF2-40B4-BE49-F238E27FC236}">
                <a16:creationId xmlns:a16="http://schemas.microsoft.com/office/drawing/2014/main" id="{4031B094-6445-47C4-AC57-884BED050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846" y="2759415"/>
            <a:ext cx="384081" cy="304826"/>
          </a:xfrm>
          <a:prstGeom prst="rect">
            <a:avLst/>
          </a:prstGeom>
        </p:spPr>
      </p:pic>
      <p:sp>
        <p:nvSpPr>
          <p:cNvPr id="36" name="テキスト ボックス 35">
            <a:extLst>
              <a:ext uri="{FF2B5EF4-FFF2-40B4-BE49-F238E27FC236}">
                <a16:creationId xmlns:a16="http://schemas.microsoft.com/office/drawing/2014/main" id="{5C240CD7-B569-468B-92B0-C79B3CD058D7}"/>
              </a:ext>
            </a:extLst>
          </p:cNvPr>
          <p:cNvSpPr txBox="1"/>
          <p:nvPr/>
        </p:nvSpPr>
        <p:spPr>
          <a:xfrm>
            <a:off x="6460072" y="5813690"/>
            <a:ext cx="1720312" cy="427662"/>
          </a:xfrm>
          <a:prstGeom prst="rect">
            <a:avLst/>
          </a:prstGeom>
          <a:solidFill>
            <a:srgbClr val="99FF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ワークシート</a:t>
            </a:r>
          </a:p>
        </p:txBody>
      </p:sp>
      <p:pic>
        <p:nvPicPr>
          <p:cNvPr id="40" name="図 39" descr="スクリーンショット が含まれている画像&#10;&#10;自動的に生成された説明">
            <a:hlinkClick r:id="" action="ppaction://customshow?id=6&amp;return=true"/>
            <a:extLst>
              <a:ext uri="{FF2B5EF4-FFF2-40B4-BE49-F238E27FC236}">
                <a16:creationId xmlns:a16="http://schemas.microsoft.com/office/drawing/2014/main" id="{3FA14D59-2567-49DD-BFFA-DB1459DF95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2839" y="5878546"/>
            <a:ext cx="384081" cy="304826"/>
          </a:xfrm>
          <a:prstGeom prst="rect">
            <a:avLst/>
          </a:prstGeom>
        </p:spPr>
      </p:pic>
      <p:sp>
        <p:nvSpPr>
          <p:cNvPr id="46" name="テキスト ボックス 45">
            <a:extLst>
              <a:ext uri="{FF2B5EF4-FFF2-40B4-BE49-F238E27FC236}">
                <a16:creationId xmlns:a16="http://schemas.microsoft.com/office/drawing/2014/main" id="{5C240CD7-B569-468B-92B0-C79B3CD058D7}"/>
              </a:ext>
            </a:extLst>
          </p:cNvPr>
          <p:cNvSpPr txBox="1"/>
          <p:nvPr/>
        </p:nvSpPr>
        <p:spPr>
          <a:xfrm>
            <a:off x="6460072" y="6327058"/>
            <a:ext cx="2567814" cy="427662"/>
          </a:xfrm>
          <a:prstGeom prst="rect">
            <a:avLst/>
          </a:prstGeom>
          <a:solidFill>
            <a:srgbClr val="99FF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モーションセンサー</a:t>
            </a:r>
          </a:p>
        </p:txBody>
      </p:sp>
      <p:pic>
        <p:nvPicPr>
          <p:cNvPr id="47" name="図 46" descr="スクリーンショット が含まれている画像&#10;&#10;自動的に生成された説明">
            <a:hlinkClick r:id="" action="ppaction://customshow?id=3&amp;return=true"/>
            <a:extLst>
              <a:ext uri="{FF2B5EF4-FFF2-40B4-BE49-F238E27FC236}">
                <a16:creationId xmlns:a16="http://schemas.microsoft.com/office/drawing/2014/main" id="{3FA14D59-2567-49DD-BFFA-DB1459DF95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7900" y="6401294"/>
            <a:ext cx="384081" cy="304826"/>
          </a:xfrm>
          <a:prstGeom prst="rect">
            <a:avLst/>
          </a:prstGeom>
        </p:spPr>
      </p:pic>
      <p:sp>
        <p:nvSpPr>
          <p:cNvPr id="35" name="テキスト ボックス 34">
            <a:extLst>
              <a:ext uri="{FF2B5EF4-FFF2-40B4-BE49-F238E27FC236}">
                <a16:creationId xmlns:a16="http://schemas.microsoft.com/office/drawing/2014/main" id="{5C240CD7-B569-468B-92B0-C79B3CD058D7}"/>
              </a:ext>
            </a:extLst>
          </p:cNvPr>
          <p:cNvSpPr txBox="1"/>
          <p:nvPr/>
        </p:nvSpPr>
        <p:spPr>
          <a:xfrm>
            <a:off x="9726274" y="5813690"/>
            <a:ext cx="1720312" cy="427662"/>
          </a:xfrm>
          <a:prstGeom prst="rect">
            <a:avLst/>
          </a:prstGeom>
          <a:solidFill>
            <a:srgbClr val="99FF66"/>
          </a:solidFill>
          <a:ln w="19050">
            <a:solidFill>
              <a:schemeClr val="tx1"/>
            </a:solidFill>
          </a:ln>
        </p:spPr>
        <p:txBody>
          <a:bodyPr wrap="square" rtlCol="0">
            <a:noAutofit/>
          </a:bodyPr>
          <a:lstStyle/>
          <a:p>
            <a:r>
              <a:rPr kumimoji="1" lang="en-US" altLang="ja-JP" sz="2000" dirty="0" err="1">
                <a:latin typeface="HG丸ｺﾞｼｯｸM-PRO" panose="020F0600000000000000" pitchFamily="50" charset="-128"/>
                <a:ea typeface="HG丸ｺﾞｼｯｸM-PRO" panose="020F0600000000000000" pitchFamily="50" charset="-128"/>
              </a:rPr>
              <a:t>WeDo</a:t>
            </a:r>
            <a:r>
              <a:rPr kumimoji="1" lang="ja-JP" altLang="en-US" sz="2000" dirty="0">
                <a:latin typeface="HG丸ｺﾞｼｯｸM-PRO" panose="020F0600000000000000" pitchFamily="50" charset="-128"/>
                <a:ea typeface="HG丸ｺﾞｼｯｸM-PRO" panose="020F0600000000000000" pitchFamily="50" charset="-128"/>
              </a:rPr>
              <a:t>説明①</a:t>
            </a:r>
          </a:p>
        </p:txBody>
      </p:sp>
      <p:pic>
        <p:nvPicPr>
          <p:cNvPr id="50" name="図 49" descr="スクリーンショット が含まれている画像&#10;&#10;自動的に生成された説明">
            <a:hlinkClick r:id="" action="ppaction://customshow?id=7&amp;return=true"/>
            <a:extLst>
              <a:ext uri="{FF2B5EF4-FFF2-40B4-BE49-F238E27FC236}">
                <a16:creationId xmlns:a16="http://schemas.microsoft.com/office/drawing/2014/main" id="{3FA14D59-2567-49DD-BFFA-DB1459DF95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814" y="5878546"/>
            <a:ext cx="384081" cy="304826"/>
          </a:xfrm>
          <a:prstGeom prst="rect">
            <a:avLst/>
          </a:prstGeom>
        </p:spPr>
      </p:pic>
    </p:spTree>
    <p:extLst>
      <p:ext uri="{BB962C8B-B14F-4D97-AF65-F5344CB8AC3E}">
        <p14:creationId xmlns:p14="http://schemas.microsoft.com/office/powerpoint/2010/main" val="11431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学しゅうのまとめ</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7" name="タイトル 1">
            <a:extLst>
              <a:ext uri="{FF2B5EF4-FFF2-40B4-BE49-F238E27FC236}">
                <a16:creationId xmlns:a16="http://schemas.microsoft.com/office/drawing/2014/main" id="{5E7121CF-C6F4-468E-B8C2-6D6A773E8CFD}"/>
              </a:ext>
            </a:extLst>
          </p:cNvPr>
          <p:cNvSpPr txBox="1">
            <a:spLocks/>
          </p:cNvSpPr>
          <p:nvPr/>
        </p:nvSpPr>
        <p:spPr>
          <a:xfrm>
            <a:off x="162124" y="780462"/>
            <a:ext cx="7972226"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18" name="四角形: 角を丸くする 17">
            <a:extLst>
              <a:ext uri="{FF2B5EF4-FFF2-40B4-BE49-F238E27FC236}">
                <a16:creationId xmlns:a16="http://schemas.microsoft.com/office/drawing/2014/main" id="{53B8FD02-088E-4B2F-AE86-39860642718B}"/>
              </a:ext>
            </a:extLst>
          </p:cNvPr>
          <p:cNvSpPr/>
          <p:nvPr/>
        </p:nvSpPr>
        <p:spPr>
          <a:xfrm>
            <a:off x="320676" y="1418050"/>
            <a:ext cx="11325224" cy="4659488"/>
          </a:xfrm>
          <a:prstGeom prst="roundRect">
            <a:avLst>
              <a:gd name="adj" fmla="val 6693"/>
            </a:avLst>
          </a:prstGeom>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ja-JP" altLang="en-US" sz="3200" dirty="0">
                <a:solidFill>
                  <a:schemeClr val="tx1"/>
                </a:solidFill>
                <a:latin typeface="HG丸ｺﾞｼｯｸM-PRO" panose="020F0600000000000000" pitchFamily="50" charset="-128"/>
                <a:ea typeface="HG丸ｺﾞｼｯｸM-PRO" panose="020F0600000000000000" pitchFamily="50" charset="-128"/>
              </a:rPr>
              <a:t>①「組み立て」→「プログラミング」</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かいぞう</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chemeClr val="tx1"/>
                </a:solidFill>
                <a:latin typeface="HG丸ｺﾞｼｯｸM-PRO" panose="020F0600000000000000" pitchFamily="50" charset="-128"/>
                <a:ea typeface="HG丸ｺﾞｼｯｸM-PRO" panose="020F0600000000000000" pitchFamily="50" charset="-128"/>
              </a:rPr>
              <a:t>　→「ワークシート」→「改造」と</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じゅんばん</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chemeClr val="tx1"/>
                </a:solidFill>
                <a:latin typeface="HG丸ｺﾞｼｯｸM-PRO" panose="020F0600000000000000" pitchFamily="50" charset="-128"/>
                <a:ea typeface="HG丸ｺﾞｼｯｸM-PRO" panose="020F0600000000000000" pitchFamily="50" charset="-128"/>
              </a:rPr>
              <a:t>　</a:t>
            </a:r>
            <a:r>
              <a:rPr lang="ja-JP" altLang="en-US" sz="3200" dirty="0">
                <a:solidFill>
                  <a:srgbClr val="0000FF"/>
                </a:solidFill>
                <a:latin typeface="HG丸ｺﾞｼｯｸM-PRO" panose="020F0600000000000000" pitchFamily="50" charset="-128"/>
                <a:ea typeface="HG丸ｺﾞｼｯｸM-PRO" panose="020F0600000000000000" pitchFamily="50" charset="-128"/>
              </a:rPr>
              <a:t>順番にやっていくこと</a:t>
            </a:r>
            <a:r>
              <a:rPr lang="ja-JP" altLang="en-US" sz="3200" dirty="0">
                <a:solidFill>
                  <a:schemeClr val="tx1"/>
                </a:solidFill>
                <a:latin typeface="HG丸ｺﾞｼｯｸM-PRO" panose="020F0600000000000000" pitchFamily="50" charset="-128"/>
                <a:ea typeface="HG丸ｺﾞｼｯｸM-PRO" panose="020F0600000000000000" pitchFamily="50" charset="-128"/>
              </a:rPr>
              <a:t>が大切</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chemeClr val="tx1"/>
                </a:solidFill>
                <a:latin typeface="HG丸ｺﾞｼｯｸM-PRO" panose="020F0600000000000000" pitchFamily="50" charset="-128"/>
                <a:ea typeface="HG丸ｺﾞｼｯｸM-PRO" panose="020F0600000000000000" pitchFamily="50" charset="-128"/>
              </a:rPr>
              <a:t>②</a:t>
            </a:r>
            <a:r>
              <a:rPr lang="ja-JP" altLang="en-US" sz="3200" dirty="0">
                <a:solidFill>
                  <a:srgbClr val="0000FF"/>
                </a:solidFill>
                <a:latin typeface="HG丸ｺﾞｼｯｸM-PRO" panose="020F0600000000000000" pitchFamily="50" charset="-128"/>
                <a:ea typeface="HG丸ｺﾞｼｯｸM-PRO" panose="020F0600000000000000" pitchFamily="50" charset="-128"/>
              </a:rPr>
              <a:t>プログラムを</a:t>
            </a:r>
            <a:r>
              <a:rPr lang="ja-JP" altLang="en-US" sz="3200" dirty="0">
                <a:solidFill>
                  <a:schemeClr val="tx1"/>
                </a:solidFill>
                <a:latin typeface="HG丸ｺﾞｼｯｸM-PRO" panose="020F0600000000000000" pitchFamily="50" charset="-128"/>
                <a:ea typeface="HG丸ｺﾞｼｯｸM-PRO" panose="020F0600000000000000" pitchFamily="50" charset="-128"/>
              </a:rPr>
              <a:t>手が</a:t>
            </a:r>
            <a:r>
              <a:rPr lang="ja-JP" altLang="en-US" sz="3200" dirty="0" err="1">
                <a:solidFill>
                  <a:schemeClr val="tx1"/>
                </a:solidFill>
                <a:latin typeface="HG丸ｺﾞｼｯｸM-PRO" panose="020F0600000000000000" pitchFamily="50" charset="-128"/>
                <a:ea typeface="HG丸ｺﾞｼｯｸM-PRO" panose="020F0600000000000000" pitchFamily="50" charset="-128"/>
              </a:rPr>
              <a:t>き</a:t>
            </a:r>
            <a:r>
              <a:rPr lang="ja-JP" altLang="en-US" sz="3200" dirty="0">
                <a:solidFill>
                  <a:schemeClr val="tx1"/>
                </a:solidFill>
                <a:latin typeface="HG丸ｺﾞｼｯｸM-PRO" panose="020F0600000000000000" pitchFamily="50" charset="-128"/>
                <a:ea typeface="HG丸ｺﾞｼｯｸM-PRO" panose="020F0600000000000000" pitchFamily="50" charset="-128"/>
              </a:rPr>
              <a:t>アイコンで</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a:t>
            </a:r>
            <a:r>
              <a:rPr lang="ja-JP" altLang="en-US" sz="1600" dirty="0" err="1">
                <a:solidFill>
                  <a:schemeClr val="tx1"/>
                </a:solidFill>
                <a:latin typeface="HG丸ｺﾞｼｯｸM-PRO" panose="020F0600000000000000" pitchFamily="50" charset="-128"/>
                <a:ea typeface="HG丸ｺﾞｼｯｸM-PRO" panose="020F0600000000000000" pitchFamily="50" charset="-128"/>
              </a:rPr>
              <a:t>うご</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rgbClr val="0000FF"/>
                </a:solidFill>
                <a:latin typeface="HG丸ｺﾞｼｯｸM-PRO" panose="020F0600000000000000" pitchFamily="50" charset="-128"/>
                <a:ea typeface="HG丸ｺﾞｼｯｸM-PRO" panose="020F0600000000000000" pitchFamily="50" charset="-128"/>
              </a:rPr>
              <a:t>　かいたり、</a:t>
            </a:r>
            <a:r>
              <a:rPr lang="ja-JP" altLang="en-US" sz="3200" dirty="0">
                <a:solidFill>
                  <a:schemeClr val="tx1"/>
                </a:solidFill>
                <a:latin typeface="HG丸ｺﾞｼｯｸM-PRO" panose="020F0600000000000000" pitchFamily="50" charset="-128"/>
                <a:ea typeface="HG丸ｺﾞｼｯｸM-PRO" panose="020F0600000000000000" pitchFamily="50" charset="-128"/>
              </a:rPr>
              <a:t>どんな動きをするか</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1600" dirty="0">
                <a:solidFill>
                  <a:schemeClr val="tx1"/>
                </a:solidFill>
                <a:latin typeface="HG丸ｺﾞｼｯｸM-PRO" panose="020F0600000000000000" pitchFamily="50" charset="-128"/>
                <a:ea typeface="HG丸ｺﾞｼｯｸM-PRO" panose="020F0600000000000000" pitchFamily="50" charset="-128"/>
              </a:rPr>
              <a:t> 　  ことば　　 せつめい</a:t>
            </a:r>
            <a:endParaRPr lang="en-US" altLang="ja-JP" sz="1600" dirty="0">
              <a:solidFill>
                <a:schemeClr val="tx1"/>
              </a:solidFill>
              <a:latin typeface="HG丸ｺﾞｼｯｸM-PRO" panose="020F0600000000000000" pitchFamily="50" charset="-128"/>
              <a:ea typeface="HG丸ｺﾞｼｯｸM-PRO" panose="020F0600000000000000" pitchFamily="50" charset="-128"/>
            </a:endParaRPr>
          </a:p>
          <a:p>
            <a:r>
              <a:rPr lang="ja-JP" altLang="en-US" sz="3200" dirty="0">
                <a:solidFill>
                  <a:srgbClr val="0000FF"/>
                </a:solidFill>
                <a:latin typeface="HG丸ｺﾞｼｯｸM-PRO" panose="020F0600000000000000" pitchFamily="50" charset="-128"/>
                <a:ea typeface="HG丸ｺﾞｼｯｸM-PRO" panose="020F0600000000000000" pitchFamily="50" charset="-128"/>
              </a:rPr>
              <a:t>　言葉で説明したりすること</a:t>
            </a:r>
            <a:r>
              <a:rPr lang="ja-JP" altLang="en-US" sz="3200" dirty="0">
                <a:solidFill>
                  <a:schemeClr val="tx1"/>
                </a:solidFill>
                <a:latin typeface="HG丸ｺﾞｼｯｸM-PRO" panose="020F0600000000000000" pitchFamily="50" charset="-128"/>
                <a:ea typeface="HG丸ｺﾞｼｯｸM-PRO" panose="020F0600000000000000" pitchFamily="50" charset="-128"/>
              </a:rPr>
              <a:t>が大切</a:t>
            </a:r>
            <a:endParaRPr lang="en-US" altLang="ja-JP" sz="3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テキスト ボックス 9">
            <a:extLst>
              <a:ext uri="{FF2B5EF4-FFF2-40B4-BE49-F238E27FC236}">
                <a16:creationId xmlns:a16="http://schemas.microsoft.com/office/drawing/2014/main" id="{84B621E3-3378-41C0-A83F-14BE5C25B47E}"/>
              </a:ext>
            </a:extLst>
          </p:cNvPr>
          <p:cNvSpPr txBox="1"/>
          <p:nvPr/>
        </p:nvSpPr>
        <p:spPr>
          <a:xfrm>
            <a:off x="7389355" y="1540827"/>
            <a:ext cx="4358146" cy="2200660"/>
          </a:xfrm>
          <a:prstGeom prst="rect">
            <a:avLst/>
          </a:prstGeom>
          <a:solidFill>
            <a:srgbClr val="FFFFCC"/>
          </a:solidFill>
          <a:ln w="19050">
            <a:solidFill>
              <a:schemeClr val="tx1"/>
            </a:solidFill>
          </a:ln>
        </p:spPr>
        <p:txBody>
          <a:bodyPr wrap="square" rtlCol="0">
            <a:noAutofit/>
          </a:bodyPr>
          <a:lstStyle/>
          <a:p>
            <a:pPr lvl="0"/>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かいぞう</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（つぎの やくわりを きめる）</a:t>
            </a:r>
          </a:p>
        </p:txBody>
      </p:sp>
      <p:pic>
        <p:nvPicPr>
          <p:cNvPr id="20" name="図 19">
            <a:extLst>
              <a:ext uri="{FF2B5EF4-FFF2-40B4-BE49-F238E27FC236}">
                <a16:creationId xmlns:a16="http://schemas.microsoft.com/office/drawing/2014/main" id="{20BE4DC4-FB34-435D-B165-A248A704BA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0099" y="4462396"/>
            <a:ext cx="4924419" cy="2275111"/>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テキスト ボックス 20">
            <a:extLst>
              <a:ext uri="{FF2B5EF4-FFF2-40B4-BE49-F238E27FC236}">
                <a16:creationId xmlns:a16="http://schemas.microsoft.com/office/drawing/2014/main" id="{E12DAA48-920B-46BA-A99E-FA22BACFB36C}"/>
              </a:ext>
            </a:extLst>
          </p:cNvPr>
          <p:cNvSpPr txBox="1"/>
          <p:nvPr/>
        </p:nvSpPr>
        <p:spPr>
          <a:xfrm>
            <a:off x="844310" y="6193692"/>
            <a:ext cx="2019654"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⑤　かたづけ</a:t>
            </a:r>
          </a:p>
        </p:txBody>
      </p:sp>
      <p:pic>
        <p:nvPicPr>
          <p:cNvPr id="22" name="図 21" descr="スクリーンショット が含まれている画像&#10;&#10;自動的に生成された説明">
            <a:hlinkClick r:id="" action="ppaction://customshow?id=5&amp;return=true"/>
            <a:extLst>
              <a:ext uri="{FF2B5EF4-FFF2-40B4-BE49-F238E27FC236}">
                <a16:creationId xmlns:a16="http://schemas.microsoft.com/office/drawing/2014/main" id="{D5D89D2A-78F8-499F-9A17-20DC7F33B0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16400" y="6279148"/>
            <a:ext cx="384081" cy="304826"/>
          </a:xfrm>
          <a:prstGeom prst="rect">
            <a:avLst/>
          </a:prstGeom>
        </p:spPr>
      </p:pic>
    </p:spTree>
    <p:extLst>
      <p:ext uri="{BB962C8B-B14F-4D97-AF65-F5344CB8AC3E}">
        <p14:creationId xmlns:p14="http://schemas.microsoft.com/office/powerpoint/2010/main" val="176967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「今日のふりかえり」</a:t>
            </a:r>
          </a:p>
        </p:txBody>
      </p:sp>
      <p:pic>
        <p:nvPicPr>
          <p:cNvPr id="17" name="図 16">
            <a:extLst>
              <a:ext uri="{FF2B5EF4-FFF2-40B4-BE49-F238E27FC236}">
                <a16:creationId xmlns:a16="http://schemas.microsoft.com/office/drawing/2014/main" id="{34782781-C41D-418F-865E-D19D0B7B2BBB}"/>
              </a:ext>
            </a:extLst>
          </p:cNvPr>
          <p:cNvPicPr>
            <a:picLocks noChangeAspect="1"/>
          </p:cNvPicPr>
          <p:nvPr/>
        </p:nvPicPr>
        <p:blipFill rotWithShape="1">
          <a:blip r:embed="rId3">
            <a:extLst>
              <a:ext uri="{28A0092B-C50C-407E-A947-70E740481C1C}">
                <a14:useLocalDpi xmlns:a14="http://schemas.microsoft.com/office/drawing/2010/main" val="0"/>
              </a:ext>
            </a:extLst>
          </a:blip>
          <a:srcRect l="-1"/>
          <a:stretch/>
        </p:blipFill>
        <p:spPr>
          <a:xfrm>
            <a:off x="228842" y="1869781"/>
            <a:ext cx="11734316" cy="3623452"/>
          </a:xfrm>
          <a:prstGeom prst="rect">
            <a:avLst/>
          </a:prstGeom>
          <a:ln w="19050">
            <a:noFill/>
          </a:ln>
          <a:effectLst/>
        </p:spPr>
      </p:pic>
      <p:sp>
        <p:nvSpPr>
          <p:cNvPr id="7" name="テキスト ボックス 6">
            <a:extLst>
              <a:ext uri="{FF2B5EF4-FFF2-40B4-BE49-F238E27FC236}">
                <a16:creationId xmlns:a16="http://schemas.microsoft.com/office/drawing/2014/main" id="{328522A8-C8DB-43D0-BE3E-ACD700AB61A4}"/>
              </a:ext>
            </a:extLst>
          </p:cNvPr>
          <p:cNvSpPr txBox="1"/>
          <p:nvPr/>
        </p:nvSpPr>
        <p:spPr>
          <a:xfrm>
            <a:off x="8492666" y="5685567"/>
            <a:ext cx="2845560"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8" name="テキスト ボックス 7">
            <a:extLst>
              <a:ext uri="{FF2B5EF4-FFF2-40B4-BE49-F238E27FC236}">
                <a16:creationId xmlns:a16="http://schemas.microsoft.com/office/drawing/2014/main" id="{B0376F33-E113-409D-9B85-83C95C5484A1}"/>
              </a:ext>
            </a:extLst>
          </p:cNvPr>
          <p:cNvSpPr txBox="1"/>
          <p:nvPr/>
        </p:nvSpPr>
        <p:spPr>
          <a:xfrm>
            <a:off x="8492665" y="6183372"/>
            <a:ext cx="13400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10" name="図 9" descr="スクリーンショット が含まれている画像&#10;&#10;自動的に生成された説明">
            <a:hlinkClick r:id="" action="ppaction://customshow?id=4&amp;return=true"/>
            <a:extLst>
              <a:ext uri="{FF2B5EF4-FFF2-40B4-BE49-F238E27FC236}">
                <a16:creationId xmlns:a16="http://schemas.microsoft.com/office/drawing/2014/main" id="{3FA14D59-2567-49DD-BFFA-DB1459DF95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79077" y="5763811"/>
            <a:ext cx="384081" cy="304826"/>
          </a:xfrm>
          <a:prstGeom prst="rect">
            <a:avLst/>
          </a:prstGeom>
        </p:spPr>
      </p:pic>
      <p:pic>
        <p:nvPicPr>
          <p:cNvPr id="11" name="図 10" descr="スクリーンショット が含まれている画像&#10;&#10;自動的に生成された説明">
            <a:hlinkClick r:id="" action="ppaction://customshow?id=5&amp;return=true"/>
            <a:extLst>
              <a:ext uri="{FF2B5EF4-FFF2-40B4-BE49-F238E27FC236}">
                <a16:creationId xmlns:a16="http://schemas.microsoft.com/office/drawing/2014/main" id="{37F53213-85D0-4760-972D-C46B8217A8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9313" y="6268828"/>
            <a:ext cx="384081" cy="304826"/>
          </a:xfrm>
          <a:prstGeom prst="rect">
            <a:avLst/>
          </a:prstGeom>
        </p:spPr>
      </p:pic>
    </p:spTree>
    <p:extLst>
      <p:ext uri="{BB962C8B-B14F-4D97-AF65-F5344CB8AC3E}">
        <p14:creationId xmlns:p14="http://schemas.microsoft.com/office/powerpoint/2010/main" val="189689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1465007" y="2257989"/>
            <a:ext cx="8991600" cy="2582862"/>
          </a:xfrm>
        </p:spPr>
        <p:txBody>
          <a:bodyPr anchor="t" anchorCtr="0">
            <a:normAutofit/>
          </a:bodyPr>
          <a:lstStyle/>
          <a:p>
            <a:r>
              <a:rPr kumimoji="1" lang="ja-JP" altLang="en-US" sz="8000" dirty="0">
                <a:solidFill>
                  <a:srgbClr val="0066FF"/>
                </a:solidFill>
                <a:latin typeface="HGP創英角ﾎﾟｯﾌﾟ体" panose="040B0A00000000000000" pitchFamily="50" charset="-128"/>
                <a:ea typeface="HGP創英角ﾎﾟｯﾌﾟ体" panose="040B0A00000000000000" pitchFamily="50" charset="-128"/>
              </a:rPr>
              <a:t>レッツ　トライ！</a:t>
            </a:r>
            <a:br>
              <a:rPr kumimoji="1" lang="en-US" altLang="ja-JP" sz="8000" dirty="0">
                <a:solidFill>
                  <a:srgbClr val="0066FF"/>
                </a:solidFill>
                <a:latin typeface="HGP創英角ﾎﾟｯﾌﾟ体" panose="040B0A00000000000000" pitchFamily="50" charset="-128"/>
                <a:ea typeface="HGP創英角ﾎﾟｯﾌﾟ体" panose="040B0A00000000000000" pitchFamily="50" charset="-128"/>
              </a:rPr>
            </a:br>
            <a:r>
              <a:rPr kumimoji="1" lang="ja-JP" altLang="en-US" sz="8000" dirty="0">
                <a:solidFill>
                  <a:srgbClr val="0066FF"/>
                </a:solidFill>
                <a:latin typeface="HGP創英角ﾎﾟｯﾌﾟ体" panose="040B0A00000000000000" pitchFamily="50" charset="-128"/>
                <a:ea typeface="HGP創英角ﾎﾟｯﾌﾟ体" panose="040B0A00000000000000" pitchFamily="50" charset="-128"/>
              </a:rPr>
              <a:t>プログラミング</a:t>
            </a:r>
          </a:p>
        </p:txBody>
      </p:sp>
      <p:pic>
        <p:nvPicPr>
          <p:cNvPr id="5" name="図 4" descr="室内 が含まれている画像&#10;&#10;自動的に生成された説明">
            <a:extLst>
              <a:ext uri="{FF2B5EF4-FFF2-40B4-BE49-F238E27FC236}">
                <a16:creationId xmlns:a16="http://schemas.microsoft.com/office/drawing/2014/main" id="{5C0B6289-14BC-46D7-B922-A7908236AA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1258" y="709152"/>
            <a:ext cx="2960284" cy="1749259"/>
          </a:xfrm>
          <a:prstGeom prst="rect">
            <a:avLst/>
          </a:prstGeom>
        </p:spPr>
      </p:pic>
      <p:pic>
        <p:nvPicPr>
          <p:cNvPr id="7" name="図 6" descr="室内, テーブル が含まれている画像&#10;&#10;自動的に生成された説明">
            <a:extLst>
              <a:ext uri="{FF2B5EF4-FFF2-40B4-BE49-F238E27FC236}">
                <a16:creationId xmlns:a16="http://schemas.microsoft.com/office/drawing/2014/main" id="{AC07F389-ACE2-4F86-B22F-0B4CF6265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10115" y="3354333"/>
            <a:ext cx="1292984" cy="2794515"/>
          </a:xfrm>
          <a:prstGeom prst="rect">
            <a:avLst/>
          </a:prstGeom>
        </p:spPr>
      </p:pic>
      <p:pic>
        <p:nvPicPr>
          <p:cNvPr id="11" name="図 10" descr="レゴ, おもちゃ, 室内, ケーキ が含まれている画像&#10;&#10;自動的に生成された説明">
            <a:extLst>
              <a:ext uri="{FF2B5EF4-FFF2-40B4-BE49-F238E27FC236}">
                <a16:creationId xmlns:a16="http://schemas.microsoft.com/office/drawing/2014/main" id="{B0540AA4-63F6-498E-957C-34B993DBCD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100" y="4063485"/>
            <a:ext cx="3064952" cy="2794515"/>
          </a:xfrm>
          <a:prstGeom prst="rect">
            <a:avLst/>
          </a:prstGeom>
        </p:spPr>
      </p:pic>
      <p:pic>
        <p:nvPicPr>
          <p:cNvPr id="13" name="図 12" descr="レゴ, おもちゃ が含まれている画像&#10;&#10;自動的に生成された説明">
            <a:extLst>
              <a:ext uri="{FF2B5EF4-FFF2-40B4-BE49-F238E27FC236}">
                <a16:creationId xmlns:a16="http://schemas.microsoft.com/office/drawing/2014/main" id="{7B2B3117-70E1-4C50-8170-DC04A43E2C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239" y="794491"/>
            <a:ext cx="2259163" cy="3017221"/>
          </a:xfrm>
          <a:prstGeom prst="rect">
            <a:avLst/>
          </a:prstGeom>
        </p:spPr>
      </p:pic>
    </p:spTree>
    <p:extLst>
      <p:ext uri="{BB962C8B-B14F-4D97-AF65-F5344CB8AC3E}">
        <p14:creationId xmlns:p14="http://schemas.microsoft.com/office/powerpoint/2010/main" val="319043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fill="hold" grpId="0" nodeType="withEffect">
                                  <p:stCondLst>
                                    <p:cond delay="0"/>
                                  </p:stCondLst>
                                  <p:endCondLst>
                                    <p:cond evt="onNext" delay="0">
                                      <p:tgtEl>
                                        <p:sldTgt/>
                                      </p:tgtEl>
                                    </p:cond>
                                  </p:endCondLst>
                                  <p:childTnLst>
                                    <p:animClr clrSpc="hsl" dir="ccw">
                                      <p:cBhvr override="childStyle">
                                        <p:cTn id="6" dur="3000" fill="hold"/>
                                        <p:tgtEl>
                                          <p:spTgt spid="2"/>
                                        </p:tgtEl>
                                        <p:attrNameLst>
                                          <p:attrName>style.color</p:attrName>
                                        </p:attrNameLst>
                                      </p:cBhvr>
                                      <p:to>
                                        <a:schemeClr val="accent2"/>
                                      </p:to>
                                    </p:animClr>
                                  </p:childTnLst>
                                </p:cTn>
                              </p:par>
                              <p:par>
                                <p:cTn id="7" presetID="32" presetClass="emph" presetSubtype="0" repeatCount="indefinite" fill="hold" nodeType="withEffect">
                                  <p:stCondLst>
                                    <p:cond delay="0"/>
                                  </p:stCondLst>
                                  <p:endCondLst>
                                    <p:cond evt="onNext" delay="0">
                                      <p:tgtEl>
                                        <p:sldTgt/>
                                      </p:tgtEl>
                                    </p:cond>
                                  </p:endCondLst>
                                  <p:childTnLst>
                                    <p:animRot by="120000">
                                      <p:cBhvr>
                                        <p:cTn id="8" dur="100" fill="hold">
                                          <p:stCondLst>
                                            <p:cond delay="0"/>
                                          </p:stCondLst>
                                        </p:cTn>
                                        <p:tgtEl>
                                          <p:spTgt spid="5"/>
                                        </p:tgtEl>
                                        <p:attrNameLst>
                                          <p:attrName>r</p:attrName>
                                        </p:attrNameLst>
                                      </p:cBhvr>
                                    </p:animRot>
                                    <p:animRot by="-240000">
                                      <p:cBhvr>
                                        <p:cTn id="9" dur="200" fill="hold">
                                          <p:stCondLst>
                                            <p:cond delay="200"/>
                                          </p:stCondLst>
                                        </p:cTn>
                                        <p:tgtEl>
                                          <p:spTgt spid="5"/>
                                        </p:tgtEl>
                                        <p:attrNameLst>
                                          <p:attrName>r</p:attrName>
                                        </p:attrNameLst>
                                      </p:cBhvr>
                                    </p:animRot>
                                    <p:animRot by="240000">
                                      <p:cBhvr>
                                        <p:cTn id="10" dur="200" fill="hold">
                                          <p:stCondLst>
                                            <p:cond delay="400"/>
                                          </p:stCondLst>
                                        </p:cTn>
                                        <p:tgtEl>
                                          <p:spTgt spid="5"/>
                                        </p:tgtEl>
                                        <p:attrNameLst>
                                          <p:attrName>r</p:attrName>
                                        </p:attrNameLst>
                                      </p:cBhvr>
                                    </p:animRot>
                                    <p:animRot by="-240000">
                                      <p:cBhvr>
                                        <p:cTn id="11" dur="200" fill="hold">
                                          <p:stCondLst>
                                            <p:cond delay="600"/>
                                          </p:stCondLst>
                                        </p:cTn>
                                        <p:tgtEl>
                                          <p:spTgt spid="5"/>
                                        </p:tgtEl>
                                        <p:attrNameLst>
                                          <p:attrName>r</p:attrName>
                                        </p:attrNameLst>
                                      </p:cBhvr>
                                    </p:animRot>
                                    <p:animRot by="120000">
                                      <p:cBhvr>
                                        <p:cTn id="12" dur="200" fill="hold">
                                          <p:stCondLst>
                                            <p:cond delay="800"/>
                                          </p:stCondLst>
                                        </p:cTn>
                                        <p:tgtEl>
                                          <p:spTgt spid="5"/>
                                        </p:tgtEl>
                                        <p:attrNameLst>
                                          <p:attrName>r</p:attrName>
                                        </p:attrNameLst>
                                      </p:cBhvr>
                                    </p:animRot>
                                  </p:childTnLst>
                                </p:cTn>
                              </p:par>
                              <p:par>
                                <p:cTn id="13" presetID="32" presetClass="emph" presetSubtype="0" repeatCount="indefinite" fill="hold" nodeType="withEffect">
                                  <p:stCondLst>
                                    <p:cond delay="500"/>
                                  </p:stCondLst>
                                  <p:endCondLst>
                                    <p:cond evt="onNext" delay="0">
                                      <p:tgtEl>
                                        <p:sldTgt/>
                                      </p:tgtEl>
                                    </p:cond>
                                  </p:endCondLst>
                                  <p:childTnLst>
                                    <p:animRot by="120000">
                                      <p:cBhvr>
                                        <p:cTn id="14" dur="100" fill="hold">
                                          <p:stCondLst>
                                            <p:cond delay="0"/>
                                          </p:stCondLst>
                                        </p:cTn>
                                        <p:tgtEl>
                                          <p:spTgt spid="13"/>
                                        </p:tgtEl>
                                        <p:attrNameLst>
                                          <p:attrName>r</p:attrName>
                                        </p:attrNameLst>
                                      </p:cBhvr>
                                    </p:animRot>
                                    <p:animRot by="-240000">
                                      <p:cBhvr>
                                        <p:cTn id="15" dur="200" fill="hold">
                                          <p:stCondLst>
                                            <p:cond delay="200"/>
                                          </p:stCondLst>
                                        </p:cTn>
                                        <p:tgtEl>
                                          <p:spTgt spid="13"/>
                                        </p:tgtEl>
                                        <p:attrNameLst>
                                          <p:attrName>r</p:attrName>
                                        </p:attrNameLst>
                                      </p:cBhvr>
                                    </p:animRot>
                                    <p:animRot by="240000">
                                      <p:cBhvr>
                                        <p:cTn id="16" dur="200" fill="hold">
                                          <p:stCondLst>
                                            <p:cond delay="400"/>
                                          </p:stCondLst>
                                        </p:cTn>
                                        <p:tgtEl>
                                          <p:spTgt spid="13"/>
                                        </p:tgtEl>
                                        <p:attrNameLst>
                                          <p:attrName>r</p:attrName>
                                        </p:attrNameLst>
                                      </p:cBhvr>
                                    </p:animRot>
                                    <p:animRot by="-240000">
                                      <p:cBhvr>
                                        <p:cTn id="17" dur="200" fill="hold">
                                          <p:stCondLst>
                                            <p:cond delay="600"/>
                                          </p:stCondLst>
                                        </p:cTn>
                                        <p:tgtEl>
                                          <p:spTgt spid="13"/>
                                        </p:tgtEl>
                                        <p:attrNameLst>
                                          <p:attrName>r</p:attrName>
                                        </p:attrNameLst>
                                      </p:cBhvr>
                                    </p:animRot>
                                    <p:animRot by="120000">
                                      <p:cBhvr>
                                        <p:cTn id="18" dur="200" fill="hold">
                                          <p:stCondLst>
                                            <p:cond delay="800"/>
                                          </p:stCondLst>
                                        </p:cTn>
                                        <p:tgtEl>
                                          <p:spTgt spid="13"/>
                                        </p:tgtEl>
                                        <p:attrNameLst>
                                          <p:attrName>r</p:attrName>
                                        </p:attrNameLst>
                                      </p:cBhvr>
                                    </p:animRot>
                                  </p:childTnLst>
                                </p:cTn>
                              </p:par>
                              <p:par>
                                <p:cTn id="19" presetID="32" presetClass="emph" presetSubtype="0" repeatCount="indefinite" fill="hold" nodeType="withEffect">
                                  <p:stCondLst>
                                    <p:cond delay="500"/>
                                  </p:stCondLst>
                                  <p:endCondLst>
                                    <p:cond evt="onNext" delay="0">
                                      <p:tgtEl>
                                        <p:sldTgt/>
                                      </p:tgtEl>
                                    </p:cond>
                                  </p:endCondLst>
                                  <p:childTnLst>
                                    <p:animRot by="120000">
                                      <p:cBhvr>
                                        <p:cTn id="20" dur="200" fill="hold">
                                          <p:stCondLst>
                                            <p:cond delay="0"/>
                                          </p:stCondLst>
                                        </p:cTn>
                                        <p:tgtEl>
                                          <p:spTgt spid="11"/>
                                        </p:tgtEl>
                                        <p:attrNameLst>
                                          <p:attrName>r</p:attrName>
                                        </p:attrNameLst>
                                      </p:cBhvr>
                                    </p:animRot>
                                    <p:animRot by="-240000">
                                      <p:cBhvr>
                                        <p:cTn id="21" dur="400" fill="hold">
                                          <p:stCondLst>
                                            <p:cond delay="400"/>
                                          </p:stCondLst>
                                        </p:cTn>
                                        <p:tgtEl>
                                          <p:spTgt spid="11"/>
                                        </p:tgtEl>
                                        <p:attrNameLst>
                                          <p:attrName>r</p:attrName>
                                        </p:attrNameLst>
                                      </p:cBhvr>
                                    </p:animRot>
                                    <p:animRot by="240000">
                                      <p:cBhvr>
                                        <p:cTn id="22" dur="400" fill="hold">
                                          <p:stCondLst>
                                            <p:cond delay="800"/>
                                          </p:stCondLst>
                                        </p:cTn>
                                        <p:tgtEl>
                                          <p:spTgt spid="11"/>
                                        </p:tgtEl>
                                        <p:attrNameLst>
                                          <p:attrName>r</p:attrName>
                                        </p:attrNameLst>
                                      </p:cBhvr>
                                    </p:animRot>
                                    <p:animRot by="-240000">
                                      <p:cBhvr>
                                        <p:cTn id="23" dur="400" fill="hold">
                                          <p:stCondLst>
                                            <p:cond delay="1200"/>
                                          </p:stCondLst>
                                        </p:cTn>
                                        <p:tgtEl>
                                          <p:spTgt spid="11"/>
                                        </p:tgtEl>
                                        <p:attrNameLst>
                                          <p:attrName>r</p:attrName>
                                        </p:attrNameLst>
                                      </p:cBhvr>
                                    </p:animRot>
                                    <p:animRot by="120000">
                                      <p:cBhvr>
                                        <p:cTn id="24" dur="400" fill="hold">
                                          <p:stCondLst>
                                            <p:cond delay="1600"/>
                                          </p:stCondLst>
                                        </p:cTn>
                                        <p:tgtEl>
                                          <p:spTgt spid="11"/>
                                        </p:tgtEl>
                                        <p:attrNameLst>
                                          <p:attrName>r</p:attrName>
                                        </p:attrNameLst>
                                      </p:cBhvr>
                                    </p:animRot>
                                  </p:childTnLst>
                                </p:cTn>
                              </p:par>
                              <p:par>
                                <p:cTn id="25" presetID="32" presetClass="emph" presetSubtype="0" repeatCount="indefinite" fill="hold" nodeType="withEffect">
                                  <p:stCondLst>
                                    <p:cond delay="1000"/>
                                  </p:stCondLst>
                                  <p:endCondLst>
                                    <p:cond evt="onNext" delay="0">
                                      <p:tgtEl>
                                        <p:sldTgt/>
                                      </p:tgtEl>
                                    </p:cond>
                                  </p:endCondLst>
                                  <p:childTnLst>
                                    <p:animRot by="120000">
                                      <p:cBhvr>
                                        <p:cTn id="26" dur="100" fill="hold">
                                          <p:stCondLst>
                                            <p:cond delay="0"/>
                                          </p:stCondLst>
                                        </p:cTn>
                                        <p:tgtEl>
                                          <p:spTgt spid="7"/>
                                        </p:tgtEl>
                                        <p:attrNameLst>
                                          <p:attrName>r</p:attrName>
                                        </p:attrNameLst>
                                      </p:cBhvr>
                                    </p:animRot>
                                    <p:animRot by="-240000">
                                      <p:cBhvr>
                                        <p:cTn id="27" dur="200" fill="hold">
                                          <p:stCondLst>
                                            <p:cond delay="200"/>
                                          </p:stCondLst>
                                        </p:cTn>
                                        <p:tgtEl>
                                          <p:spTgt spid="7"/>
                                        </p:tgtEl>
                                        <p:attrNameLst>
                                          <p:attrName>r</p:attrName>
                                        </p:attrNameLst>
                                      </p:cBhvr>
                                    </p:animRot>
                                    <p:animRot by="240000">
                                      <p:cBhvr>
                                        <p:cTn id="28" dur="200" fill="hold">
                                          <p:stCondLst>
                                            <p:cond delay="400"/>
                                          </p:stCondLst>
                                        </p:cTn>
                                        <p:tgtEl>
                                          <p:spTgt spid="7"/>
                                        </p:tgtEl>
                                        <p:attrNameLst>
                                          <p:attrName>r</p:attrName>
                                        </p:attrNameLst>
                                      </p:cBhvr>
                                    </p:animRot>
                                    <p:animRot by="-240000">
                                      <p:cBhvr>
                                        <p:cTn id="29" dur="200" fill="hold">
                                          <p:stCondLst>
                                            <p:cond delay="600"/>
                                          </p:stCondLst>
                                        </p:cTn>
                                        <p:tgtEl>
                                          <p:spTgt spid="7"/>
                                        </p:tgtEl>
                                        <p:attrNameLst>
                                          <p:attrName>r</p:attrName>
                                        </p:attrNameLst>
                                      </p:cBhvr>
                                    </p:animRot>
                                    <p:animRot by="120000">
                                      <p:cBhvr>
                                        <p:cTn id="30"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603917"/>
          </a:xfrm>
          <a:solidFill>
            <a:srgbClr val="FF3399"/>
          </a:solidFill>
        </p:spPr>
        <p:txBody>
          <a:bodyPr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やくわりぶんたん</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kumimoji="1"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graphicFrame>
        <p:nvGraphicFramePr>
          <p:cNvPr id="4" name="表 3">
            <a:extLst>
              <a:ext uri="{FF2B5EF4-FFF2-40B4-BE49-F238E27FC236}">
                <a16:creationId xmlns:a16="http://schemas.microsoft.com/office/drawing/2014/main" id="{9A81FEA9-8745-4DEE-9BC2-32212EA731ED}"/>
              </a:ext>
            </a:extLst>
          </p:cNvPr>
          <p:cNvGraphicFramePr>
            <a:graphicFrameLocks noGrp="1"/>
          </p:cNvGraphicFramePr>
          <p:nvPr>
            <p:extLst>
              <p:ext uri="{D42A27DB-BD31-4B8C-83A1-F6EECF244321}">
                <p14:modId xmlns:p14="http://schemas.microsoft.com/office/powerpoint/2010/main" val="3873179843"/>
              </p:ext>
            </p:extLst>
          </p:nvPr>
        </p:nvGraphicFramePr>
        <p:xfrm>
          <a:off x="369830" y="745643"/>
          <a:ext cx="11452339" cy="5699224"/>
        </p:xfrm>
        <a:graphic>
          <a:graphicData uri="http://schemas.openxmlformats.org/drawingml/2006/table">
            <a:tbl>
              <a:tblPr firstRow="1" firstCol="1" bandRow="1">
                <a:tableStyleId>{5C22544A-7EE6-4342-B048-85BDC9FD1C3A}</a:tableStyleId>
              </a:tblPr>
              <a:tblGrid>
                <a:gridCol w="3817050">
                  <a:extLst>
                    <a:ext uri="{9D8B030D-6E8A-4147-A177-3AD203B41FA5}">
                      <a16:colId xmlns:a16="http://schemas.microsoft.com/office/drawing/2014/main" val="2300844486"/>
                    </a:ext>
                  </a:extLst>
                </a:gridCol>
                <a:gridCol w="3162440">
                  <a:extLst>
                    <a:ext uri="{9D8B030D-6E8A-4147-A177-3AD203B41FA5}">
                      <a16:colId xmlns:a16="http://schemas.microsoft.com/office/drawing/2014/main" val="2202744428"/>
                    </a:ext>
                  </a:extLst>
                </a:gridCol>
                <a:gridCol w="4472849">
                  <a:extLst>
                    <a:ext uri="{9D8B030D-6E8A-4147-A177-3AD203B41FA5}">
                      <a16:colId xmlns:a16="http://schemas.microsoft.com/office/drawing/2014/main" val="3414632965"/>
                    </a:ext>
                  </a:extLst>
                </a:gridCol>
              </a:tblGrid>
              <a:tr h="5699224">
                <a:tc>
                  <a:txBody>
                    <a:bodyPr/>
                    <a:lstStyle/>
                    <a:p>
                      <a:pPr algn="just">
                        <a:spcAft>
                          <a:spcPts val="0"/>
                        </a:spcAft>
                      </a:pPr>
                      <a:r>
                        <a:rPr lang="ja-JP" altLang="en-US" sz="1000" b="0" kern="100" dirty="0">
                          <a:solidFill>
                            <a:srgbClr val="0000FF"/>
                          </a:solidFill>
                          <a:effectLst/>
                          <a:latin typeface="HG丸ｺﾞｼｯｸM-PRO" panose="020F0600000000000000" pitchFamily="50" charset="-128"/>
                          <a:ea typeface="HG丸ｺﾞｼｯｸM-PRO" panose="020F0600000000000000" pitchFamily="50" charset="-128"/>
                        </a:rPr>
                        <a:t>　　　　 ぶ  ひんがかり</a:t>
                      </a:r>
                      <a:endParaRPr lang="en-US" altLang="ja-JP" sz="1000" b="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１　</a:t>
                      </a:r>
                      <a:r>
                        <a:rPr lang="en-US" sz="2000" b="0" kern="100" dirty="0" err="1">
                          <a:solidFill>
                            <a:srgbClr val="0000FF"/>
                          </a:solidFill>
                          <a:effectLst/>
                          <a:latin typeface="HG創英角ﾎﾟｯﾌﾟ体" panose="040B0A09000000000000" pitchFamily="49" charset="-128"/>
                          <a:ea typeface="HG創英角ﾎﾟｯﾌﾟ体" panose="040B0A09000000000000" pitchFamily="49" charset="-128"/>
                        </a:rPr>
                        <a:t>部品係</a:t>
                      </a:r>
                      <a:endPar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・セットをもってくる</a:t>
                      </a:r>
                    </a:p>
                    <a:p>
                      <a:pPr algn="just">
                        <a:spcAft>
                          <a:spcPts val="0"/>
                        </a:spcAft>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がかり</a:t>
                      </a: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・スマートハブは組み立て係へ</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がかり</a:t>
                      </a:r>
                      <a:endParaRPr kumimoji="1" lang="en-US" altLang="ja-JP" sz="2000" b="0"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・フタは、組み立て係の前</a:t>
                      </a: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かくにん</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・スケールの確認</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1000" b="0" kern="100" dirty="0">
                          <a:solidFill>
                            <a:srgbClr val="0000FF"/>
                          </a:solidFill>
                          <a:effectLst/>
                          <a:latin typeface="HG丸ｺﾞｼｯｸM-PRO" panose="020F0600000000000000" pitchFamily="50" charset="-128"/>
                          <a:ea typeface="HG丸ｺﾞｼｯｸM-PRO" panose="020F0600000000000000" pitchFamily="50" charset="-128"/>
                        </a:rPr>
                        <a:t>　　　　　　　　　　　　　　がかり</a:t>
                      </a:r>
                      <a:endParaRPr lang="en-US" altLang="ja-JP" sz="1000" b="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２　タブレット</a:t>
                      </a:r>
                      <a:r>
                        <a:rPr 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係</a:t>
                      </a: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・タブレット</a:t>
                      </a:r>
                      <a:r>
                        <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PC</a:t>
                      </a: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を</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もってきて、</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き　どう</a:t>
                      </a: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アプリを起動する</a:t>
                      </a: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・プログラムを組む</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just">
                        <a:spcAft>
                          <a:spcPts val="0"/>
                        </a:spcAft>
                      </a:pPr>
                      <a:r>
                        <a:rPr lang="ja-JP" altLang="en-US" sz="1000" kern="100" dirty="0">
                          <a:solidFill>
                            <a:srgbClr val="0000FF"/>
                          </a:solidFill>
                          <a:effectLst/>
                          <a:latin typeface="HG丸ｺﾞｼｯｸM-PRO" panose="020F0600000000000000" pitchFamily="50" charset="-128"/>
                          <a:ea typeface="HG丸ｺﾞｼｯｸM-PRO" panose="020F0600000000000000" pitchFamily="50" charset="-128"/>
                        </a:rPr>
                        <a:t>　　　　　　　　　　　　がかり</a:t>
                      </a:r>
                      <a:endParaRPr lang="en-US" altLang="ja-JP" sz="1000" kern="100" dirty="0">
                        <a:solidFill>
                          <a:srgbClr val="0000FF"/>
                        </a:solidFill>
                        <a:effectLst/>
                        <a:latin typeface="HG丸ｺﾞｼｯｸM-PRO" panose="020F0600000000000000" pitchFamily="50" charset="-128"/>
                        <a:ea typeface="HG丸ｺﾞｼｯｸM-PRO" panose="020F0600000000000000" pitchFamily="50" charset="-128"/>
                      </a:endParaRPr>
                    </a:p>
                    <a:p>
                      <a:pPr algn="just">
                        <a:spcAft>
                          <a:spcPts val="0"/>
                        </a:spcAft>
                      </a:pPr>
                      <a:r>
                        <a:rPr lang="ja-JP" sz="2000" b="0" kern="100" dirty="0">
                          <a:solidFill>
                            <a:srgbClr val="0000FF"/>
                          </a:solidFill>
                          <a:effectLst/>
                          <a:latin typeface="HG創英角ﾎﾟｯﾌﾟ体" panose="040B0A09000000000000" pitchFamily="49" charset="-128"/>
                          <a:ea typeface="HG創英角ﾎﾟｯﾌﾟ体" panose="040B0A09000000000000" pitchFamily="49" charset="-128"/>
                        </a:rPr>
                        <a:t>３　組み立て</a:t>
                      </a:r>
                      <a:r>
                        <a:rPr lang="en-US" sz="2000" b="0" kern="100" dirty="0">
                          <a:solidFill>
                            <a:srgbClr val="0000FF"/>
                          </a:solidFill>
                          <a:effectLst/>
                          <a:latin typeface="HG創英角ﾎﾟｯﾌﾟ体" panose="040B0A09000000000000" pitchFamily="49" charset="-128"/>
                          <a:ea typeface="HG創英角ﾎﾟｯﾌﾟ体" panose="040B0A09000000000000" pitchFamily="49" charset="-128"/>
                        </a:rPr>
                        <a:t>係</a:t>
                      </a:r>
                    </a:p>
                    <a:p>
                      <a:pPr algn="just">
                        <a:spcAft>
                          <a:spcPts val="0"/>
                        </a:spcAft>
                      </a:pPr>
                      <a:endPar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たん　　でん </a:t>
                      </a:r>
                      <a:r>
                        <a:rPr lang="ja-JP" altLang="en-US" sz="1000" kern="100" dirty="0" err="1">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ち</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・単３電池を２本→スマートハブに</a:t>
                      </a: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ぶ　ひん</a:t>
                      </a: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・部品をうけとって 組み立てる</a:t>
                      </a:r>
                    </a:p>
                    <a:p>
                      <a:pPr algn="just">
                        <a:spcAft>
                          <a:spcPts val="0"/>
                        </a:spcAft>
                      </a:pPr>
                      <a:endParaRPr lang="en-US" altLang="ja-JP" sz="1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・組み立ては、フタの上で行う</a:t>
                      </a:r>
                    </a:p>
                    <a:p>
                      <a:pPr algn="just">
                        <a:spcAft>
                          <a:spcPts val="0"/>
                        </a:spcAft>
                      </a:pPr>
                      <a:r>
                        <a:rPr kumimoji="1" lang="ja-JP" altLang="en-US"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kumimoji="1" lang="en-US" altLang="ja-JP" sz="1000" b="1" i="0" u="none" strike="noStrike" kern="1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WeDo2.0</a:t>
                      </a:r>
                      <a:r>
                        <a:rPr lang="ja-JP" altLang="en-US"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をはこぶ</a:t>
                      </a:r>
                    </a:p>
                    <a:p>
                      <a:pPr algn="just">
                        <a:spcAft>
                          <a:spcPts val="0"/>
                        </a:spcAft>
                      </a:pPr>
                      <a:endParaRPr lang="ja-JP" sz="2000" kern="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3596055584"/>
                  </a:ext>
                </a:extLst>
              </a:tr>
            </a:tbl>
          </a:graphicData>
        </a:graphic>
      </p:graphicFrame>
      <p:pic>
        <p:nvPicPr>
          <p:cNvPr id="17" name="図 16">
            <a:extLst>
              <a:ext uri="{FF2B5EF4-FFF2-40B4-BE49-F238E27FC236}">
                <a16:creationId xmlns:a16="http://schemas.microsoft.com/office/drawing/2014/main" id="{9ACA2F81-4777-4734-8B0A-F6139CB494D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07579" y="4855202"/>
            <a:ext cx="3253780" cy="1447939"/>
          </a:xfrm>
          <a:prstGeom prst="rect">
            <a:avLst/>
          </a:prstGeom>
        </p:spPr>
      </p:pic>
      <p:pic>
        <p:nvPicPr>
          <p:cNvPr id="18" name="図 17">
            <a:extLst>
              <a:ext uri="{FF2B5EF4-FFF2-40B4-BE49-F238E27FC236}">
                <a16:creationId xmlns:a16="http://schemas.microsoft.com/office/drawing/2014/main" id="{6E435E7A-DDAD-4B7F-8123-FB089C29FD1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4369065" y="4340646"/>
            <a:ext cx="2827518" cy="1986343"/>
          </a:xfrm>
          <a:prstGeom prst="rect">
            <a:avLst/>
          </a:prstGeom>
        </p:spPr>
      </p:pic>
      <p:pic>
        <p:nvPicPr>
          <p:cNvPr id="22" name="図 21">
            <a:extLst>
              <a:ext uri="{FF2B5EF4-FFF2-40B4-BE49-F238E27FC236}">
                <a16:creationId xmlns:a16="http://schemas.microsoft.com/office/drawing/2014/main" id="{6AB44A5D-D2D6-4E06-80E6-D7E71BC9864B}"/>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7704289" y="4316799"/>
            <a:ext cx="3770786" cy="1986342"/>
          </a:xfrm>
          <a:prstGeom prst="rect">
            <a:avLst/>
          </a:prstGeom>
        </p:spPr>
      </p:pic>
      <p:pic>
        <p:nvPicPr>
          <p:cNvPr id="23" name="図 22">
            <a:extLst>
              <a:ext uri="{FF2B5EF4-FFF2-40B4-BE49-F238E27FC236}">
                <a16:creationId xmlns:a16="http://schemas.microsoft.com/office/drawing/2014/main" id="{E20DD0BF-BF17-4695-A38F-CFFC0867A3FA}"/>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418014" y="4103483"/>
            <a:ext cx="1176660" cy="1019773"/>
          </a:xfrm>
          <a:prstGeom prst="rect">
            <a:avLst/>
          </a:prstGeom>
        </p:spPr>
      </p:pic>
      <p:pic>
        <p:nvPicPr>
          <p:cNvPr id="24" name="図 23">
            <a:extLst>
              <a:ext uri="{FF2B5EF4-FFF2-40B4-BE49-F238E27FC236}">
                <a16:creationId xmlns:a16="http://schemas.microsoft.com/office/drawing/2014/main" id="{CD154F95-18D4-47CB-B536-F6E7764110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697782">
            <a:off x="1502298" y="4333608"/>
            <a:ext cx="1831992" cy="439420"/>
          </a:xfrm>
          <a:prstGeom prst="rect">
            <a:avLst/>
          </a:prstGeom>
          <a:ln w="19050">
            <a:solidFill>
              <a:schemeClr val="tx1"/>
            </a:solidFill>
          </a:ln>
        </p:spPr>
      </p:pic>
    </p:spTree>
    <p:extLst>
      <p:ext uri="{BB962C8B-B14F-4D97-AF65-F5344CB8AC3E}">
        <p14:creationId xmlns:p14="http://schemas.microsoft.com/office/powerpoint/2010/main" val="2871428433"/>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grpSp>
        <p:nvGrpSpPr>
          <p:cNvPr id="37" name="グループ化 36">
            <a:extLst>
              <a:ext uri="{FF2B5EF4-FFF2-40B4-BE49-F238E27FC236}">
                <a16:creationId xmlns:a16="http://schemas.microsoft.com/office/drawing/2014/main" id="{15F95DB6-6000-4F88-A003-4BD40190D885}"/>
              </a:ext>
            </a:extLst>
          </p:cNvPr>
          <p:cNvGrpSpPr/>
          <p:nvPr/>
        </p:nvGrpSpPr>
        <p:grpSpPr>
          <a:xfrm>
            <a:off x="3887611" y="3888358"/>
            <a:ext cx="3198582" cy="1443540"/>
            <a:chOff x="3887611" y="766260"/>
            <a:chExt cx="3198582" cy="1443540"/>
          </a:xfrm>
        </p:grpSpPr>
        <p:sp>
          <p:nvSpPr>
            <p:cNvPr id="32" name="正方形/長方形 31">
              <a:extLst>
                <a:ext uri="{FF2B5EF4-FFF2-40B4-BE49-F238E27FC236}">
                  <a16:creationId xmlns:a16="http://schemas.microsoft.com/office/drawing/2014/main" id="{6F02742B-448A-41E9-9582-40646AA1BB70}"/>
                </a:ext>
              </a:extLst>
            </p:cNvPr>
            <p:cNvSpPr/>
            <p:nvPr/>
          </p:nvSpPr>
          <p:spPr>
            <a:xfrm>
              <a:off x="3887611" y="766260"/>
              <a:ext cx="3018014" cy="1443540"/>
            </a:xfrm>
            <a:prstGeom prst="rect">
              <a:avLst/>
            </a:prstGeom>
            <a:solidFill>
              <a:schemeClr val="bg1"/>
            </a:solidFill>
            <a:ln w="12700">
              <a:solidFill>
                <a:schemeClr val="tx1"/>
              </a:soli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図 22">
              <a:extLst>
                <a:ext uri="{FF2B5EF4-FFF2-40B4-BE49-F238E27FC236}">
                  <a16:creationId xmlns:a16="http://schemas.microsoft.com/office/drawing/2014/main" id="{7799B094-54A2-4111-9AEF-6BE6C280E5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4628546" y="980542"/>
              <a:ext cx="884780" cy="871038"/>
            </a:xfrm>
            <a:prstGeom prst="rect">
              <a:avLst/>
            </a:prstGeom>
            <a:solidFill>
              <a:schemeClr val="bg1"/>
            </a:solidFill>
            <a:ln w="12700">
              <a:noFill/>
            </a:ln>
            <a:effectLst/>
            <a:extLst>
              <a:ext uri="{53640926-AAD7-44D8-BBD7-CCE9431645EC}">
                <a14:shadowObscured xmlns:a14="http://schemas.microsoft.com/office/drawing/2010/main"/>
              </a:ext>
            </a:extLst>
          </p:spPr>
        </p:pic>
        <p:sp>
          <p:nvSpPr>
            <p:cNvPr id="25" name="テキスト ボックス 10">
              <a:extLst>
                <a:ext uri="{FF2B5EF4-FFF2-40B4-BE49-F238E27FC236}">
                  <a16:creationId xmlns:a16="http://schemas.microsoft.com/office/drawing/2014/main" id="{2E49F67F-15B4-49B0-8DDC-D5DCE8CFD619}"/>
                </a:ext>
              </a:extLst>
            </p:cNvPr>
            <p:cNvSpPr txBox="1"/>
            <p:nvPr/>
          </p:nvSpPr>
          <p:spPr>
            <a:xfrm>
              <a:off x="5623433" y="1121154"/>
              <a:ext cx="1462760" cy="968279"/>
            </a:xfrm>
            <a:prstGeom prst="rect">
              <a:avLst/>
            </a:prstGeom>
            <a:noFill/>
            <a:ln w="6350">
              <a:noFill/>
            </a:ln>
          </p:spPr>
          <p:txBody>
            <a:bodyPr rot="0" spcFirstLastPara="0" vert="horz" wrap="none" lIns="0" tIns="0" rIns="0" bIns="0" numCol="1" spcCol="0" rtlCol="0" fromWordArt="0" anchor="t" anchorCtr="0" forceAA="0" compatLnSpc="1">
              <a:prstTxWarp prst="textNoShape">
                <a:avLst/>
              </a:prstTxWarp>
              <a:noAutofit/>
            </a:bodyPr>
            <a:lstStyle/>
            <a:p>
              <a:pPr algn="just">
                <a:spcAft>
                  <a:spcPts val="0"/>
                </a:spcAft>
              </a:pPr>
              <a:r>
                <a:rPr lang="ja-JP" sz="3200" kern="100" dirty="0">
                  <a:ln>
                    <a:solidFill>
                      <a:schemeClr val="tx1"/>
                    </a:solidFill>
                  </a:ln>
                  <a:solidFill>
                    <a:srgbClr val="FFC000"/>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ダブル</a:t>
              </a:r>
            </a:p>
            <a:p>
              <a:pPr indent="114300" algn="just">
                <a:spcAft>
                  <a:spcPts val="0"/>
                </a:spcAft>
              </a:pPr>
              <a:r>
                <a:rPr lang="ja-JP" sz="3200" kern="100" dirty="0">
                  <a:ln>
                    <a:solidFill>
                      <a:schemeClr val="tx1"/>
                    </a:solidFill>
                  </a:ln>
                  <a:solidFill>
                    <a:srgbClr val="FFC000"/>
                  </a:solidFill>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タップ</a:t>
              </a:r>
            </a:p>
          </p:txBody>
        </p:sp>
      </p:grpSp>
      <p:grpSp>
        <p:nvGrpSpPr>
          <p:cNvPr id="6" name="グループ化 5">
            <a:extLst>
              <a:ext uri="{FF2B5EF4-FFF2-40B4-BE49-F238E27FC236}">
                <a16:creationId xmlns:a16="http://schemas.microsoft.com/office/drawing/2014/main" id="{FBF283CF-9E76-4DCE-B3C6-AEFB5961CF3F}"/>
              </a:ext>
            </a:extLst>
          </p:cNvPr>
          <p:cNvGrpSpPr/>
          <p:nvPr/>
        </p:nvGrpSpPr>
        <p:grpSpPr>
          <a:xfrm>
            <a:off x="38346" y="1156228"/>
            <a:ext cx="11508510" cy="2227408"/>
            <a:chOff x="3282176" y="2705172"/>
            <a:chExt cx="8093414" cy="2849806"/>
          </a:xfrm>
        </p:grpSpPr>
        <p:sp>
          <p:nvSpPr>
            <p:cNvPr id="4" name="台形 3">
              <a:extLst>
                <a:ext uri="{FF2B5EF4-FFF2-40B4-BE49-F238E27FC236}">
                  <a16:creationId xmlns:a16="http://schemas.microsoft.com/office/drawing/2014/main" id="{BBEABDAA-AB35-4FA1-AB89-D03B9DE387FA}"/>
                </a:ext>
              </a:extLst>
            </p:cNvPr>
            <p:cNvSpPr/>
            <p:nvPr/>
          </p:nvSpPr>
          <p:spPr>
            <a:xfrm>
              <a:off x="3282176" y="2705172"/>
              <a:ext cx="8093414" cy="2697406"/>
            </a:xfrm>
            <a:prstGeom prst="trapezoid">
              <a:avLst/>
            </a:prstGeom>
            <a:blipFill>
              <a:blip r:embed="rId4">
                <a:extLst>
                  <a:ext uri="{28A0092B-C50C-407E-A947-70E740481C1C}">
                    <a14:useLocalDpi xmlns:a14="http://schemas.microsoft.com/office/drawing/2010/main" val="0"/>
                  </a:ext>
                </a:extLst>
              </a:blip>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5FF830E-5A9A-40D3-BC61-B057FF3BB4AA}"/>
                </a:ext>
              </a:extLst>
            </p:cNvPr>
            <p:cNvSpPr/>
            <p:nvPr/>
          </p:nvSpPr>
          <p:spPr>
            <a:xfrm>
              <a:off x="3282176" y="5402578"/>
              <a:ext cx="8093414" cy="152400"/>
            </a:xfrm>
            <a:prstGeom prst="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pic>
        <p:nvPicPr>
          <p:cNvPr id="17" name="図 16">
            <a:extLst>
              <a:ext uri="{FF2B5EF4-FFF2-40B4-BE49-F238E27FC236}">
                <a16:creationId xmlns:a16="http://schemas.microsoft.com/office/drawing/2014/main" id="{F5EAB473-9935-4D23-86B0-5FA46B04709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275196" y="742705"/>
            <a:ext cx="3274953" cy="2231843"/>
          </a:xfrm>
          <a:prstGeom prst="rect">
            <a:avLst/>
          </a:prstGeom>
        </p:spPr>
      </p:pic>
      <p:pic>
        <p:nvPicPr>
          <p:cNvPr id="18" name="図 17">
            <a:extLst>
              <a:ext uri="{FF2B5EF4-FFF2-40B4-BE49-F238E27FC236}">
                <a16:creationId xmlns:a16="http://schemas.microsoft.com/office/drawing/2014/main" id="{2642229C-D0DA-42D7-9758-E4042450CBB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69060" y="1458344"/>
            <a:ext cx="3418551" cy="1463815"/>
          </a:xfrm>
          <a:prstGeom prst="rect">
            <a:avLst/>
          </a:prstGeom>
        </p:spPr>
      </p:pic>
      <p:grpSp>
        <p:nvGrpSpPr>
          <p:cNvPr id="8" name="グループ化 7">
            <a:extLst>
              <a:ext uri="{FF2B5EF4-FFF2-40B4-BE49-F238E27FC236}">
                <a16:creationId xmlns:a16="http://schemas.microsoft.com/office/drawing/2014/main" id="{ABD64AD1-4631-4E8D-B585-AAAB9EF08D31}"/>
              </a:ext>
            </a:extLst>
          </p:cNvPr>
          <p:cNvGrpSpPr/>
          <p:nvPr/>
        </p:nvGrpSpPr>
        <p:grpSpPr>
          <a:xfrm>
            <a:off x="7872441" y="1347423"/>
            <a:ext cx="3304794" cy="1740871"/>
            <a:chOff x="8614362" y="3429000"/>
            <a:chExt cx="2145891" cy="1130394"/>
          </a:xfrm>
        </p:grpSpPr>
        <p:pic>
          <p:nvPicPr>
            <p:cNvPr id="19" name="図 18">
              <a:extLst>
                <a:ext uri="{FF2B5EF4-FFF2-40B4-BE49-F238E27FC236}">
                  <a16:creationId xmlns:a16="http://schemas.microsoft.com/office/drawing/2014/main" id="{DA745043-CF15-47E2-8147-EDCB994EFC3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8614362" y="3429000"/>
              <a:ext cx="2145891" cy="1130394"/>
            </a:xfrm>
            <a:prstGeom prst="rect">
              <a:avLst/>
            </a:prstGeom>
          </p:spPr>
        </p:pic>
        <p:pic>
          <p:nvPicPr>
            <p:cNvPr id="20" name="図 19">
              <a:extLst>
                <a:ext uri="{FF2B5EF4-FFF2-40B4-BE49-F238E27FC236}">
                  <a16:creationId xmlns:a16="http://schemas.microsoft.com/office/drawing/2014/main" id="{D02D0CBD-7D1D-4F0E-88C2-277DE0B48D44}"/>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9320403" y="3689410"/>
              <a:ext cx="669618" cy="580336"/>
            </a:xfrm>
            <a:prstGeom prst="rect">
              <a:avLst/>
            </a:prstGeom>
          </p:spPr>
        </p:pic>
      </p:grpSp>
      <p:sp>
        <p:nvSpPr>
          <p:cNvPr id="21" name="タイトル 1">
            <a:extLst>
              <a:ext uri="{FF2B5EF4-FFF2-40B4-BE49-F238E27FC236}">
                <a16:creationId xmlns:a16="http://schemas.microsoft.com/office/drawing/2014/main" id="{A1593445-27F6-4DD3-99AE-17CD48EAE1DC}"/>
              </a:ext>
            </a:extLst>
          </p:cNvPr>
          <p:cNvSpPr txBox="1">
            <a:spLocks/>
          </p:cNvSpPr>
          <p:nvPr/>
        </p:nvSpPr>
        <p:spPr>
          <a:xfrm>
            <a:off x="506949" y="3916451"/>
            <a:ext cx="2445955" cy="1224951"/>
          </a:xfrm>
          <a:prstGeom prst="rect">
            <a:avLst/>
          </a:prstGeom>
          <a:solidFill>
            <a:schemeClr val="bg1"/>
          </a:solidFill>
          <a:ln w="12700">
            <a:solidFill>
              <a:schemeClr val="tx1"/>
            </a:solidFill>
          </a:ln>
          <a:effectLst>
            <a:outerShdw blurRad="50800" dist="63500" dir="2700000" algn="tl" rotWithShape="0">
              <a:prstClr val="black">
                <a:alpha val="40000"/>
              </a:prstClr>
            </a:outerShdw>
          </a:effectLst>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タブレット</a:t>
            </a:r>
            <a:r>
              <a:rPr lang="en-US" altLang="ja-JP"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PC</a:t>
            </a:r>
          </a:p>
          <a:p>
            <a:pPr lvl="0">
              <a:lnSpc>
                <a:spcPct val="100000"/>
              </a:lnSpc>
              <a:spcBef>
                <a:spcPts val="0"/>
              </a:spcBef>
            </a:pPr>
            <a:r>
              <a:rPr lang="ja-JP" altLang="en-US" sz="1600" dirty="0">
                <a:ln w="9525">
                  <a:noFill/>
                </a:ln>
                <a:solidFill>
                  <a:prstClr val="black"/>
                </a:solidFill>
                <a:latin typeface="HGP創英角ﾎﾟｯﾌﾟ体" panose="040B0A00000000000000" pitchFamily="50" charset="-128"/>
                <a:ea typeface="HGP創英角ﾎﾟｯﾌﾟ体" panose="040B0A00000000000000" pitchFamily="50" charset="-128"/>
                <a:cs typeface="+mn-cs"/>
              </a:rPr>
              <a:t> き　どう</a:t>
            </a:r>
            <a:endParaRPr lang="en-US" altLang="ja-JP" sz="1600" dirty="0">
              <a:ln w="9525">
                <a:noFill/>
              </a:ln>
              <a:solidFill>
                <a:prstClr val="black"/>
              </a:solidFill>
              <a:latin typeface="HGP創英角ﾎﾟｯﾌﾟ体" panose="040B0A00000000000000" pitchFamily="50" charset="-128"/>
              <a:ea typeface="HGP創英角ﾎﾟｯﾌﾟ体" panose="040B0A00000000000000" pitchFamily="50" charset="-128"/>
              <a:cs typeface="+mn-cs"/>
            </a:endParaRPr>
          </a:p>
          <a:p>
            <a:r>
              <a:rPr lang="ja-JP" altLang="en-US" sz="3200" dirty="0">
                <a:ln w="9525">
                  <a:solidFill>
                    <a:schemeClr val="tx1"/>
                  </a:solidFill>
                </a:ln>
                <a:solidFill>
                  <a:srgbClr val="FFC000"/>
                </a:solidFill>
                <a:latin typeface="HGP創英角ﾎﾟｯﾌﾟ体" panose="040B0A00000000000000" pitchFamily="50" charset="-128"/>
                <a:ea typeface="HGP創英角ﾎﾟｯﾌﾟ体" panose="040B0A00000000000000" pitchFamily="50" charset="-128"/>
              </a:rPr>
              <a:t>起動</a:t>
            </a:r>
          </a:p>
        </p:txBody>
      </p:sp>
      <p:pic>
        <p:nvPicPr>
          <p:cNvPr id="24" name="図 23" descr="ãæ ã¤ã©ã¹ããã®ç»åæ¤ç´¢çµæ">
            <a:extLst>
              <a:ext uri="{FF2B5EF4-FFF2-40B4-BE49-F238E27FC236}">
                <a16:creationId xmlns:a16="http://schemas.microsoft.com/office/drawing/2014/main" id="{D5C40451-6D84-47FE-91D8-D4D1B72DE0A4}"/>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0400986">
            <a:off x="3535598" y="4550055"/>
            <a:ext cx="1259552" cy="995399"/>
          </a:xfrm>
          <a:prstGeom prst="rect">
            <a:avLst/>
          </a:prstGeom>
          <a:ln w="12700">
            <a:noFill/>
          </a:ln>
          <a:effectLst>
            <a:outerShdw blurRad="50800" dist="63500" dir="2700000" algn="tl" rotWithShape="0">
              <a:prstClr val="black">
                <a:alpha val="40000"/>
              </a:prstClr>
            </a:outerShdw>
          </a:effectLst>
        </p:spPr>
      </p:pic>
      <p:sp>
        <p:nvSpPr>
          <p:cNvPr id="26" name="タイトル 1">
            <a:extLst>
              <a:ext uri="{FF2B5EF4-FFF2-40B4-BE49-F238E27FC236}">
                <a16:creationId xmlns:a16="http://schemas.microsoft.com/office/drawing/2014/main" id="{62C02F83-0C51-4480-8A70-558E5D0FD11B}"/>
              </a:ext>
            </a:extLst>
          </p:cNvPr>
          <p:cNvSpPr txBox="1">
            <a:spLocks/>
          </p:cNvSpPr>
          <p:nvPr/>
        </p:nvSpPr>
        <p:spPr>
          <a:xfrm>
            <a:off x="846641" y="6176342"/>
            <a:ext cx="11016344" cy="535531"/>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err="1">
                <a:ln w="9525">
                  <a:noFill/>
                </a:ln>
                <a:solidFill>
                  <a:srgbClr val="0000FF"/>
                </a:solidFill>
                <a:latin typeface="HGP創英角ﾎﾟｯﾌﾟ体" panose="040B0A00000000000000" pitchFamily="50" charset="-128"/>
                <a:ea typeface="HGP創英角ﾎﾟｯﾌﾟ体" panose="040B0A00000000000000" pitchFamily="50" charset="-128"/>
              </a:rPr>
              <a:t>ふでばこや</a:t>
            </a:r>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　プリントなど　もちもの の　せいりもしておこう</a:t>
            </a:r>
          </a:p>
        </p:txBody>
      </p:sp>
      <p:grpSp>
        <p:nvGrpSpPr>
          <p:cNvPr id="27" name="グループ化 26">
            <a:extLst>
              <a:ext uri="{FF2B5EF4-FFF2-40B4-BE49-F238E27FC236}">
                <a16:creationId xmlns:a16="http://schemas.microsoft.com/office/drawing/2014/main" id="{A3D002FE-CBF0-4C05-AAF0-51EF984D77E5}"/>
              </a:ext>
            </a:extLst>
          </p:cNvPr>
          <p:cNvGrpSpPr/>
          <p:nvPr/>
        </p:nvGrpSpPr>
        <p:grpSpPr>
          <a:xfrm>
            <a:off x="8026626" y="3795746"/>
            <a:ext cx="2517746" cy="1937377"/>
            <a:chOff x="191338" y="2446099"/>
            <a:chExt cx="3723437" cy="2956399"/>
          </a:xfrm>
        </p:grpSpPr>
        <p:pic>
          <p:nvPicPr>
            <p:cNvPr id="28" name="図 27">
              <a:extLst>
                <a:ext uri="{FF2B5EF4-FFF2-40B4-BE49-F238E27FC236}">
                  <a16:creationId xmlns:a16="http://schemas.microsoft.com/office/drawing/2014/main" id="{761C9081-F352-4C1F-8139-38ECC8743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1338" y="2446099"/>
              <a:ext cx="3723437" cy="2956399"/>
            </a:xfrm>
            <a:prstGeom prst="rect">
              <a:avLst/>
            </a:prstGeom>
            <a:ln w="12700">
              <a:solidFill>
                <a:schemeClr val="tx1"/>
              </a:solidFill>
            </a:ln>
            <a:effectLst>
              <a:outerShdw blurRad="50800" dist="63500" dir="2700000" algn="tl" rotWithShape="0">
                <a:prstClr val="black">
                  <a:alpha val="40000"/>
                </a:prstClr>
              </a:outerShdw>
            </a:effectLst>
          </p:spPr>
        </p:pic>
        <p:sp>
          <p:nvSpPr>
            <p:cNvPr id="29" name="乗算記号 28">
              <a:extLst>
                <a:ext uri="{FF2B5EF4-FFF2-40B4-BE49-F238E27FC236}">
                  <a16:creationId xmlns:a16="http://schemas.microsoft.com/office/drawing/2014/main" id="{A3817F9A-3055-41BB-8CD6-C39AEDA98D51}"/>
                </a:ext>
              </a:extLst>
            </p:cNvPr>
            <p:cNvSpPr/>
            <p:nvPr/>
          </p:nvSpPr>
          <p:spPr>
            <a:xfrm>
              <a:off x="3581400" y="2446099"/>
              <a:ext cx="333375" cy="333375"/>
            </a:xfrm>
            <a:prstGeom prst="mathMultiply">
              <a:avLst>
                <a:gd name="adj1" fmla="val 129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右矢印 19">
            <a:extLst>
              <a:ext uri="{FF2B5EF4-FFF2-40B4-BE49-F238E27FC236}">
                <a16:creationId xmlns:a16="http://schemas.microsoft.com/office/drawing/2014/main" id="{85ACF302-45D2-4A4F-BD85-6EF7343D8F71}"/>
              </a:ext>
            </a:extLst>
          </p:cNvPr>
          <p:cNvSpPr/>
          <p:nvPr/>
        </p:nvSpPr>
        <p:spPr>
          <a:xfrm>
            <a:off x="3063011" y="4228991"/>
            <a:ext cx="741377" cy="6200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descr="ãæ ã¤ã©ã¹ããã®ç»åæ¤ç´¢çµæ">
            <a:extLst>
              <a:ext uri="{FF2B5EF4-FFF2-40B4-BE49-F238E27FC236}">
                <a16:creationId xmlns:a16="http://schemas.microsoft.com/office/drawing/2014/main" id="{0EBAE00A-3274-4678-BB74-32E2A0C5E91A}"/>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199014" flipH="1">
            <a:off x="10451120" y="3827560"/>
            <a:ext cx="1259552" cy="995399"/>
          </a:xfrm>
          <a:prstGeom prst="rect">
            <a:avLst/>
          </a:prstGeom>
          <a:ln w="12700">
            <a:noFill/>
          </a:ln>
          <a:effectLst>
            <a:outerShdw blurRad="50800" dist="63500" dir="2700000" algn="tl" rotWithShape="0">
              <a:prstClr val="black">
                <a:alpha val="40000"/>
              </a:prstClr>
            </a:outerShdw>
          </a:effectLst>
        </p:spPr>
      </p:pic>
      <p:sp>
        <p:nvSpPr>
          <p:cNvPr id="35" name="右矢印 19">
            <a:extLst>
              <a:ext uri="{FF2B5EF4-FFF2-40B4-BE49-F238E27FC236}">
                <a16:creationId xmlns:a16="http://schemas.microsoft.com/office/drawing/2014/main" id="{EFBCDCD1-B1CB-4F16-967E-0B1A738DC8BE}"/>
              </a:ext>
            </a:extLst>
          </p:cNvPr>
          <p:cNvSpPr/>
          <p:nvPr/>
        </p:nvSpPr>
        <p:spPr>
          <a:xfrm>
            <a:off x="7179460" y="4228991"/>
            <a:ext cx="741377" cy="6200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右矢印 19">
            <a:extLst>
              <a:ext uri="{FF2B5EF4-FFF2-40B4-BE49-F238E27FC236}">
                <a16:creationId xmlns:a16="http://schemas.microsoft.com/office/drawing/2014/main" id="{9A3CEDCB-95F2-4B33-B126-D1EFDC969568}"/>
              </a:ext>
            </a:extLst>
          </p:cNvPr>
          <p:cNvSpPr/>
          <p:nvPr/>
        </p:nvSpPr>
        <p:spPr>
          <a:xfrm rot="13330171">
            <a:off x="6549569" y="2758391"/>
            <a:ext cx="1784802" cy="620086"/>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タイトル 1">
            <a:extLst>
              <a:ext uri="{FF2B5EF4-FFF2-40B4-BE49-F238E27FC236}">
                <a16:creationId xmlns:a16="http://schemas.microsoft.com/office/drawing/2014/main" id="{DD327590-17D6-4021-9AB5-2000792537B9}"/>
              </a:ext>
            </a:extLst>
          </p:cNvPr>
          <p:cNvSpPr>
            <a:spLocks noGrp="1"/>
          </p:cNvSpPr>
          <p:nvPr>
            <p:ph type="ctrTitle"/>
          </p:nvPr>
        </p:nvSpPr>
        <p:spPr>
          <a:xfrm>
            <a:off x="0" y="-1"/>
            <a:ext cx="12192000" cy="603917"/>
          </a:xfrm>
          <a:solidFill>
            <a:srgbClr val="FF3399"/>
          </a:solidFill>
        </p:spPr>
        <p:txBody>
          <a:bodyPr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じゅんび</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kumimoji="1"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87175153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nodeType="withEffect">
                                  <p:stCondLst>
                                    <p:cond delay="0"/>
                                  </p:stCondLst>
                                  <p:endCondLst>
                                    <p:cond evt="onNext" delay="0">
                                      <p:tgtEl>
                                        <p:sldTgt/>
                                      </p:tgtEl>
                                    </p:cond>
                                  </p:endCondLst>
                                  <p:childTnLst>
                                    <p:animRot by="120000">
                                      <p:cBhvr>
                                        <p:cTn id="6" dur="100" fill="hold">
                                          <p:stCondLst>
                                            <p:cond delay="0"/>
                                          </p:stCondLst>
                                        </p:cTn>
                                        <p:tgtEl>
                                          <p:spTgt spid="24"/>
                                        </p:tgtEl>
                                        <p:attrNameLst>
                                          <p:attrName>r</p:attrName>
                                        </p:attrNameLst>
                                      </p:cBhvr>
                                    </p:animRot>
                                    <p:animRot by="-240000">
                                      <p:cBhvr>
                                        <p:cTn id="7" dur="200" fill="hold">
                                          <p:stCondLst>
                                            <p:cond delay="200"/>
                                          </p:stCondLst>
                                        </p:cTn>
                                        <p:tgtEl>
                                          <p:spTgt spid="24"/>
                                        </p:tgtEl>
                                        <p:attrNameLst>
                                          <p:attrName>r</p:attrName>
                                        </p:attrNameLst>
                                      </p:cBhvr>
                                    </p:animRot>
                                    <p:animRot by="240000">
                                      <p:cBhvr>
                                        <p:cTn id="8" dur="200" fill="hold">
                                          <p:stCondLst>
                                            <p:cond delay="400"/>
                                          </p:stCondLst>
                                        </p:cTn>
                                        <p:tgtEl>
                                          <p:spTgt spid="24"/>
                                        </p:tgtEl>
                                        <p:attrNameLst>
                                          <p:attrName>r</p:attrName>
                                        </p:attrNameLst>
                                      </p:cBhvr>
                                    </p:animRot>
                                    <p:animRot by="-240000">
                                      <p:cBhvr>
                                        <p:cTn id="9" dur="200" fill="hold">
                                          <p:stCondLst>
                                            <p:cond delay="600"/>
                                          </p:stCondLst>
                                        </p:cTn>
                                        <p:tgtEl>
                                          <p:spTgt spid="24"/>
                                        </p:tgtEl>
                                        <p:attrNameLst>
                                          <p:attrName>r</p:attrName>
                                        </p:attrNameLst>
                                      </p:cBhvr>
                                    </p:animRot>
                                    <p:animRot by="120000">
                                      <p:cBhvr>
                                        <p:cTn id="10" dur="200" fill="hold">
                                          <p:stCondLst>
                                            <p:cond delay="800"/>
                                          </p:stCondLst>
                                        </p:cTn>
                                        <p:tgtEl>
                                          <p:spTgt spid="24"/>
                                        </p:tgtEl>
                                        <p:attrNameLst>
                                          <p:attrName>r</p:attrName>
                                        </p:attrNameLst>
                                      </p:cBhvr>
                                    </p:animRot>
                                  </p:childTnLst>
                                </p:cTn>
                              </p:par>
                              <p:par>
                                <p:cTn id="11" presetID="32" presetClass="emph" presetSubtype="0" repeatCount="indefinite" fill="hold" nodeType="withEffect">
                                  <p:stCondLst>
                                    <p:cond delay="0"/>
                                  </p:stCondLst>
                                  <p:endCondLst>
                                    <p:cond evt="onNext" delay="0">
                                      <p:tgtEl>
                                        <p:sldTgt/>
                                      </p:tgtEl>
                                    </p:cond>
                                  </p:endCondLst>
                                  <p:childTnLst>
                                    <p:animRot by="120000">
                                      <p:cBhvr>
                                        <p:cTn id="12" dur="100" fill="hold">
                                          <p:stCondLst>
                                            <p:cond delay="0"/>
                                          </p:stCondLst>
                                        </p:cTn>
                                        <p:tgtEl>
                                          <p:spTgt spid="34"/>
                                        </p:tgtEl>
                                        <p:attrNameLst>
                                          <p:attrName>r</p:attrName>
                                        </p:attrNameLst>
                                      </p:cBhvr>
                                    </p:animRot>
                                    <p:animRot by="-240000">
                                      <p:cBhvr>
                                        <p:cTn id="13" dur="200" fill="hold">
                                          <p:stCondLst>
                                            <p:cond delay="200"/>
                                          </p:stCondLst>
                                        </p:cTn>
                                        <p:tgtEl>
                                          <p:spTgt spid="34"/>
                                        </p:tgtEl>
                                        <p:attrNameLst>
                                          <p:attrName>r</p:attrName>
                                        </p:attrNameLst>
                                      </p:cBhvr>
                                    </p:animRot>
                                    <p:animRot by="240000">
                                      <p:cBhvr>
                                        <p:cTn id="14" dur="200" fill="hold">
                                          <p:stCondLst>
                                            <p:cond delay="400"/>
                                          </p:stCondLst>
                                        </p:cTn>
                                        <p:tgtEl>
                                          <p:spTgt spid="34"/>
                                        </p:tgtEl>
                                        <p:attrNameLst>
                                          <p:attrName>r</p:attrName>
                                        </p:attrNameLst>
                                      </p:cBhvr>
                                    </p:animRot>
                                    <p:animRot by="-240000">
                                      <p:cBhvr>
                                        <p:cTn id="15" dur="200" fill="hold">
                                          <p:stCondLst>
                                            <p:cond delay="600"/>
                                          </p:stCondLst>
                                        </p:cTn>
                                        <p:tgtEl>
                                          <p:spTgt spid="34"/>
                                        </p:tgtEl>
                                        <p:attrNameLst>
                                          <p:attrName>r</p:attrName>
                                        </p:attrNameLst>
                                      </p:cBhvr>
                                    </p:animRot>
                                    <p:animRot by="120000">
                                      <p:cBhvr>
                                        <p:cTn id="16" dur="200" fill="hold">
                                          <p:stCondLst>
                                            <p:cond delay="80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12192000" cy="602456"/>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アプリの使い方</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3" name="図 2" descr="スクリーンショット が含まれている画像&#10;&#10;自動的に生成された説明">
            <a:extLst>
              <a:ext uri="{FF2B5EF4-FFF2-40B4-BE49-F238E27FC236}">
                <a16:creationId xmlns:a16="http://schemas.microsoft.com/office/drawing/2014/main" id="{974AC004-7CBB-48F7-A9F0-6993581D2A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 y="1244474"/>
            <a:ext cx="11856720" cy="450523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51637543"/>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モーションセンサー</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8" name="タイトル 1">
            <a:extLst>
              <a:ext uri="{FF2B5EF4-FFF2-40B4-BE49-F238E27FC236}">
                <a16:creationId xmlns:a16="http://schemas.microsoft.com/office/drawing/2014/main" id="{F8085251-4568-460E-B58D-66A8E4F6897B}"/>
              </a:ext>
            </a:extLst>
          </p:cNvPr>
          <p:cNvSpPr txBox="1">
            <a:spLocks/>
          </p:cNvSpPr>
          <p:nvPr/>
        </p:nvSpPr>
        <p:spPr>
          <a:xfrm>
            <a:off x="162125" y="692003"/>
            <a:ext cx="4046169" cy="736666"/>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600" dirty="0">
                <a:solidFill>
                  <a:srgbClr val="0000FF"/>
                </a:solidFill>
                <a:latin typeface="HGP創英角ﾎﾟｯﾌﾟ体" panose="040B0A00000000000000" pitchFamily="50" charset="-128"/>
                <a:ea typeface="HGP創英角ﾎﾟｯﾌﾟ体" panose="040B0A00000000000000" pitchFamily="50" charset="-128"/>
              </a:rPr>
              <a:t>　　　　　　　　　　　　　　　 　 </a:t>
            </a:r>
            <a:r>
              <a:rPr lang="ja-JP" altLang="en-US" sz="1600" dirty="0" err="1">
                <a:solidFill>
                  <a:srgbClr val="0000FF"/>
                </a:solidFill>
                <a:latin typeface="HGP創英角ﾎﾟｯﾌﾟ体" panose="040B0A00000000000000" pitchFamily="50" charset="-128"/>
                <a:ea typeface="HGP創英角ﾎﾟｯﾌﾟ体" panose="040B0A00000000000000" pitchFamily="50" charset="-128"/>
              </a:rPr>
              <a:t>うご</a:t>
            </a:r>
            <a:endParaRPr lang="en-US" altLang="ja-JP" sz="1600" dirty="0">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solidFill>
                  <a:srgbClr val="0000FF"/>
                </a:solidFill>
                <a:latin typeface="HGP創英角ﾎﾟｯﾌﾟ体" panose="040B0A00000000000000" pitchFamily="50" charset="-128"/>
                <a:ea typeface="HGP創英角ﾎﾟｯﾌﾟ体" panose="040B0A00000000000000" pitchFamily="50" charset="-128"/>
              </a:rPr>
              <a:t>「モーション＝動き」</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988" y="4194168"/>
            <a:ext cx="1406183" cy="836808"/>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988" y="1941338"/>
            <a:ext cx="1406183" cy="836808"/>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4471" y="1941338"/>
            <a:ext cx="1406183" cy="836808"/>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44471" y="4148174"/>
            <a:ext cx="1406183" cy="836808"/>
          </a:xfrm>
          <a:prstGeom prst="rect">
            <a:avLst/>
          </a:prstGeom>
        </p:spPr>
      </p:pic>
      <p:sp>
        <p:nvSpPr>
          <p:cNvPr id="13" name="タイトル 1">
            <a:extLst>
              <a:ext uri="{FF2B5EF4-FFF2-40B4-BE49-F238E27FC236}">
                <a16:creationId xmlns:a16="http://schemas.microsoft.com/office/drawing/2014/main" id="{F8085251-4568-460E-B58D-66A8E4F6897B}"/>
              </a:ext>
            </a:extLst>
          </p:cNvPr>
          <p:cNvSpPr txBox="1">
            <a:spLocks/>
          </p:cNvSpPr>
          <p:nvPr/>
        </p:nvSpPr>
        <p:spPr>
          <a:xfrm>
            <a:off x="1897432" y="1602250"/>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へん </a:t>
            </a:r>
            <a:r>
              <a:rPr lang="ja-JP" altLang="en-US" sz="1400" dirty="0" err="1">
                <a:latin typeface="HG丸ｺﾞｼｯｸM-PRO" panose="020F0600000000000000" pitchFamily="50" charset="-128"/>
                <a:ea typeface="HG丸ｺﾞｼｯｸM-PRO" panose="020F0600000000000000" pitchFamily="50" charset="-128"/>
              </a:rPr>
              <a:t>か</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err="1">
                <a:latin typeface="HG丸ｺﾞｼｯｸM-PRO" panose="020F0600000000000000" pitchFamily="50" charset="-128"/>
                <a:ea typeface="HG丸ｺﾞｼｯｸM-PRO" panose="020F0600000000000000" pitchFamily="50" charset="-128"/>
              </a:rPr>
              <a:t>きょりの</a:t>
            </a:r>
            <a:r>
              <a:rPr lang="ja-JP" altLang="en-US" sz="2800" dirty="0">
                <a:latin typeface="HG丸ｺﾞｼｯｸM-PRO" panose="020F0600000000000000" pitchFamily="50" charset="-128"/>
                <a:ea typeface="HG丸ｺﾞｼｯｸM-PRO" panose="020F0600000000000000" pitchFamily="50" charset="-128"/>
              </a:rPr>
              <a:t>変化</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err="1">
                <a:solidFill>
                  <a:srgbClr val="0000FF"/>
                </a:solidFill>
                <a:latin typeface="HG丸ｺﾞｼｯｸM-PRO" panose="020F0600000000000000" pitchFamily="50" charset="-128"/>
                <a:ea typeface="HG丸ｺﾞｼｯｸM-PRO" panose="020F0600000000000000" pitchFamily="50" charset="-128"/>
              </a:rPr>
              <a:t>きょりが</a:t>
            </a:r>
            <a:r>
              <a:rPr lang="ja-JP" altLang="en-US" sz="2800" dirty="0">
                <a:solidFill>
                  <a:srgbClr val="0000FF"/>
                </a:solidFill>
                <a:latin typeface="HG丸ｺﾞｼｯｸM-PRO" panose="020F0600000000000000" pitchFamily="50" charset="-128"/>
                <a:ea typeface="HG丸ｺﾞｼｯｸM-PRO" panose="020F0600000000000000" pitchFamily="50" charset="-128"/>
              </a:rPr>
              <a:t>かわったら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4" name="タイトル 1">
            <a:extLst>
              <a:ext uri="{FF2B5EF4-FFF2-40B4-BE49-F238E27FC236}">
                <a16:creationId xmlns:a16="http://schemas.microsoft.com/office/drawing/2014/main" id="{F8085251-4568-460E-B58D-66A8E4F6897B}"/>
              </a:ext>
            </a:extLst>
          </p:cNvPr>
          <p:cNvSpPr txBox="1">
            <a:spLocks/>
          </p:cNvSpPr>
          <p:nvPr/>
        </p:nvSpPr>
        <p:spPr>
          <a:xfrm>
            <a:off x="8145832" y="1804492"/>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とおくなる</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センサーから</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はなれたら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5" name="タイトル 1">
            <a:extLst>
              <a:ext uri="{FF2B5EF4-FFF2-40B4-BE49-F238E27FC236}">
                <a16:creationId xmlns:a16="http://schemas.microsoft.com/office/drawing/2014/main" id="{F8085251-4568-460E-B58D-66A8E4F6897B}"/>
              </a:ext>
            </a:extLst>
          </p:cNvPr>
          <p:cNvSpPr txBox="1">
            <a:spLocks/>
          </p:cNvSpPr>
          <p:nvPr/>
        </p:nvSpPr>
        <p:spPr>
          <a:xfrm>
            <a:off x="8145832" y="3930236"/>
            <a:ext cx="4046168" cy="1514984"/>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ちかづく</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センサーに</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a:solidFill>
                  <a:srgbClr val="0000FF"/>
                </a:solidFill>
                <a:latin typeface="HG丸ｺﾞｼｯｸM-PRO" panose="020F0600000000000000" pitchFamily="50" charset="-128"/>
                <a:ea typeface="HG丸ｺﾞｼｯｸM-PRO" panose="020F0600000000000000" pitchFamily="50" charset="-128"/>
              </a:rPr>
              <a:t>ものが ちかづいたら</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16" name="タイトル 1">
            <a:extLst>
              <a:ext uri="{FF2B5EF4-FFF2-40B4-BE49-F238E27FC236}">
                <a16:creationId xmlns:a16="http://schemas.microsoft.com/office/drawing/2014/main" id="{F8085251-4568-460E-B58D-66A8E4F6897B}"/>
              </a:ext>
            </a:extLst>
          </p:cNvPr>
          <p:cNvSpPr txBox="1">
            <a:spLocks/>
          </p:cNvSpPr>
          <p:nvPr/>
        </p:nvSpPr>
        <p:spPr>
          <a:xfrm>
            <a:off x="1931715" y="3966897"/>
            <a:ext cx="4601820" cy="1858715"/>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400" dirty="0">
                <a:latin typeface="HG丸ｺﾞｼｯｸM-PRO" panose="020F0600000000000000" pitchFamily="50" charset="-128"/>
                <a:ea typeface="HG丸ｺﾞｼｯｸM-PRO" panose="020F0600000000000000" pitchFamily="50" charset="-128"/>
              </a:rPr>
              <a:t>　　かず　にゅうりょく</a:t>
            </a:r>
            <a:endParaRPr lang="en-US" altLang="ja-JP" sz="1400" dirty="0">
              <a:latin typeface="HG丸ｺﾞｼｯｸM-PRO" panose="020F0600000000000000" pitchFamily="50" charset="-128"/>
              <a:ea typeface="HG丸ｺﾞｼｯｸM-PRO" panose="020F0600000000000000" pitchFamily="50" charset="-128"/>
            </a:endParaRPr>
          </a:p>
          <a:p>
            <a:pPr algn="l"/>
            <a:r>
              <a:rPr lang="en-US" altLang="ja-JP" sz="2800" dirty="0">
                <a:latin typeface="HG丸ｺﾞｼｯｸM-PRO" panose="020F0600000000000000" pitchFamily="50" charset="-128"/>
                <a:ea typeface="HG丸ｺﾞｼｯｸM-PRO" panose="020F0600000000000000" pitchFamily="50" charset="-128"/>
              </a:rPr>
              <a:t>【</a:t>
            </a:r>
            <a:r>
              <a:rPr lang="ja-JP" altLang="en-US" sz="2800" dirty="0">
                <a:latin typeface="HG丸ｺﾞｼｯｸM-PRO" panose="020F0600000000000000" pitchFamily="50" charset="-128"/>
                <a:ea typeface="HG丸ｺﾞｼｯｸM-PRO" panose="020F0600000000000000" pitchFamily="50" charset="-128"/>
              </a:rPr>
              <a:t>数の入力</a:t>
            </a:r>
            <a:r>
              <a:rPr lang="en-US" altLang="ja-JP" sz="2800" dirty="0">
                <a:latin typeface="HG丸ｺﾞｼｯｸM-PRO" panose="020F0600000000000000" pitchFamily="50" charset="-128"/>
                <a:ea typeface="HG丸ｺﾞｼｯｸM-PRO" panose="020F0600000000000000" pitchFamily="50" charset="-128"/>
              </a:rPr>
              <a:t>】</a:t>
            </a:r>
          </a:p>
          <a:p>
            <a:pPr algn="l"/>
            <a:r>
              <a:rPr lang="ja-JP" altLang="en-US" sz="2800" dirty="0">
                <a:latin typeface="HG丸ｺﾞｼｯｸM-PRO" panose="020F0600000000000000" pitchFamily="50" charset="-128"/>
                <a:ea typeface="HG丸ｺﾞｼｯｸM-PRO" panose="020F0600000000000000" pitchFamily="50" charset="-128"/>
              </a:rPr>
              <a:t>　センサーまでの</a:t>
            </a:r>
            <a:r>
              <a:rPr lang="ja-JP" altLang="en-US" sz="2800" dirty="0" err="1">
                <a:latin typeface="HG丸ｺﾞｼｯｸM-PRO" panose="020F0600000000000000" pitchFamily="50" charset="-128"/>
                <a:ea typeface="HG丸ｺﾞｼｯｸM-PRO" panose="020F0600000000000000" pitchFamily="50" charset="-128"/>
              </a:rPr>
              <a:t>きょりを</a:t>
            </a:r>
            <a:endParaRPr lang="en-US" altLang="ja-JP" sz="2800" dirty="0">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べつのプログラミング</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a:p>
            <a:pPr algn="l"/>
            <a:r>
              <a:rPr lang="ja-JP" altLang="en-US" sz="2800" dirty="0">
                <a:solidFill>
                  <a:srgbClr val="0000FF"/>
                </a:solidFill>
                <a:latin typeface="HG丸ｺﾞｼｯｸM-PRO" panose="020F0600000000000000" pitchFamily="50" charset="-128"/>
                <a:ea typeface="HG丸ｺﾞｼｯｸM-PRO" panose="020F0600000000000000" pitchFamily="50" charset="-128"/>
              </a:rPr>
              <a:t>　ブロックにわたす</a:t>
            </a:r>
            <a:endParaRPr lang="en-US" altLang="ja-JP" sz="2800" dirty="0">
              <a:solidFill>
                <a:srgbClr val="0000FF"/>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34652048"/>
      </p:ext>
    </p:extLst>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今日のふりかえり</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17" name="図 16">
            <a:extLst>
              <a:ext uri="{FF2B5EF4-FFF2-40B4-BE49-F238E27FC236}">
                <a16:creationId xmlns:a16="http://schemas.microsoft.com/office/drawing/2014/main" id="{34782781-C41D-418F-865E-D19D0B7B2BBB}"/>
              </a:ext>
            </a:extLst>
          </p:cNvPr>
          <p:cNvPicPr>
            <a:picLocks noChangeAspect="1"/>
          </p:cNvPicPr>
          <p:nvPr/>
        </p:nvPicPr>
        <p:blipFill rotWithShape="1">
          <a:blip r:embed="rId3">
            <a:extLst>
              <a:ext uri="{28A0092B-C50C-407E-A947-70E740481C1C}">
                <a14:useLocalDpi xmlns:a14="http://schemas.microsoft.com/office/drawing/2010/main" val="0"/>
              </a:ext>
            </a:extLst>
          </a:blip>
          <a:srcRect l="-1"/>
          <a:stretch/>
        </p:blipFill>
        <p:spPr>
          <a:xfrm>
            <a:off x="228842" y="1218905"/>
            <a:ext cx="11734316" cy="3623452"/>
          </a:xfrm>
          <a:prstGeom prst="rect">
            <a:avLst/>
          </a:prstGeom>
          <a:ln w="19050">
            <a:noFill/>
          </a:ln>
          <a:effectLst/>
        </p:spPr>
      </p:pic>
      <p:sp>
        <p:nvSpPr>
          <p:cNvPr id="6" name="タイトル 1">
            <a:extLst>
              <a:ext uri="{FF2B5EF4-FFF2-40B4-BE49-F238E27FC236}">
                <a16:creationId xmlns:a16="http://schemas.microsoft.com/office/drawing/2014/main" id="{55BADA30-E2AC-4349-92A0-971D35A9A514}"/>
              </a:ext>
            </a:extLst>
          </p:cNvPr>
          <p:cNvSpPr txBox="1">
            <a:spLocks/>
          </p:cNvSpPr>
          <p:nvPr/>
        </p:nvSpPr>
        <p:spPr>
          <a:xfrm>
            <a:off x="679633" y="5350511"/>
            <a:ext cx="2087278"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とても</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よくできた</a:t>
            </a:r>
          </a:p>
        </p:txBody>
      </p:sp>
      <p:sp>
        <p:nvSpPr>
          <p:cNvPr id="7" name="タイトル 1">
            <a:extLst>
              <a:ext uri="{FF2B5EF4-FFF2-40B4-BE49-F238E27FC236}">
                <a16:creationId xmlns:a16="http://schemas.microsoft.com/office/drawing/2014/main" id="{949E91D9-B4E8-4565-8283-757B7975A818}"/>
              </a:ext>
            </a:extLst>
          </p:cNvPr>
          <p:cNvSpPr txBox="1">
            <a:spLocks/>
          </p:cNvSpPr>
          <p:nvPr/>
        </p:nvSpPr>
        <p:spPr>
          <a:xfrm>
            <a:off x="3204656" y="5350511"/>
            <a:ext cx="1542442"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よく</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できた</a:t>
            </a:r>
          </a:p>
        </p:txBody>
      </p:sp>
      <p:sp>
        <p:nvSpPr>
          <p:cNvPr id="8" name="タイトル 1">
            <a:extLst>
              <a:ext uri="{FF2B5EF4-FFF2-40B4-BE49-F238E27FC236}">
                <a16:creationId xmlns:a16="http://schemas.microsoft.com/office/drawing/2014/main" id="{A4EE9F60-7429-47C1-B3F9-1AEDE24CC801}"/>
              </a:ext>
            </a:extLst>
          </p:cNvPr>
          <p:cNvSpPr txBox="1">
            <a:spLocks/>
          </p:cNvSpPr>
          <p:nvPr/>
        </p:nvSpPr>
        <p:spPr>
          <a:xfrm>
            <a:off x="4887540" y="5350511"/>
            <a:ext cx="2557363"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つぎ</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がんばりたい</a:t>
            </a:r>
          </a:p>
        </p:txBody>
      </p:sp>
      <p:cxnSp>
        <p:nvCxnSpPr>
          <p:cNvPr id="3" name="直線矢印コネクタ 2">
            <a:extLst>
              <a:ext uri="{FF2B5EF4-FFF2-40B4-BE49-F238E27FC236}">
                <a16:creationId xmlns:a16="http://schemas.microsoft.com/office/drawing/2014/main" id="{8E0BEE32-74DF-41FD-B435-F33A34FDB193}"/>
              </a:ext>
            </a:extLst>
          </p:cNvPr>
          <p:cNvCxnSpPr/>
          <p:nvPr/>
        </p:nvCxnSpPr>
        <p:spPr>
          <a:xfrm flipV="1">
            <a:off x="2023353" y="2597285"/>
            <a:ext cx="1994170"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9732CB6B-F849-43E5-AF3F-7A82074E8872}"/>
              </a:ext>
            </a:extLst>
          </p:cNvPr>
          <p:cNvCxnSpPr>
            <a:cxnSpLocks/>
            <a:stCxn id="7" idx="0"/>
          </p:cNvCxnSpPr>
          <p:nvPr/>
        </p:nvCxnSpPr>
        <p:spPr>
          <a:xfrm flipV="1">
            <a:off x="3975877" y="2597285"/>
            <a:ext cx="935983"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6DC0F1B2-9E8A-4D63-BF9D-A38FF231AE3D}"/>
              </a:ext>
            </a:extLst>
          </p:cNvPr>
          <p:cNvCxnSpPr>
            <a:cxnSpLocks/>
          </p:cNvCxnSpPr>
          <p:nvPr/>
        </p:nvCxnSpPr>
        <p:spPr>
          <a:xfrm flipV="1">
            <a:off x="5617240" y="2597285"/>
            <a:ext cx="164762" cy="2753226"/>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タイトル 1">
            <a:extLst>
              <a:ext uri="{FF2B5EF4-FFF2-40B4-BE49-F238E27FC236}">
                <a16:creationId xmlns:a16="http://schemas.microsoft.com/office/drawing/2014/main" id="{87B38D27-E340-4982-B93B-D5C5D18073CA}"/>
              </a:ext>
            </a:extLst>
          </p:cNvPr>
          <p:cNvSpPr txBox="1">
            <a:spLocks/>
          </p:cNvSpPr>
          <p:nvPr/>
        </p:nvSpPr>
        <p:spPr>
          <a:xfrm>
            <a:off x="7978117" y="5350511"/>
            <a:ext cx="3899355" cy="978729"/>
          </a:xfrm>
          <a:prstGeom prst="rect">
            <a:avLst/>
          </a:prstGeom>
        </p:spPr>
        <p:txBody>
          <a:bodyPr vert="horz" wrap="square" lIns="91440" tIns="45720" rIns="91440" bIns="45720" rtlCol="0" anchor="t" anchorCtr="0">
            <a:sp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そう思ったわけも</a:t>
            </a:r>
            <a:endParaRPr lang="en-US" altLang="ja-JP" sz="3200" dirty="0">
              <a:ln w="9525">
                <a:noFill/>
              </a:ln>
              <a:solidFill>
                <a:srgbClr val="0000FF"/>
              </a:solidFill>
              <a:latin typeface="HGP創英角ﾎﾟｯﾌﾟ体" panose="040B0A00000000000000" pitchFamily="50" charset="-128"/>
              <a:ea typeface="HGP創英角ﾎﾟｯﾌﾟ体" panose="040B0A00000000000000" pitchFamily="50" charset="-128"/>
            </a:endParaRPr>
          </a:p>
          <a:p>
            <a:pPr algn="l"/>
            <a:r>
              <a:rPr lang="ja-JP" altLang="en-US" sz="3200" dirty="0">
                <a:ln w="9525">
                  <a:noFill/>
                </a:ln>
                <a:solidFill>
                  <a:srgbClr val="0000FF"/>
                </a:solidFill>
                <a:latin typeface="HGP創英角ﾎﾟｯﾌﾟ体" panose="040B0A00000000000000" pitchFamily="50" charset="-128"/>
                <a:ea typeface="HGP創英角ﾎﾟｯﾌﾟ体" panose="040B0A00000000000000" pitchFamily="50" charset="-128"/>
              </a:rPr>
              <a:t>書くようにしよう</a:t>
            </a:r>
          </a:p>
        </p:txBody>
      </p:sp>
      <p:cxnSp>
        <p:nvCxnSpPr>
          <p:cNvPr id="18" name="直線矢印コネクタ 17">
            <a:extLst>
              <a:ext uri="{FF2B5EF4-FFF2-40B4-BE49-F238E27FC236}">
                <a16:creationId xmlns:a16="http://schemas.microsoft.com/office/drawing/2014/main" id="{502BC4D2-A2E9-4F81-B14C-5429ED66DE27}"/>
              </a:ext>
            </a:extLst>
          </p:cNvPr>
          <p:cNvCxnSpPr>
            <a:cxnSpLocks/>
          </p:cNvCxnSpPr>
          <p:nvPr/>
        </p:nvCxnSpPr>
        <p:spPr>
          <a:xfrm flipH="1" flipV="1">
            <a:off x="7978117" y="1973692"/>
            <a:ext cx="1471821" cy="3376819"/>
          </a:xfrm>
          <a:prstGeom prst="straightConnector1">
            <a:avLst/>
          </a:prstGeom>
          <a:ln w="38100">
            <a:solidFill>
              <a:srgbClr val="0000FF"/>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4601888"/>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C91FFA17-CF26-4A87-B0F4-128C186E00DB}"/>
              </a:ext>
            </a:extLst>
          </p:cNvPr>
          <p:cNvSpPr/>
          <p:nvPr/>
        </p:nvSpPr>
        <p:spPr>
          <a:xfrm>
            <a:off x="1533834" y="1401096"/>
            <a:ext cx="8982902" cy="4277033"/>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a:latin typeface="HG丸ｺﾞｼｯｸM-PRO" panose="020F0600000000000000" pitchFamily="50" charset="-128"/>
                <a:ea typeface="HG丸ｺﾞｼｯｸM-PRO" panose="020F0600000000000000" pitchFamily="50" charset="-128"/>
              </a:rPr>
              <a:t>・プログラミング学しゅうの</a:t>
            </a:r>
            <a:endParaRPr lang="en-US" altLang="ja-JP" sz="4400" dirty="0">
              <a:latin typeface="HG丸ｺﾞｼｯｸM-PRO" panose="020F0600000000000000" pitchFamily="50" charset="-128"/>
              <a:ea typeface="HG丸ｺﾞｼｯｸM-PRO" panose="020F0600000000000000" pitchFamily="50" charset="-128"/>
            </a:endParaRPr>
          </a:p>
          <a:p>
            <a:r>
              <a:rPr lang="ja-JP" altLang="en-US" sz="4400" dirty="0">
                <a:latin typeface="HG丸ｺﾞｼｯｸM-PRO" panose="020F0600000000000000" pitchFamily="50" charset="-128"/>
                <a:ea typeface="HG丸ｺﾞｼｯｸM-PRO" panose="020F0600000000000000" pitchFamily="50" charset="-128"/>
              </a:rPr>
              <a:t>　すすめ方を知ろう</a:t>
            </a:r>
            <a:endParaRPr lang="en-US" altLang="ja-JP" sz="4400" dirty="0">
              <a:latin typeface="HG丸ｺﾞｼｯｸM-PRO" panose="020F0600000000000000" pitchFamily="50" charset="-128"/>
              <a:ea typeface="HG丸ｺﾞｼｯｸM-PRO" panose="020F0600000000000000" pitchFamily="50" charset="-128"/>
            </a:endParaRPr>
          </a:p>
          <a:p>
            <a:r>
              <a:rPr kumimoji="1" lang="ja-JP" altLang="en-US" sz="2400" dirty="0"/>
              <a:t>　　　　　　　　　「</a:t>
            </a:r>
            <a:r>
              <a:rPr lang="ja-JP" altLang="en-US" sz="2400" dirty="0">
                <a:latin typeface="HG丸ｺﾞｼｯｸM-PRO" panose="020F0600000000000000" pitchFamily="50" charset="-128"/>
                <a:ea typeface="HG丸ｺﾞｼｯｸM-PRO" panose="020F0600000000000000" pitchFamily="50" charset="-128"/>
              </a:rPr>
              <a:t>プログラミングをしてみよう② </a:t>
            </a:r>
            <a:r>
              <a:rPr kumimoji="1" lang="ja-JP" altLang="en-US" sz="2400" dirty="0"/>
              <a:t>」</a:t>
            </a:r>
            <a:endParaRPr kumimoji="1" lang="en-US" altLang="ja-JP" sz="2400" dirty="0"/>
          </a:p>
          <a:p>
            <a:r>
              <a:rPr lang="ja-JP" altLang="en-US" sz="2000" dirty="0">
                <a:latin typeface="HG丸ｺﾞｼｯｸM-PRO" panose="020F0600000000000000" pitchFamily="50" charset="-128"/>
                <a:ea typeface="HG丸ｺﾞｼｯｸM-PRO" panose="020F0600000000000000" pitchFamily="50" charset="-128"/>
              </a:rPr>
              <a:t>　　　　　　　　　　　　　きょうりょく</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4400" dirty="0">
                <a:latin typeface="HG丸ｺﾞｼｯｸM-PRO" panose="020F0600000000000000" pitchFamily="50" charset="-128"/>
                <a:ea typeface="HG丸ｺﾞｼｯｸM-PRO" panose="020F0600000000000000" pitchFamily="50" charset="-128"/>
              </a:rPr>
              <a:t>・グループで協力して、</a:t>
            </a:r>
            <a:endParaRPr lang="en-US" altLang="ja-JP" sz="44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かいぞう</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4400" dirty="0">
                <a:latin typeface="HG丸ｺﾞｼｯｸM-PRO" panose="020F0600000000000000" pitchFamily="50" charset="-128"/>
                <a:ea typeface="HG丸ｺﾞｼｯｸM-PRO" panose="020F0600000000000000" pitchFamily="50" charset="-128"/>
              </a:rPr>
              <a:t>　プログラムを改造しよう </a:t>
            </a:r>
          </a:p>
          <a:p>
            <a:endParaRPr kumimoji="1" lang="ja-JP" altLang="en-US" sz="2400" dirty="0"/>
          </a:p>
        </p:txBody>
      </p:sp>
      <p:sp>
        <p:nvSpPr>
          <p:cNvPr id="15" name="タイトル 14">
            <a:extLst>
              <a:ext uri="{FF2B5EF4-FFF2-40B4-BE49-F238E27FC236}">
                <a16:creationId xmlns:a16="http://schemas.microsoft.com/office/drawing/2014/main" id="{FB4E2143-8A16-444F-A9F6-3E4807339062}"/>
              </a:ext>
            </a:extLst>
          </p:cNvPr>
          <p:cNvSpPr>
            <a:spLocks noGrp="1"/>
          </p:cNvSpPr>
          <p:nvPr>
            <p:ph type="ctrTitle"/>
          </p:nvPr>
        </p:nvSpPr>
        <p:spPr>
          <a:xfrm>
            <a:off x="0" y="0"/>
            <a:ext cx="7772400" cy="590550"/>
          </a:xfrm>
        </p:spPr>
        <p:txBody>
          <a:bodyPr>
            <a:normAutofit/>
          </a:bodyPr>
          <a:lstStyle/>
          <a:p>
            <a:pPr algn="l"/>
            <a:r>
              <a:rPr kumimoji="1" lang="ja-JP" altLang="en-US" sz="3200" dirty="0">
                <a:latin typeface="HGP創英角ﾎﾟｯﾌﾟ体" panose="040B0A00000000000000" pitchFamily="50" charset="-128"/>
                <a:ea typeface="HGP創英角ﾎﾟｯﾌﾟ体" panose="040B0A00000000000000" pitchFamily="50" charset="-128"/>
              </a:rPr>
              <a:t>学しゅうのめあて</a:t>
            </a:r>
          </a:p>
        </p:txBody>
      </p:sp>
    </p:spTree>
    <p:extLst>
      <p:ext uri="{BB962C8B-B14F-4D97-AF65-F5344CB8AC3E}">
        <p14:creationId xmlns:p14="http://schemas.microsoft.com/office/powerpoint/2010/main" val="257906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E1FF"/>
        </a:solidFill>
        <a:effectLst/>
      </p:bgPr>
    </p:bg>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かたづけ</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sp>
        <p:nvSpPr>
          <p:cNvPr id="17" name="テキスト ボックス 16">
            <a:extLst>
              <a:ext uri="{FF2B5EF4-FFF2-40B4-BE49-F238E27FC236}">
                <a16:creationId xmlns:a16="http://schemas.microsoft.com/office/drawing/2014/main" id="{EF4B314D-8D03-4582-8ABE-33315927B724}"/>
              </a:ext>
            </a:extLst>
          </p:cNvPr>
          <p:cNvSpPr txBox="1"/>
          <p:nvPr/>
        </p:nvSpPr>
        <p:spPr>
          <a:xfrm>
            <a:off x="923925" y="942983"/>
            <a:ext cx="9953625" cy="537209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　　 ぶ  ひん　　　　　　　　　　　　　　　　　　　ば  </a:t>
            </a:r>
            <a:r>
              <a:rPr kumimoji="1" lang="ja-JP" altLang="en-US" sz="2000" dirty="0" err="1">
                <a:latin typeface="HG丸ｺﾞｼｯｸM-PRO" panose="020F0600000000000000" pitchFamily="50" charset="-128"/>
                <a:ea typeface="HG丸ｺﾞｼｯｸM-PRO" panose="020F0600000000000000" pitchFamily="50" charset="-128"/>
              </a:rPr>
              <a:t>しょ</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・部品は、かならず もとの場所へ</a:t>
            </a:r>
            <a:endParaRPr kumimoji="1" lang="en-US" altLang="ja-JP" sz="4000" dirty="0">
              <a:latin typeface="HG丸ｺﾞｼｯｸM-PRO" panose="020F0600000000000000" pitchFamily="50" charset="-128"/>
              <a:ea typeface="HG丸ｺﾞｼｯｸM-PRO" panose="020F0600000000000000" pitchFamily="50" charset="-128"/>
            </a:endParaRPr>
          </a:p>
          <a:p>
            <a:r>
              <a:rPr kumimoji="1" lang="ja-JP" altLang="en-US" sz="2000" dirty="0">
                <a:latin typeface="HG丸ｺﾞｼｯｸM-PRO" panose="020F0600000000000000" pitchFamily="50" charset="-128"/>
                <a:ea typeface="HG丸ｺﾞｼｯｸM-PRO" panose="020F0600000000000000" pitchFamily="50" charset="-128"/>
              </a:rPr>
              <a:t>　　　　　　　　　　　　　　しゅうりょう　　　　　ほ  かん </a:t>
            </a:r>
            <a:r>
              <a:rPr kumimoji="1" lang="ja-JP" altLang="en-US" sz="2000" dirty="0" err="1">
                <a:latin typeface="HG丸ｺﾞｼｯｸM-PRO" panose="020F0600000000000000" pitchFamily="50" charset="-128"/>
                <a:ea typeface="HG丸ｺﾞｼｯｸM-PRO" panose="020F0600000000000000" pitchFamily="50" charset="-128"/>
              </a:rPr>
              <a:t>こ</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・タブレットは 終了して、保管庫へ入れ、</a:t>
            </a:r>
            <a:endParaRPr kumimoji="1" lang="en-US" altLang="ja-JP" sz="4000" dirty="0">
              <a:latin typeface="HG丸ｺﾞｼｯｸM-PRO" panose="020F0600000000000000" pitchFamily="50" charset="-128"/>
              <a:ea typeface="HG丸ｺﾞｼｯｸM-PRO" panose="020F0600000000000000" pitchFamily="50" charset="-128"/>
            </a:endParaRPr>
          </a:p>
          <a:p>
            <a:r>
              <a:rPr kumimoji="1" lang="ja-JP" altLang="en-US" sz="2000" dirty="0">
                <a:latin typeface="HG丸ｺﾞｼｯｸM-PRO" panose="020F0600000000000000" pitchFamily="50" charset="-128"/>
                <a:ea typeface="HG丸ｺﾞｼｯｸM-PRO" panose="020F0600000000000000" pitchFamily="50" charset="-128"/>
              </a:rPr>
              <a:t>　 じゅうでん</a:t>
            </a:r>
            <a:endParaRPr kumimoji="1"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　充電コードにつなぐ</a:t>
            </a:r>
            <a:endParaRPr kumimoji="1" lang="en-US" altLang="ja-JP" sz="4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endParaRPr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・電池もぬいてかたづける</a:t>
            </a:r>
            <a:endParaRPr kumimoji="1" lang="en-US" altLang="ja-JP" sz="4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かくにん　　　　　　　　　　　　　　　　ほうこく</a:t>
            </a:r>
            <a:endParaRPr lang="en-US" altLang="ja-JP" sz="2000" dirty="0">
              <a:latin typeface="HG丸ｺﾞｼｯｸM-PRO" panose="020F0600000000000000" pitchFamily="50" charset="-128"/>
              <a:ea typeface="HG丸ｺﾞｼｯｸM-PRO" panose="020F0600000000000000" pitchFamily="50" charset="-128"/>
            </a:endParaRPr>
          </a:p>
          <a:p>
            <a:r>
              <a:rPr kumimoji="1" lang="ja-JP" altLang="en-US" sz="4000" dirty="0">
                <a:latin typeface="HG丸ｺﾞｼｯｸM-PRO" panose="020F0600000000000000" pitchFamily="50" charset="-128"/>
                <a:ea typeface="HG丸ｺﾞｼｯｸM-PRO" panose="020F0600000000000000" pitchFamily="50" charset="-128"/>
              </a:rPr>
              <a:t>・グループで確認してから、先生に報告</a:t>
            </a:r>
          </a:p>
        </p:txBody>
      </p:sp>
    </p:spTree>
    <p:extLst>
      <p:ext uri="{BB962C8B-B14F-4D97-AF65-F5344CB8AC3E}">
        <p14:creationId xmlns:p14="http://schemas.microsoft.com/office/powerpoint/2010/main" val="2786027035"/>
      </p:ext>
    </p:extLst>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ワークシート</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3" name="図 2"/>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464994" y="406400"/>
            <a:ext cx="4562418" cy="6425405"/>
          </a:xfrm>
          <a:prstGeom prst="rect">
            <a:avLst/>
          </a:prstGeom>
          <a:ln w="6350">
            <a:solidFill>
              <a:schemeClr val="tx1"/>
            </a:solidFill>
          </a:ln>
        </p:spPr>
      </p:pic>
      <p:pic>
        <p:nvPicPr>
          <p:cNvPr id="4" name="図 3"/>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746230" y="406401"/>
            <a:ext cx="4308580" cy="6425404"/>
          </a:xfrm>
          <a:prstGeom prst="rect">
            <a:avLst/>
          </a:prstGeom>
          <a:ln w="6350">
            <a:solidFill>
              <a:schemeClr val="tx1"/>
            </a:solidFill>
          </a:ln>
        </p:spPr>
      </p:pic>
    </p:spTree>
    <p:extLst>
      <p:ext uri="{BB962C8B-B14F-4D97-AF65-F5344CB8AC3E}">
        <p14:creationId xmlns:p14="http://schemas.microsoft.com/office/powerpoint/2010/main" val="3760281976"/>
      </p:ext>
    </p:extLst>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1"/>
            <a:ext cx="12192000" cy="595313"/>
          </a:xfrm>
          <a:solidFill>
            <a:srgbClr val="FF3399"/>
          </a:solidFill>
        </p:spPr>
        <p:txBody>
          <a:bodyPr vert="horz" lIns="91440" tIns="45720" rIns="91440" bIns="45720" rtlCol="0" anchor="ctr" anchorCtr="0">
            <a:normAutofit/>
          </a:bodyPr>
          <a:lstStyle/>
          <a:p>
            <a:pPr algn="l"/>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r>
              <a:rPr lang="en-US" altLang="ja-JP" sz="3200" dirty="0" err="1">
                <a:solidFill>
                  <a:srgbClr val="FFFF00"/>
                </a:solidFill>
                <a:latin typeface="HGP創英角ﾎﾟｯﾌﾟ体" panose="040B0A00000000000000" pitchFamily="50" charset="-128"/>
                <a:ea typeface="HGP創英角ﾎﾟｯﾌﾟ体" panose="040B0A00000000000000" pitchFamily="50" charset="-128"/>
              </a:rPr>
              <a:t>WeDo</a:t>
            </a:r>
            <a:r>
              <a:rPr lang="ja-JP" altLang="en-US" sz="3200" dirty="0">
                <a:solidFill>
                  <a:srgbClr val="FFFF00"/>
                </a:solidFill>
                <a:latin typeface="HGP創英角ﾎﾟｯﾌﾟ体" panose="040B0A00000000000000" pitchFamily="50" charset="-128"/>
                <a:ea typeface="HGP創英角ﾎﾟｯﾌﾟ体" panose="040B0A00000000000000" pitchFamily="50" charset="-128"/>
              </a:rPr>
              <a:t>せつめい①</a:t>
            </a:r>
            <a:r>
              <a:rPr lang="en-US" altLang="ja-JP" sz="3200" dirty="0">
                <a:solidFill>
                  <a:srgbClr val="FFFF00"/>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FF00"/>
              </a:solidFill>
              <a:latin typeface="HGP創英角ﾎﾟｯﾌﾟ体" panose="040B0A00000000000000" pitchFamily="50" charset="-128"/>
              <a:ea typeface="HGP創英角ﾎﾟｯﾌﾟ体" panose="040B0A00000000000000" pitchFamily="50" charset="-128"/>
            </a:endParaRPr>
          </a:p>
        </p:txBody>
      </p:sp>
      <p:pic>
        <p:nvPicPr>
          <p:cNvPr id="2" name="図 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695700" y="114300"/>
            <a:ext cx="4724400" cy="6724650"/>
          </a:xfrm>
          <a:prstGeom prst="rect">
            <a:avLst/>
          </a:prstGeom>
          <a:ln w="6350">
            <a:solidFill>
              <a:schemeClr val="tx1"/>
            </a:solidFill>
          </a:ln>
        </p:spPr>
      </p:pic>
    </p:spTree>
    <p:extLst>
      <p:ext uri="{BB962C8B-B14F-4D97-AF65-F5344CB8AC3E}">
        <p14:creationId xmlns:p14="http://schemas.microsoft.com/office/powerpoint/2010/main" val="1535295003"/>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1" y="1156695"/>
            <a:ext cx="2356090"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1441691"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37352"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41690"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pic>
        <p:nvPicPr>
          <p:cNvPr id="32" name="図 31" descr="スクリーンショット が含まれている画像&#10;&#10;自動的に生成された説明">
            <a:hlinkClick r:id="" action="ppaction://customshow?id=0&amp;return=true"/>
            <a:extLst>
              <a:ext uri="{FF2B5EF4-FFF2-40B4-BE49-F238E27FC236}">
                <a16:creationId xmlns:a16="http://schemas.microsoft.com/office/drawing/2014/main" id="{20E56A1C-C63E-4C51-99C2-E1FFE65539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331" y="1204886"/>
            <a:ext cx="384081" cy="304826"/>
          </a:xfrm>
          <a:prstGeom prst="rect">
            <a:avLst/>
          </a:prstGeom>
        </p:spPr>
      </p:pic>
      <p:pic>
        <p:nvPicPr>
          <p:cNvPr id="33" name="図 32" descr="スクリーンショット が含まれている画像&#10;&#10;自動的に生成された説明">
            <a:hlinkClick r:id="" action="ppaction://customshow?id=1&amp;return=true"/>
            <a:extLst>
              <a:ext uri="{FF2B5EF4-FFF2-40B4-BE49-F238E27FC236}">
                <a16:creationId xmlns:a16="http://schemas.microsoft.com/office/drawing/2014/main" id="{E4376F52-F5AA-411D-8D3D-DF93500D26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073" y="1737393"/>
            <a:ext cx="384081" cy="304826"/>
          </a:xfrm>
          <a:prstGeom prst="rect">
            <a:avLst/>
          </a:prstGeom>
        </p:spPr>
      </p:pic>
      <p:pic>
        <p:nvPicPr>
          <p:cNvPr id="34" name="図 33" descr="スクリーンショット が含まれている画像&#10;&#10;自動的に生成された説明">
            <a:hlinkClick r:id="" action="ppaction://customshow?id=4&amp;return=true"/>
            <a:extLst>
              <a:ext uri="{FF2B5EF4-FFF2-40B4-BE49-F238E27FC236}">
                <a16:creationId xmlns:a16="http://schemas.microsoft.com/office/drawing/2014/main" id="{C38CBDCE-91F6-4A49-9205-A35C66765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6898" y="5763811"/>
            <a:ext cx="384081" cy="304826"/>
          </a:xfrm>
          <a:prstGeom prst="rect">
            <a:avLst/>
          </a:prstGeom>
        </p:spPr>
      </p:pic>
      <p:pic>
        <p:nvPicPr>
          <p:cNvPr id="35" name="図 34" descr="スクリーンショット が含まれている画像&#10;&#10;自動的に生成された説明">
            <a:hlinkClick r:id="" action="ppaction://customshow?id=5&amp;return=true"/>
            <a:extLst>
              <a:ext uri="{FF2B5EF4-FFF2-40B4-BE49-F238E27FC236}">
                <a16:creationId xmlns:a16="http://schemas.microsoft.com/office/drawing/2014/main" id="{4FE64E29-52D2-4CB2-8180-0AA9048817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853" y="6268828"/>
            <a:ext cx="384081" cy="304826"/>
          </a:xfrm>
          <a:prstGeom prst="rect">
            <a:avLst/>
          </a:prstGeom>
        </p:spPr>
      </p:pic>
      <p:grpSp>
        <p:nvGrpSpPr>
          <p:cNvPr id="24" name="グループ化 23">
            <a:extLst>
              <a:ext uri="{FF2B5EF4-FFF2-40B4-BE49-F238E27FC236}">
                <a16:creationId xmlns:a16="http://schemas.microsoft.com/office/drawing/2014/main" id="{D3C9CCBB-6920-4AC4-A4AD-717CEDBE09BE}"/>
              </a:ext>
            </a:extLst>
          </p:cNvPr>
          <p:cNvGrpSpPr/>
          <p:nvPr/>
        </p:nvGrpSpPr>
        <p:grpSpPr>
          <a:xfrm>
            <a:off x="387109" y="2210287"/>
            <a:ext cx="11617786" cy="3405135"/>
            <a:chOff x="387109" y="2210287"/>
            <a:chExt cx="11617786" cy="3405135"/>
          </a:xfrm>
        </p:grpSpPr>
        <p:sp>
          <p:nvSpPr>
            <p:cNvPr id="25" name="テキスト ボックス 24">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grpSp>
          <p:nvGrpSpPr>
            <p:cNvPr id="28" name="グループ化 27">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48"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p:nvGrpSpPr>
          <p:grpSpPr>
            <a:xfrm>
              <a:off x="8486721" y="3035299"/>
              <a:ext cx="2999174" cy="2541588"/>
              <a:chOff x="7972462" y="3035300"/>
              <a:chExt cx="2999174" cy="2541588"/>
            </a:xfrm>
          </p:grpSpPr>
          <p:cxnSp>
            <p:nvCxnSpPr>
              <p:cNvPr id="46" name="カギ線コネクタ 45"/>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37" name="グループ化 36"/>
            <p:cNvGrpSpPr/>
            <p:nvPr/>
          </p:nvGrpSpPr>
          <p:grpSpPr>
            <a:xfrm>
              <a:off x="505097" y="2679103"/>
              <a:ext cx="4587607" cy="2410508"/>
              <a:chOff x="1166000" y="2679103"/>
              <a:chExt cx="4217161" cy="2410508"/>
            </a:xfrm>
          </p:grpSpPr>
          <p:sp>
            <p:nvSpPr>
              <p:cNvPr id="43" name="テキスト ボックス 42">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カタツムリ</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せん</a:t>
                </a:r>
                <a:r>
                  <a:rPr kumimoji="1" lang="ja-JP" altLang="en-US" sz="2400" dirty="0" err="1">
                    <a:latin typeface="HG丸ｺﾞｼｯｸM-PRO" panose="020F0600000000000000" pitchFamily="50" charset="-128"/>
                    <a:ea typeface="HG丸ｺﾞｼｯｸM-PRO" panose="020F0600000000000000" pitchFamily="50" charset="-128"/>
                  </a:rPr>
                  <a:t>ぷう</a:t>
                </a:r>
                <a:r>
                  <a:rPr kumimoji="1" lang="ja-JP" altLang="en-US" sz="2400" dirty="0">
                    <a:latin typeface="HG丸ｺﾞｼｯｸM-PRO" panose="020F0600000000000000" pitchFamily="50" charset="-128"/>
                    <a:ea typeface="HG丸ｺﾞｼｯｸM-PRO" panose="020F0600000000000000" pitchFamily="50" charset="-128"/>
                  </a:rPr>
                  <a:t>き</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かいぞう</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44" name="テキスト ボックス 43">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grpSp>
        <p:grpSp>
          <p:nvGrpSpPr>
            <p:cNvPr id="38" name="グループ化 37"/>
            <p:cNvGrpSpPr/>
            <p:nvPr/>
          </p:nvGrpSpPr>
          <p:grpSpPr>
            <a:xfrm>
              <a:off x="6322554" y="2679102"/>
              <a:ext cx="5163341" cy="2748204"/>
              <a:chOff x="5808295" y="2679103"/>
              <a:chExt cx="5163341" cy="2748204"/>
            </a:xfrm>
          </p:grpSpPr>
          <p:sp>
            <p:nvSpPr>
              <p:cNvPr id="40" name="テキスト ボックス 39">
                <a:extLst>
                  <a:ext uri="{FF2B5EF4-FFF2-40B4-BE49-F238E27FC236}">
                    <a16:creationId xmlns:a16="http://schemas.microsoft.com/office/drawing/2014/main" id="{5C240CD7-B569-468B-92B0-C79B3CD058D7}"/>
                  </a:ext>
                </a:extLst>
              </p:cNvPr>
              <p:cNvSpPr txBox="1"/>
              <p:nvPr/>
            </p:nvSpPr>
            <p:spPr>
              <a:xfrm>
                <a:off x="5808295" y="2679103"/>
                <a:ext cx="5163341" cy="2748204"/>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人こうえい</a:t>
                </a:r>
                <a:r>
                  <a:rPr kumimoji="1" lang="ja-JP" altLang="en-US" sz="2400" dirty="0" err="1">
                    <a:latin typeface="HG丸ｺﾞｼｯｸM-PRO" panose="020F0600000000000000" pitchFamily="50" charset="-128"/>
                    <a:ea typeface="HG丸ｺﾞｼｯｸM-PRO" panose="020F0600000000000000" pitchFamily="50" charset="-128"/>
                  </a:rPr>
                  <a:t>せい</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スパイ</a:t>
                </a:r>
                <a:r>
                  <a:rPr kumimoji="1" lang="en-US" altLang="ja-JP" sz="2400" dirty="0">
                    <a:latin typeface="HG丸ｺﾞｼｯｸM-PRO" panose="020F0600000000000000" pitchFamily="50" charset="-128"/>
                    <a:ea typeface="HG丸ｺﾞｼｯｸM-PRO" panose="020F0600000000000000" pitchFamily="50" charset="-128"/>
                  </a:rPr>
                  <a:t>】</a:t>
                </a: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かいぞう</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（つぎの やくわりを きめる）</a:t>
                </a: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8222379"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sp>
            <p:nvSpPr>
              <p:cNvPr id="42" name="テキスト ボックス 41">
                <a:extLst>
                  <a:ext uri="{FF2B5EF4-FFF2-40B4-BE49-F238E27FC236}">
                    <a16:creationId xmlns:a16="http://schemas.microsoft.com/office/drawing/2014/main" id="{5C240CD7-B569-468B-92B0-C79B3CD058D7}"/>
                  </a:ext>
                </a:extLst>
              </p:cNvPr>
              <p:cNvSpPr txBox="1"/>
              <p:nvPr/>
            </p:nvSpPr>
            <p:spPr>
              <a:xfrm>
                <a:off x="8222379" y="4606400"/>
                <a:ext cx="1979273" cy="396774"/>
              </a:xfrm>
              <a:prstGeom prst="rect">
                <a:avLst/>
              </a:prstGeom>
              <a:solidFill>
                <a:schemeClr val="bg1"/>
              </a:solidFill>
              <a:ln w="1270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手が</a:t>
                </a:r>
                <a:r>
                  <a:rPr kumimoji="1" lang="ja-JP" altLang="en-US" sz="2000" dirty="0" err="1">
                    <a:latin typeface="HG丸ｺﾞｼｯｸM-PRO" panose="020F0600000000000000" pitchFamily="50" charset="-128"/>
                    <a:ea typeface="HG丸ｺﾞｼｯｸM-PRO" panose="020F0600000000000000" pitchFamily="50" charset="-128"/>
                  </a:rPr>
                  <a:t>き</a:t>
                </a:r>
                <a:r>
                  <a:rPr kumimoji="1" lang="ja-JP" altLang="en-US" sz="2000" dirty="0">
                    <a:latin typeface="HG丸ｺﾞｼｯｸM-PRO" panose="020F0600000000000000" pitchFamily="50" charset="-128"/>
                    <a:ea typeface="HG丸ｺﾞｼｯｸM-PRO" panose="020F0600000000000000" pitchFamily="50" charset="-128"/>
                  </a:rPr>
                  <a:t>アイコン</a:t>
                </a:r>
              </a:p>
            </p:txBody>
          </p:sp>
        </p:grpSp>
        <p:sp>
          <p:nvSpPr>
            <p:cNvPr id="39" name="右矢印 19">
              <a:extLst>
                <a:ext uri="{FF2B5EF4-FFF2-40B4-BE49-F238E27FC236}">
                  <a16:creationId xmlns:a16="http://schemas.microsoft.com/office/drawing/2014/main" id="{D0F7C135-5170-4D97-A029-4675E16BD3C5}"/>
                </a:ext>
              </a:extLst>
            </p:cNvPr>
            <p:cNvSpPr/>
            <p:nvPr/>
          </p:nvSpPr>
          <p:spPr>
            <a:xfrm>
              <a:off x="559807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98047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ppt_x"/>
                                          </p:val>
                                        </p:tav>
                                        <p:tav tm="100000">
                                          <p:val>
                                            <p:strVal val="#ppt_x"/>
                                          </p:val>
                                        </p:tav>
                                      </p:tavLst>
                                    </p:anim>
                                    <p:anim calcmode="lin" valueType="num">
                                      <p:cBhvr additive="base">
                                        <p:cTn id="20" dur="100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ppt_x"/>
                                          </p:val>
                                        </p:tav>
                                        <p:tav tm="100000">
                                          <p:val>
                                            <p:strVal val="#ppt_x"/>
                                          </p:val>
                                        </p:tav>
                                      </p:tavLst>
                                    </p:anim>
                                    <p:anim calcmode="lin" valueType="num">
                                      <p:cBhvr additive="base">
                                        <p:cTn id="24" dur="100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0" grpId="0" animBg="1"/>
      <p:bldP spid="16"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bg1">
                <a:lumMod val="50000"/>
              </a:schemeClr>
            </a:solidFill>
          </a:ln>
        </p:spPr>
        <p:txBody>
          <a:bodyPr wrap="square" rtlCol="0">
            <a:normAutofit/>
          </a:bodyPr>
          <a:lstStyle/>
          <a:p>
            <a:r>
              <a:rPr kumimoji="1" lang="ja-JP" altLang="en-US" sz="2800" dirty="0">
                <a:solidFill>
                  <a:schemeClr val="bg1">
                    <a:lumMod val="50000"/>
                  </a:schemeClr>
                </a:solidFill>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ja-JP" altLang="en-US" sz="28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501233" cy="427662"/>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10" y="1683492"/>
            <a:ext cx="1572320"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じゅんび</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56204"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かたづけ</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45560"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「今日のふりかえり」</a:t>
            </a:r>
          </a:p>
        </p:txBody>
      </p:sp>
      <p:sp>
        <p:nvSpPr>
          <p:cNvPr id="68" name="右矢印 19">
            <a:extLst>
              <a:ext uri="{FF2B5EF4-FFF2-40B4-BE49-F238E27FC236}">
                <a16:creationId xmlns:a16="http://schemas.microsoft.com/office/drawing/2014/main" id="{89F42B2F-3AC2-4EFE-94A4-4776A6BA031C}"/>
              </a:ext>
            </a:extLst>
          </p:cNvPr>
          <p:cNvSpPr/>
          <p:nvPr/>
        </p:nvSpPr>
        <p:spPr>
          <a:xfrm>
            <a:off x="5599441" y="3426109"/>
            <a:ext cx="668059" cy="705941"/>
          </a:xfrm>
          <a:prstGeom prst="rightArrow">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rgbClr val="FFFFCC"/>
            </a:solidFill>
            <a:ln w="19050">
              <a:solidFill>
                <a:schemeClr val="bg1">
                  <a:lumMod val="50000"/>
                </a:schemeClr>
              </a:solidFill>
            </a:ln>
          </p:spPr>
          <p:txBody>
            <a:bodyPr wrap="square" rtlCol="0">
              <a:noAutofit/>
            </a:bodyPr>
            <a:lstStyle/>
            <a:p>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カタツムリ</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せん</a:t>
              </a:r>
              <a:r>
                <a:rPr kumimoji="1" lang="ja-JP" altLang="en-US" sz="2400" dirty="0" err="1">
                  <a:solidFill>
                    <a:schemeClr val="bg1">
                      <a:lumMod val="50000"/>
                    </a:schemeClr>
                  </a:solidFill>
                  <a:latin typeface="HG丸ｺﾞｼｯｸM-PRO" panose="020F0600000000000000" pitchFamily="50" charset="-128"/>
                  <a:ea typeface="HG丸ｺﾞｼｯｸM-PRO" panose="020F0600000000000000" pitchFamily="50" charset="-128"/>
                </a:rPr>
                <a:t>ぷう</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き</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かいぞう</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solidFill>
            <a:ln w="12700">
              <a:solidFill>
                <a:schemeClr val="bg1">
                  <a:lumMod val="50000"/>
                </a:schemeClr>
              </a:solidFill>
            </a:ln>
          </p:spPr>
          <p:txBody>
            <a:bodyPr wrap="square" rtlCol="0">
              <a:noAutofit/>
            </a:bodyPr>
            <a:lstStyle/>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気づいたこと</a:t>
              </a:r>
            </a:p>
          </p:txBody>
        </p:sp>
      </p:grpSp>
      <p:grpSp>
        <p:nvGrpSpPr>
          <p:cNvPr id="61" name="グループ化 60">
            <a:extLst>
              <a:ext uri="{FF2B5EF4-FFF2-40B4-BE49-F238E27FC236}">
                <a16:creationId xmlns:a16="http://schemas.microsoft.com/office/drawing/2014/main" id="{83BDD4EA-1121-4247-A831-A19468CDA191}"/>
              </a:ext>
            </a:extLst>
          </p:cNvPr>
          <p:cNvGrpSpPr/>
          <p:nvPr/>
        </p:nvGrpSpPr>
        <p:grpSpPr>
          <a:xfrm>
            <a:off x="8488088" y="3032408"/>
            <a:ext cx="2999174" cy="2541588"/>
            <a:chOff x="7972462" y="3035300"/>
            <a:chExt cx="2999174" cy="2541588"/>
          </a:xfrm>
        </p:grpSpPr>
        <p:cxnSp>
          <p:nvCxnSpPr>
            <p:cNvPr id="62" name="カギ線コネクタ 27">
              <a:extLst>
                <a:ext uri="{FF2B5EF4-FFF2-40B4-BE49-F238E27FC236}">
                  <a16:creationId xmlns:a16="http://schemas.microsoft.com/office/drawing/2014/main" id="{9C0EB9A7-DC9C-4982-99DA-A4D853B5D05E}"/>
                </a:ext>
              </a:extLst>
            </p:cNvPr>
            <p:cNvCxnSpPr/>
            <p:nvPr/>
          </p:nvCxnSpPr>
          <p:spPr>
            <a:xfrm flipV="1">
              <a:off x="7972462" y="3035300"/>
              <a:ext cx="2999174" cy="2506906"/>
            </a:xfrm>
            <a:prstGeom prst="bentConnector3">
              <a:avLst>
                <a:gd name="adj1" fmla="val 110977"/>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C3722FC9-A87E-4CF6-B60B-A52EE6826D65}"/>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64" name="グループ化 63">
            <a:extLst>
              <a:ext uri="{FF2B5EF4-FFF2-40B4-BE49-F238E27FC236}">
                <a16:creationId xmlns:a16="http://schemas.microsoft.com/office/drawing/2014/main" id="{2A3F9B61-4D76-4670-8EB6-AE963BFA22DA}"/>
              </a:ext>
            </a:extLst>
          </p:cNvPr>
          <p:cNvGrpSpPr/>
          <p:nvPr/>
        </p:nvGrpSpPr>
        <p:grpSpPr>
          <a:xfrm>
            <a:off x="6323921" y="2676211"/>
            <a:ext cx="5163341" cy="2748204"/>
            <a:chOff x="5808295" y="2679103"/>
            <a:chExt cx="5163341" cy="2748204"/>
          </a:xfrm>
          <a:solidFill>
            <a:schemeClr val="bg1">
              <a:lumMod val="75000"/>
            </a:schemeClr>
          </a:solidFill>
        </p:grpSpPr>
        <p:sp>
          <p:nvSpPr>
            <p:cNvPr id="65" name="テキスト ボックス 64">
              <a:extLst>
                <a:ext uri="{FF2B5EF4-FFF2-40B4-BE49-F238E27FC236}">
                  <a16:creationId xmlns:a16="http://schemas.microsoft.com/office/drawing/2014/main" id="{60D37C70-AEF6-479D-A72B-1E5CCEA09532}"/>
                </a:ext>
              </a:extLst>
            </p:cNvPr>
            <p:cNvSpPr txBox="1"/>
            <p:nvPr/>
          </p:nvSpPr>
          <p:spPr>
            <a:xfrm>
              <a:off x="5808295" y="2679103"/>
              <a:ext cx="5163341" cy="2748204"/>
            </a:xfrm>
            <a:prstGeom prst="rect">
              <a:avLst/>
            </a:prstGeom>
            <a:grpFill/>
            <a:ln w="19050">
              <a:solidFill>
                <a:schemeClr val="tx1">
                  <a:lumMod val="65000"/>
                  <a:lumOff val="35000"/>
                </a:schemeClr>
              </a:solidFill>
            </a:ln>
          </p:spPr>
          <p:txBody>
            <a:bodyPr wrap="square" rtlCol="0">
              <a:noAutofit/>
            </a:bodyPr>
            <a:lstStyle/>
            <a:p>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人こうえい</a:t>
              </a:r>
              <a:r>
                <a:rPr kumimoji="1" lang="ja-JP" altLang="en-US" sz="2400" dirty="0" err="1">
                  <a:solidFill>
                    <a:schemeClr val="tx1">
                      <a:lumMod val="65000"/>
                      <a:lumOff val="35000"/>
                    </a:schemeClr>
                  </a:solidFill>
                  <a:latin typeface="HG丸ｺﾞｼｯｸM-PRO" panose="020F0600000000000000" pitchFamily="50" charset="-128"/>
                  <a:ea typeface="HG丸ｺﾞｼｯｸM-PRO" panose="020F0600000000000000" pitchFamily="50" charset="-128"/>
                </a:rPr>
                <a:t>せい</a:t>
              </a:r>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スパイ</a:t>
              </a:r>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p>
            <a:p>
              <a:pPr lvl="0"/>
              <a:r>
                <a:rPr lang="ja-JP" altLang="en-US"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　　</a:t>
              </a:r>
              <a:endParaRPr lang="en-US" altLang="ja-JP"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pPr lvl="0"/>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pPr lvl="0"/>
              <a:r>
                <a:rPr lang="ja-JP" altLang="en-US"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　  かいぞう</a:t>
              </a:r>
              <a:endParaRPr lang="en-US" altLang="ja-JP"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（つぎの やくわりを きめる）</a:t>
              </a:r>
            </a:p>
          </p:txBody>
        </p:sp>
        <p:sp>
          <p:nvSpPr>
            <p:cNvPr id="66" name="テキスト ボックス 65">
              <a:extLst>
                <a:ext uri="{FF2B5EF4-FFF2-40B4-BE49-F238E27FC236}">
                  <a16:creationId xmlns:a16="http://schemas.microsoft.com/office/drawing/2014/main" id="{2F0A2D21-4537-4197-88F8-68D728FB0FDA}"/>
                </a:ext>
              </a:extLst>
            </p:cNvPr>
            <p:cNvSpPr txBox="1"/>
            <p:nvPr/>
          </p:nvSpPr>
          <p:spPr>
            <a:xfrm>
              <a:off x="8222379" y="3736732"/>
              <a:ext cx="1519407" cy="640512"/>
            </a:xfrm>
            <a:prstGeom prst="rect">
              <a:avLst/>
            </a:prstGeom>
            <a:solidFill>
              <a:schemeClr val="bg1">
                <a:lumMod val="85000"/>
              </a:schemeClr>
            </a:solidFill>
            <a:ln w="12700">
              <a:solidFill>
                <a:schemeClr val="tx1">
                  <a:lumMod val="65000"/>
                  <a:lumOff val="35000"/>
                </a:schemeClr>
              </a:solidFill>
            </a:ln>
          </p:spPr>
          <p:txBody>
            <a:bodyPr wrap="square" rtlCol="0">
              <a:noAutofit/>
            </a:bodyPr>
            <a:lstStyle/>
            <a:p>
              <a:r>
                <a:rPr kumimoji="1" lang="ja-JP" altLang="en-US"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気づいたこと</a:t>
              </a:r>
            </a:p>
          </p:txBody>
        </p:sp>
        <p:sp>
          <p:nvSpPr>
            <p:cNvPr id="67" name="テキスト ボックス 66">
              <a:extLst>
                <a:ext uri="{FF2B5EF4-FFF2-40B4-BE49-F238E27FC236}">
                  <a16:creationId xmlns:a16="http://schemas.microsoft.com/office/drawing/2014/main" id="{D49C8507-ECC0-42DF-9DF0-8B37FD1C8AFB}"/>
                </a:ext>
              </a:extLst>
            </p:cNvPr>
            <p:cNvSpPr txBox="1"/>
            <p:nvPr/>
          </p:nvSpPr>
          <p:spPr>
            <a:xfrm>
              <a:off x="8222379" y="4606400"/>
              <a:ext cx="1979273" cy="396774"/>
            </a:xfrm>
            <a:prstGeom prst="rect">
              <a:avLst/>
            </a:prstGeom>
            <a:solidFill>
              <a:schemeClr val="bg1">
                <a:lumMod val="85000"/>
              </a:schemeClr>
            </a:solidFill>
            <a:ln w="12700">
              <a:solidFill>
                <a:schemeClr val="tx1">
                  <a:lumMod val="65000"/>
                  <a:lumOff val="35000"/>
                </a:schemeClr>
              </a:solidFill>
            </a:ln>
          </p:spPr>
          <p:txBody>
            <a:bodyPr wrap="square" rtlCol="0">
              <a:noAutofit/>
            </a:bodyPr>
            <a:lstStyle/>
            <a:p>
              <a:r>
                <a:rPr kumimoji="1" lang="ja-JP" altLang="en-US" sz="20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手が</a:t>
              </a:r>
              <a:r>
                <a:rPr kumimoji="1" lang="ja-JP" altLang="en-US" sz="2000" dirty="0" err="1">
                  <a:solidFill>
                    <a:schemeClr val="tx1">
                      <a:lumMod val="65000"/>
                      <a:lumOff val="35000"/>
                    </a:schemeClr>
                  </a:solidFill>
                  <a:latin typeface="HG丸ｺﾞｼｯｸM-PRO" panose="020F0600000000000000" pitchFamily="50" charset="-128"/>
                  <a:ea typeface="HG丸ｺﾞｼｯｸM-PRO" panose="020F0600000000000000" pitchFamily="50" charset="-128"/>
                </a:rPr>
                <a:t>き</a:t>
              </a:r>
              <a:r>
                <a:rPr kumimoji="1" lang="ja-JP" altLang="en-US" sz="20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アイコン</a:t>
              </a:r>
            </a:p>
          </p:txBody>
        </p:sp>
      </p:grpSp>
      <p:sp>
        <p:nvSpPr>
          <p:cNvPr id="69" name="テキスト ボックス 68">
            <a:extLst>
              <a:ext uri="{FF2B5EF4-FFF2-40B4-BE49-F238E27FC236}">
                <a16:creationId xmlns:a16="http://schemas.microsoft.com/office/drawing/2014/main" id="{0EBE6338-9001-4FDE-801D-FCDCFDD0F020}"/>
              </a:ext>
            </a:extLst>
          </p:cNvPr>
          <p:cNvSpPr txBox="1"/>
          <p:nvPr/>
        </p:nvSpPr>
        <p:spPr>
          <a:xfrm>
            <a:off x="704738" y="661409"/>
            <a:ext cx="11154886" cy="5142491"/>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カタツムリ</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lang="en-US" altLang="ja-JP" sz="2400" dirty="0">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pic>
        <p:nvPicPr>
          <p:cNvPr id="46" name="図 45" descr="スクリーンショット が含まれている画像&#10;&#10;自動的に生成された説明">
            <a:extLst>
              <a:ext uri="{FF2B5EF4-FFF2-40B4-BE49-F238E27FC236}">
                <a16:creationId xmlns:a16="http://schemas.microsoft.com/office/drawing/2014/main" id="{075BB6C8-C334-4361-97F9-9D59255C1C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173" y="1360669"/>
            <a:ext cx="10871496" cy="413088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 name="テキスト ボックス 27">
            <a:extLst>
              <a:ext uri="{FF2B5EF4-FFF2-40B4-BE49-F238E27FC236}">
                <a16:creationId xmlns:a16="http://schemas.microsoft.com/office/drawing/2014/main" id="{5C240CD7-B569-468B-92B0-C79B3CD058D7}"/>
              </a:ext>
            </a:extLst>
          </p:cNvPr>
          <p:cNvSpPr txBox="1"/>
          <p:nvPr/>
        </p:nvSpPr>
        <p:spPr>
          <a:xfrm>
            <a:off x="6903867" y="6247696"/>
            <a:ext cx="1720312" cy="427662"/>
          </a:xfrm>
          <a:prstGeom prst="rect">
            <a:avLst/>
          </a:prstGeom>
          <a:solidFill>
            <a:srgbClr val="99FF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ワークシート</a:t>
            </a:r>
          </a:p>
        </p:txBody>
      </p:sp>
      <p:pic>
        <p:nvPicPr>
          <p:cNvPr id="31" name="図 30" descr="スクリーンショット が含まれている画像&#10;&#10;自動的に生成された説明">
            <a:hlinkClick r:id="" action="ppaction://customshow?id=6&amp;return=true"/>
            <a:extLst>
              <a:ext uri="{FF2B5EF4-FFF2-40B4-BE49-F238E27FC236}">
                <a16:creationId xmlns:a16="http://schemas.microsoft.com/office/drawing/2014/main" id="{3FA14D59-2567-49DD-BFFA-DB1459DF95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6634" y="6312552"/>
            <a:ext cx="384081" cy="304826"/>
          </a:xfrm>
          <a:prstGeom prst="rect">
            <a:avLst/>
          </a:prstGeom>
        </p:spPr>
      </p:pic>
      <p:sp>
        <p:nvSpPr>
          <p:cNvPr id="32" name="テキスト ボックス 31">
            <a:extLst>
              <a:ext uri="{FF2B5EF4-FFF2-40B4-BE49-F238E27FC236}">
                <a16:creationId xmlns:a16="http://schemas.microsoft.com/office/drawing/2014/main" id="{5C240CD7-B569-468B-92B0-C79B3CD058D7}"/>
              </a:ext>
            </a:extLst>
          </p:cNvPr>
          <p:cNvSpPr txBox="1"/>
          <p:nvPr/>
        </p:nvSpPr>
        <p:spPr>
          <a:xfrm>
            <a:off x="9726274" y="6247696"/>
            <a:ext cx="1720312" cy="427662"/>
          </a:xfrm>
          <a:prstGeom prst="rect">
            <a:avLst/>
          </a:prstGeom>
          <a:solidFill>
            <a:srgbClr val="99FF66"/>
          </a:solidFill>
          <a:ln w="19050">
            <a:solidFill>
              <a:schemeClr val="tx1"/>
            </a:solidFill>
          </a:ln>
        </p:spPr>
        <p:txBody>
          <a:bodyPr wrap="square" rtlCol="0">
            <a:noAutofit/>
          </a:bodyPr>
          <a:lstStyle/>
          <a:p>
            <a:r>
              <a:rPr kumimoji="1" lang="en-US" altLang="ja-JP" sz="2000" dirty="0" err="1">
                <a:latin typeface="HG丸ｺﾞｼｯｸM-PRO" panose="020F0600000000000000" pitchFamily="50" charset="-128"/>
                <a:ea typeface="HG丸ｺﾞｼｯｸM-PRO" panose="020F0600000000000000" pitchFamily="50" charset="-128"/>
              </a:rPr>
              <a:t>WeDo</a:t>
            </a:r>
            <a:r>
              <a:rPr kumimoji="1" lang="ja-JP" altLang="en-US" sz="2000" dirty="0">
                <a:latin typeface="HG丸ｺﾞｼｯｸM-PRO" panose="020F0600000000000000" pitchFamily="50" charset="-128"/>
                <a:ea typeface="HG丸ｺﾞｼｯｸM-PRO" panose="020F0600000000000000" pitchFamily="50" charset="-128"/>
              </a:rPr>
              <a:t>説明①</a:t>
            </a:r>
          </a:p>
        </p:txBody>
      </p:sp>
      <p:pic>
        <p:nvPicPr>
          <p:cNvPr id="33" name="図 32" descr="スクリーンショット が含まれている画像&#10;&#10;自動的に生成された説明">
            <a:hlinkClick r:id="" action="ppaction://customshow?id=7&amp;return=true"/>
            <a:extLst>
              <a:ext uri="{FF2B5EF4-FFF2-40B4-BE49-F238E27FC236}">
                <a16:creationId xmlns:a16="http://schemas.microsoft.com/office/drawing/2014/main" id="{3FA14D59-2567-49DD-BFFA-DB1459DF95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0814" y="6312552"/>
            <a:ext cx="384081" cy="304826"/>
          </a:xfrm>
          <a:prstGeom prst="rect">
            <a:avLst/>
          </a:prstGeom>
        </p:spPr>
      </p:pic>
    </p:spTree>
    <p:extLst>
      <p:ext uri="{BB962C8B-B14F-4D97-AF65-F5344CB8AC3E}">
        <p14:creationId xmlns:p14="http://schemas.microsoft.com/office/powerpoint/2010/main" val="92606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bg1">
                <a:lumMod val="50000"/>
              </a:schemeClr>
            </a:solidFill>
          </a:ln>
        </p:spPr>
        <p:txBody>
          <a:bodyPr wrap="square" rtlCol="0">
            <a:normAutofit/>
          </a:bodyPr>
          <a:lstStyle/>
          <a:p>
            <a:r>
              <a:rPr kumimoji="1" lang="ja-JP" altLang="en-US" sz="2800" dirty="0">
                <a:solidFill>
                  <a:schemeClr val="bg1">
                    <a:lumMod val="50000"/>
                  </a:schemeClr>
                </a:solidFill>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ja-JP" altLang="en-US" sz="28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511839" cy="427662"/>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1540967"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じゅんび</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53582"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かたづけ</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998501"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「今日のふりかえり」</a:t>
            </a:r>
          </a:p>
        </p:txBody>
      </p:sp>
      <p:sp>
        <p:nvSpPr>
          <p:cNvPr id="68" name="右矢印 19">
            <a:extLst>
              <a:ext uri="{FF2B5EF4-FFF2-40B4-BE49-F238E27FC236}">
                <a16:creationId xmlns:a16="http://schemas.microsoft.com/office/drawing/2014/main" id="{89F42B2F-3AC2-4EFE-94A4-4776A6BA031C}"/>
              </a:ext>
            </a:extLst>
          </p:cNvPr>
          <p:cNvSpPr/>
          <p:nvPr/>
        </p:nvSpPr>
        <p:spPr>
          <a:xfrm>
            <a:off x="5599441" y="3426109"/>
            <a:ext cx="668059" cy="705941"/>
          </a:xfrm>
          <a:prstGeom prst="rightArrow">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rgbClr val="FFFFCC"/>
            </a:solidFill>
            <a:ln w="19050">
              <a:solidFill>
                <a:schemeClr val="bg1">
                  <a:lumMod val="50000"/>
                </a:schemeClr>
              </a:solidFill>
            </a:ln>
          </p:spPr>
          <p:txBody>
            <a:bodyPr wrap="square" rtlCol="0">
              <a:noAutofit/>
            </a:bodyPr>
            <a:lstStyle/>
            <a:p>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カタツムリ</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せん</a:t>
              </a:r>
              <a:r>
                <a:rPr kumimoji="1" lang="ja-JP" altLang="en-US" sz="2400" dirty="0" err="1">
                  <a:solidFill>
                    <a:schemeClr val="bg1">
                      <a:lumMod val="50000"/>
                    </a:schemeClr>
                  </a:solidFill>
                  <a:latin typeface="HG丸ｺﾞｼｯｸM-PRO" panose="020F0600000000000000" pitchFamily="50" charset="-128"/>
                  <a:ea typeface="HG丸ｺﾞｼｯｸM-PRO" panose="020F0600000000000000" pitchFamily="50" charset="-128"/>
                </a:rPr>
                <a:t>ぷう</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き</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かいぞう</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solidFill>
            <a:ln w="12700">
              <a:solidFill>
                <a:schemeClr val="bg1">
                  <a:lumMod val="50000"/>
                </a:schemeClr>
              </a:solidFill>
            </a:ln>
          </p:spPr>
          <p:txBody>
            <a:bodyPr wrap="square" rtlCol="0">
              <a:noAutofit/>
            </a:bodyPr>
            <a:lstStyle/>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気づいたこと</a:t>
              </a:r>
            </a:p>
          </p:txBody>
        </p:sp>
      </p:grpSp>
      <p:grpSp>
        <p:nvGrpSpPr>
          <p:cNvPr id="61" name="グループ化 60">
            <a:extLst>
              <a:ext uri="{FF2B5EF4-FFF2-40B4-BE49-F238E27FC236}">
                <a16:creationId xmlns:a16="http://schemas.microsoft.com/office/drawing/2014/main" id="{83BDD4EA-1121-4247-A831-A19468CDA191}"/>
              </a:ext>
            </a:extLst>
          </p:cNvPr>
          <p:cNvGrpSpPr/>
          <p:nvPr/>
        </p:nvGrpSpPr>
        <p:grpSpPr>
          <a:xfrm>
            <a:off x="8488088" y="3032408"/>
            <a:ext cx="2999174" cy="2541588"/>
            <a:chOff x="7972462" y="3035300"/>
            <a:chExt cx="2999174" cy="2541588"/>
          </a:xfrm>
        </p:grpSpPr>
        <p:cxnSp>
          <p:nvCxnSpPr>
            <p:cNvPr id="62" name="カギ線コネクタ 27">
              <a:extLst>
                <a:ext uri="{FF2B5EF4-FFF2-40B4-BE49-F238E27FC236}">
                  <a16:creationId xmlns:a16="http://schemas.microsoft.com/office/drawing/2014/main" id="{9C0EB9A7-DC9C-4982-99DA-A4D853B5D05E}"/>
                </a:ext>
              </a:extLst>
            </p:cNvPr>
            <p:cNvCxnSpPr/>
            <p:nvPr/>
          </p:nvCxnSpPr>
          <p:spPr>
            <a:xfrm flipV="1">
              <a:off x="7972462" y="3035300"/>
              <a:ext cx="2999174" cy="2506906"/>
            </a:xfrm>
            <a:prstGeom prst="bentConnector3">
              <a:avLst>
                <a:gd name="adj1" fmla="val 110977"/>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C3722FC9-A87E-4CF6-B60B-A52EE6826D65}"/>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64" name="グループ化 63">
            <a:extLst>
              <a:ext uri="{FF2B5EF4-FFF2-40B4-BE49-F238E27FC236}">
                <a16:creationId xmlns:a16="http://schemas.microsoft.com/office/drawing/2014/main" id="{2A3F9B61-4D76-4670-8EB6-AE963BFA22DA}"/>
              </a:ext>
            </a:extLst>
          </p:cNvPr>
          <p:cNvGrpSpPr/>
          <p:nvPr/>
        </p:nvGrpSpPr>
        <p:grpSpPr>
          <a:xfrm>
            <a:off x="6323921" y="2676211"/>
            <a:ext cx="5163341" cy="2748204"/>
            <a:chOff x="5808295" y="2679103"/>
            <a:chExt cx="5163341" cy="2748204"/>
          </a:xfrm>
          <a:solidFill>
            <a:schemeClr val="bg1">
              <a:lumMod val="75000"/>
            </a:schemeClr>
          </a:solidFill>
        </p:grpSpPr>
        <p:sp>
          <p:nvSpPr>
            <p:cNvPr id="65" name="テキスト ボックス 64">
              <a:extLst>
                <a:ext uri="{FF2B5EF4-FFF2-40B4-BE49-F238E27FC236}">
                  <a16:creationId xmlns:a16="http://schemas.microsoft.com/office/drawing/2014/main" id="{60D37C70-AEF6-479D-A72B-1E5CCEA09532}"/>
                </a:ext>
              </a:extLst>
            </p:cNvPr>
            <p:cNvSpPr txBox="1"/>
            <p:nvPr/>
          </p:nvSpPr>
          <p:spPr>
            <a:xfrm>
              <a:off x="5808295" y="2679103"/>
              <a:ext cx="5163341" cy="2748204"/>
            </a:xfrm>
            <a:prstGeom prst="rect">
              <a:avLst/>
            </a:prstGeom>
            <a:grpFill/>
            <a:ln w="19050">
              <a:solidFill>
                <a:schemeClr val="tx1">
                  <a:lumMod val="65000"/>
                  <a:lumOff val="35000"/>
                </a:schemeClr>
              </a:solidFill>
            </a:ln>
          </p:spPr>
          <p:txBody>
            <a:bodyPr wrap="square" rtlCol="0">
              <a:noAutofit/>
            </a:bodyPr>
            <a:lstStyle/>
            <a:p>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人こうえい</a:t>
              </a:r>
              <a:r>
                <a:rPr kumimoji="1" lang="ja-JP" altLang="en-US" sz="2400" dirty="0" err="1">
                  <a:solidFill>
                    <a:schemeClr val="tx1">
                      <a:lumMod val="65000"/>
                      <a:lumOff val="35000"/>
                    </a:schemeClr>
                  </a:solidFill>
                  <a:latin typeface="HG丸ｺﾞｼｯｸM-PRO" panose="020F0600000000000000" pitchFamily="50" charset="-128"/>
                  <a:ea typeface="HG丸ｺﾞｼｯｸM-PRO" panose="020F0600000000000000" pitchFamily="50" charset="-128"/>
                </a:rPr>
                <a:t>せい</a:t>
              </a:r>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スパイ</a:t>
              </a:r>
              <a:r>
                <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a:t>
              </a:r>
            </a:p>
            <a:p>
              <a:pPr lvl="0"/>
              <a:r>
                <a:rPr lang="ja-JP" altLang="en-US"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　　</a:t>
              </a:r>
              <a:endParaRPr lang="en-US" altLang="ja-JP"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pPr lvl="0"/>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pPr lvl="0"/>
              <a:r>
                <a:rPr lang="ja-JP" altLang="en-US"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　  かいぞう</a:t>
              </a:r>
              <a:endParaRPr lang="en-US" altLang="ja-JP" sz="1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（つぎの やくわりを きめる）</a:t>
              </a:r>
            </a:p>
          </p:txBody>
        </p:sp>
        <p:sp>
          <p:nvSpPr>
            <p:cNvPr id="66" name="テキスト ボックス 65">
              <a:extLst>
                <a:ext uri="{FF2B5EF4-FFF2-40B4-BE49-F238E27FC236}">
                  <a16:creationId xmlns:a16="http://schemas.microsoft.com/office/drawing/2014/main" id="{2F0A2D21-4537-4197-88F8-68D728FB0FDA}"/>
                </a:ext>
              </a:extLst>
            </p:cNvPr>
            <p:cNvSpPr txBox="1"/>
            <p:nvPr/>
          </p:nvSpPr>
          <p:spPr>
            <a:xfrm>
              <a:off x="8222379" y="3736732"/>
              <a:ext cx="1519407" cy="640512"/>
            </a:xfrm>
            <a:prstGeom prst="rect">
              <a:avLst/>
            </a:prstGeom>
            <a:solidFill>
              <a:schemeClr val="bg1">
                <a:lumMod val="85000"/>
              </a:schemeClr>
            </a:solidFill>
            <a:ln w="12700">
              <a:solidFill>
                <a:schemeClr val="tx1">
                  <a:lumMod val="65000"/>
                  <a:lumOff val="35000"/>
                </a:schemeClr>
              </a:solidFill>
            </a:ln>
          </p:spPr>
          <p:txBody>
            <a:bodyPr wrap="square" rtlCol="0">
              <a:noAutofit/>
            </a:bodyPr>
            <a:lstStyle/>
            <a:p>
              <a:r>
                <a:rPr kumimoji="1" lang="ja-JP" altLang="en-US"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気づいたこと</a:t>
              </a:r>
            </a:p>
          </p:txBody>
        </p:sp>
        <p:sp>
          <p:nvSpPr>
            <p:cNvPr id="67" name="テキスト ボックス 66">
              <a:extLst>
                <a:ext uri="{FF2B5EF4-FFF2-40B4-BE49-F238E27FC236}">
                  <a16:creationId xmlns:a16="http://schemas.microsoft.com/office/drawing/2014/main" id="{D49C8507-ECC0-42DF-9DF0-8B37FD1C8AFB}"/>
                </a:ext>
              </a:extLst>
            </p:cNvPr>
            <p:cNvSpPr txBox="1"/>
            <p:nvPr/>
          </p:nvSpPr>
          <p:spPr>
            <a:xfrm>
              <a:off x="8222379" y="4606400"/>
              <a:ext cx="1979273" cy="396774"/>
            </a:xfrm>
            <a:prstGeom prst="rect">
              <a:avLst/>
            </a:prstGeom>
            <a:solidFill>
              <a:schemeClr val="bg1">
                <a:lumMod val="85000"/>
              </a:schemeClr>
            </a:solidFill>
            <a:ln w="12700">
              <a:solidFill>
                <a:schemeClr val="tx1">
                  <a:lumMod val="65000"/>
                  <a:lumOff val="35000"/>
                </a:schemeClr>
              </a:solidFill>
            </a:ln>
          </p:spPr>
          <p:txBody>
            <a:bodyPr wrap="square" rtlCol="0">
              <a:noAutofit/>
            </a:bodyPr>
            <a:lstStyle/>
            <a:p>
              <a:r>
                <a:rPr kumimoji="1" lang="ja-JP" altLang="en-US" sz="20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手が</a:t>
              </a:r>
              <a:r>
                <a:rPr kumimoji="1" lang="ja-JP" altLang="en-US" sz="2000" dirty="0" err="1">
                  <a:solidFill>
                    <a:schemeClr val="tx1">
                      <a:lumMod val="65000"/>
                      <a:lumOff val="35000"/>
                    </a:schemeClr>
                  </a:solidFill>
                  <a:latin typeface="HG丸ｺﾞｼｯｸM-PRO" panose="020F0600000000000000" pitchFamily="50" charset="-128"/>
                  <a:ea typeface="HG丸ｺﾞｼｯｸM-PRO" panose="020F0600000000000000" pitchFamily="50" charset="-128"/>
                </a:rPr>
                <a:t>き</a:t>
              </a:r>
              <a:r>
                <a:rPr kumimoji="1" lang="ja-JP" altLang="en-US" sz="2000" dirty="0">
                  <a:solidFill>
                    <a:schemeClr val="tx1">
                      <a:lumMod val="65000"/>
                      <a:lumOff val="35000"/>
                    </a:schemeClr>
                  </a:solidFill>
                  <a:latin typeface="HG丸ｺﾞｼｯｸM-PRO" panose="020F0600000000000000" pitchFamily="50" charset="-128"/>
                  <a:ea typeface="HG丸ｺﾞｼｯｸM-PRO" panose="020F0600000000000000" pitchFamily="50" charset="-128"/>
                </a:rPr>
                <a:t>アイコン</a:t>
              </a:r>
            </a:p>
          </p:txBody>
        </p:sp>
      </p:grpSp>
      <p:grpSp>
        <p:nvGrpSpPr>
          <p:cNvPr id="86" name="グループ化 85">
            <a:extLst>
              <a:ext uri="{FF2B5EF4-FFF2-40B4-BE49-F238E27FC236}">
                <a16:creationId xmlns:a16="http://schemas.microsoft.com/office/drawing/2014/main" id="{2ED08D02-4303-4AC1-B9B3-D31D1C1C9D9C}"/>
              </a:ext>
            </a:extLst>
          </p:cNvPr>
          <p:cNvGrpSpPr/>
          <p:nvPr/>
        </p:nvGrpSpPr>
        <p:grpSpPr>
          <a:xfrm>
            <a:off x="2798900" y="661409"/>
            <a:ext cx="9060724" cy="6144862"/>
            <a:chOff x="3062159" y="361352"/>
            <a:chExt cx="9060724" cy="6144862"/>
          </a:xfrm>
        </p:grpSpPr>
        <p:grpSp>
          <p:nvGrpSpPr>
            <p:cNvPr id="84" name="グループ化 83">
              <a:extLst>
                <a:ext uri="{FF2B5EF4-FFF2-40B4-BE49-F238E27FC236}">
                  <a16:creationId xmlns:a16="http://schemas.microsoft.com/office/drawing/2014/main" id="{FC5CFE64-B9DE-41A7-8DAE-7DB7F919B9C9}"/>
                </a:ext>
              </a:extLst>
            </p:cNvPr>
            <p:cNvGrpSpPr/>
            <p:nvPr/>
          </p:nvGrpSpPr>
          <p:grpSpPr>
            <a:xfrm>
              <a:off x="3062159" y="361352"/>
              <a:ext cx="9060724" cy="6144862"/>
              <a:chOff x="3062159" y="361352"/>
              <a:chExt cx="9060724" cy="6144862"/>
            </a:xfrm>
          </p:grpSpPr>
          <p:grpSp>
            <p:nvGrpSpPr>
              <p:cNvPr id="26" name="グループ化 25">
                <a:extLst>
                  <a:ext uri="{FF2B5EF4-FFF2-40B4-BE49-F238E27FC236}">
                    <a16:creationId xmlns:a16="http://schemas.microsoft.com/office/drawing/2014/main" id="{8544079D-1FA9-4890-948D-0FDE30BD6291}"/>
                  </a:ext>
                </a:extLst>
              </p:cNvPr>
              <p:cNvGrpSpPr/>
              <p:nvPr/>
            </p:nvGrpSpPr>
            <p:grpSpPr>
              <a:xfrm>
                <a:off x="3062159" y="361352"/>
                <a:ext cx="9060724" cy="6144862"/>
                <a:chOff x="2943281" y="713138"/>
                <a:chExt cx="9060724" cy="6144862"/>
              </a:xfrm>
            </p:grpSpPr>
            <p:sp>
              <p:nvSpPr>
                <p:cNvPr id="69" name="テキスト ボックス 68">
                  <a:extLst>
                    <a:ext uri="{FF2B5EF4-FFF2-40B4-BE49-F238E27FC236}">
                      <a16:creationId xmlns:a16="http://schemas.microsoft.com/office/drawing/2014/main" id="{0EBE6338-9001-4FDE-801D-FCDCFDD0F020}"/>
                    </a:ext>
                  </a:extLst>
                </p:cNvPr>
                <p:cNvSpPr txBox="1"/>
                <p:nvPr/>
              </p:nvSpPr>
              <p:spPr>
                <a:xfrm>
                  <a:off x="2943281" y="713138"/>
                  <a:ext cx="9060724" cy="6144862"/>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カタツムリ</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lang="en-US" altLang="ja-JP" sz="2400" dirty="0">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pic>
              <p:nvPicPr>
                <p:cNvPr id="18" name="図 17" descr="室内 が含まれている画像&#10;&#10;自動的に生成された説明">
                  <a:extLst>
                    <a:ext uri="{FF2B5EF4-FFF2-40B4-BE49-F238E27FC236}">
                      <a16:creationId xmlns:a16="http://schemas.microsoft.com/office/drawing/2014/main" id="{872D3F97-EAD0-446F-8300-15B158B70C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7098" y="862852"/>
                  <a:ext cx="1979484" cy="1169696"/>
                </a:xfrm>
                <a:prstGeom prst="rect">
                  <a:avLst/>
                </a:prstGeom>
              </p:spPr>
            </p:pic>
            <p:pic>
              <p:nvPicPr>
                <p:cNvPr id="20" name="図 19" descr="スクリーンショット が含まれている画像&#10;&#10;自動的に生成された説明">
                  <a:extLst>
                    <a:ext uri="{FF2B5EF4-FFF2-40B4-BE49-F238E27FC236}">
                      <a16:creationId xmlns:a16="http://schemas.microsoft.com/office/drawing/2014/main" id="{E0E5DB82-C1A7-463E-8846-D24A110C4A05}"/>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473643" y="986900"/>
                  <a:ext cx="2346718" cy="154549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 name="図 21" descr="スクリーンショット が含まれている画像&#10;&#10;自動的に生成された説明">
                  <a:extLst>
                    <a:ext uri="{FF2B5EF4-FFF2-40B4-BE49-F238E27FC236}">
                      <a16:creationId xmlns:a16="http://schemas.microsoft.com/office/drawing/2014/main" id="{1BE9F870-3EB0-4378-B7F0-720C80E164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088" y="2625723"/>
                  <a:ext cx="3327026" cy="147041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6" name="正方形/長方形 75">
                  <a:extLst>
                    <a:ext uri="{FF2B5EF4-FFF2-40B4-BE49-F238E27FC236}">
                      <a16:creationId xmlns:a16="http://schemas.microsoft.com/office/drawing/2014/main" id="{267B2B7E-803A-4D46-B96B-67E7708E9F6B}"/>
                    </a:ext>
                  </a:extLst>
                </p:cNvPr>
                <p:cNvSpPr/>
                <p:nvPr/>
              </p:nvSpPr>
              <p:spPr>
                <a:xfrm>
                  <a:off x="3859275" y="1541503"/>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23B5CA30-1320-4C8E-8493-3EBEA3EB5AAB}"/>
                    </a:ext>
                  </a:extLst>
                </p:cNvPr>
                <p:cNvSpPr txBox="1"/>
                <p:nvPr/>
              </p:nvSpPr>
              <p:spPr>
                <a:xfrm>
                  <a:off x="3288592" y="1468128"/>
                  <a:ext cx="1672991" cy="508367"/>
                </a:xfrm>
                <a:prstGeom prst="rect">
                  <a:avLst/>
                </a:prstGeom>
                <a:solidFill>
                  <a:schemeClr val="bg1"/>
                </a:solidFill>
                <a:ln w="19050">
                  <a:solidFill>
                    <a:schemeClr val="tx1"/>
                  </a:solidFill>
                </a:ln>
              </p:spPr>
              <p:txBody>
                <a:bodyPr wrap="square" rtlCol="0">
                  <a:noAutofit/>
                </a:bodyPr>
                <a:lstStyle/>
                <a:p>
                  <a:pPr lvl="0"/>
                  <a:r>
                    <a:rPr lang="ja-JP" altLang="en-US" sz="2400" dirty="0">
                      <a:solidFill>
                        <a:prstClr val="black"/>
                      </a:solidFill>
                      <a:latin typeface="HG丸ｺﾞｼｯｸM-PRO" panose="020F0600000000000000" pitchFamily="50" charset="-128"/>
                      <a:ea typeface="HG丸ｺﾞｼｯｸM-PRO" panose="020F0600000000000000" pitchFamily="50" charset="-128"/>
                    </a:rPr>
                    <a:t>組み立て</a:t>
                  </a:r>
                  <a:endParaRPr lang="en-US" altLang="ja-JP" sz="2400" dirty="0">
                    <a:solidFill>
                      <a:prstClr val="black"/>
                    </a:solidFill>
                    <a:latin typeface="HG丸ｺﾞｼｯｸM-PRO" panose="020F0600000000000000" pitchFamily="50" charset="-128"/>
                    <a:ea typeface="HG丸ｺﾞｼｯｸM-PRO" panose="020F0600000000000000" pitchFamily="50" charset="-128"/>
                  </a:endParaRPr>
                </a:p>
                <a:p>
                  <a:endPar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sp>
              <p:nvSpPr>
                <p:cNvPr id="72" name="テキスト ボックス 71">
                  <a:extLst>
                    <a:ext uri="{FF2B5EF4-FFF2-40B4-BE49-F238E27FC236}">
                      <a16:creationId xmlns:a16="http://schemas.microsoft.com/office/drawing/2014/main" id="{26CAA38A-899C-43A1-BDFA-9F0EB2DE5CBC}"/>
                    </a:ext>
                  </a:extLst>
                </p:cNvPr>
                <p:cNvSpPr txBox="1"/>
                <p:nvPr/>
              </p:nvSpPr>
              <p:spPr>
                <a:xfrm>
                  <a:off x="3289943" y="2272269"/>
                  <a:ext cx="3949057" cy="1038941"/>
                </a:xfrm>
                <a:prstGeom prst="rect">
                  <a:avLst/>
                </a:prstGeom>
                <a:solidFill>
                  <a:schemeClr val="bg1"/>
                </a:solidFill>
                <a:ln w="19050">
                  <a:solidFill>
                    <a:schemeClr val="tx1"/>
                  </a:solidFill>
                </a:ln>
              </p:spPr>
              <p:txBody>
                <a:bodyPr wrap="square" rtlCol="0">
                  <a:noAutofit/>
                </a:bodyPr>
                <a:lstStyle/>
                <a:p>
                  <a:pPr lvl="0"/>
                  <a:r>
                    <a:rPr lang="ja-JP" altLang="en-US" sz="2400" dirty="0">
                      <a:solidFill>
                        <a:prstClr val="black"/>
                      </a:solidFill>
                      <a:latin typeface="HG丸ｺﾞｼｯｸM-PRO" panose="020F0600000000000000" pitchFamily="50" charset="-128"/>
                      <a:ea typeface="HG丸ｺﾞｼｯｸM-PRO" panose="020F0600000000000000" pitchFamily="50" charset="-128"/>
                    </a:rPr>
                    <a:t>プログラミング</a:t>
                  </a:r>
                  <a:endParaRPr lang="en-US" altLang="ja-JP" sz="2400" dirty="0">
                    <a:solidFill>
                      <a:prstClr val="black"/>
                    </a:solidFill>
                    <a:latin typeface="HG丸ｺﾞｼｯｸM-PRO" panose="020F0600000000000000" pitchFamily="50" charset="-128"/>
                    <a:ea typeface="HG丸ｺﾞｼｯｸM-PRO" panose="020F0600000000000000" pitchFamily="50" charset="-128"/>
                  </a:endParaRPr>
                </a:p>
                <a:p>
                  <a:pPr lvl="0"/>
                  <a:r>
                    <a:rPr kumimoji="1" lang="ja-JP" altLang="en-US" sz="2400" dirty="0">
                      <a:solidFill>
                        <a:prstClr val="black"/>
                      </a:solidFill>
                      <a:latin typeface="HG丸ｺﾞｼｯｸM-PRO" panose="020F0600000000000000" pitchFamily="50" charset="-128"/>
                      <a:ea typeface="HG丸ｺﾞｼｯｸM-PRO" panose="020F0600000000000000" pitchFamily="50" charset="-128"/>
                    </a:rPr>
                    <a:t>　</a:t>
                  </a:r>
                  <a:r>
                    <a:rPr kumimoji="1" lang="ja-JP" altLang="en-US" sz="2400" dirty="0">
                      <a:solidFill>
                        <a:srgbClr val="0000FF"/>
                      </a:solidFill>
                      <a:latin typeface="HG丸ｺﾞｼｯｸM-PRO" panose="020F0600000000000000" pitchFamily="50" charset="-128"/>
                      <a:ea typeface="HG丸ｺﾞｼｯｸM-PRO" panose="020F0600000000000000" pitchFamily="50" charset="-128"/>
                    </a:rPr>
                    <a:t>右上の</a:t>
                  </a:r>
                  <a:r>
                    <a:rPr kumimoji="1" lang="ja-JP" altLang="en-US" sz="2400" dirty="0" err="1">
                      <a:solidFill>
                        <a:srgbClr val="0000FF"/>
                      </a:solidFill>
                      <a:latin typeface="HG丸ｺﾞｼｯｸM-PRO" panose="020F0600000000000000" pitchFamily="50" charset="-128"/>
                      <a:ea typeface="HG丸ｺﾞｼｯｸM-PRO" panose="020F0600000000000000" pitchFamily="50" charset="-128"/>
                    </a:rPr>
                    <a:t>れ</a:t>
                  </a:r>
                  <a:r>
                    <a:rPr kumimoji="1" lang="ja-JP" altLang="en-US" sz="2400" dirty="0">
                      <a:solidFill>
                        <a:srgbClr val="0000FF"/>
                      </a:solidFill>
                      <a:latin typeface="HG丸ｺﾞｼｯｸM-PRO" panose="020F0600000000000000" pitchFamily="50" charset="-128"/>
                      <a:ea typeface="HG丸ｺﾞｼｯｸM-PRO" panose="020F0600000000000000" pitchFamily="50" charset="-128"/>
                    </a:rPr>
                    <a:t>いと同じように</a:t>
                  </a:r>
                  <a:endParaRPr kumimoji="1" lang="ja-JP" altLang="en-US" sz="20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73" name="テキスト ボックス 72">
                  <a:extLst>
                    <a:ext uri="{FF2B5EF4-FFF2-40B4-BE49-F238E27FC236}">
                      <a16:creationId xmlns:a16="http://schemas.microsoft.com/office/drawing/2014/main" id="{EFDE1704-3A0A-43DA-BE49-105A23B978B1}"/>
                    </a:ext>
                  </a:extLst>
                </p:cNvPr>
                <p:cNvSpPr txBox="1"/>
                <p:nvPr/>
              </p:nvSpPr>
              <p:spPr>
                <a:xfrm>
                  <a:off x="3325676" y="3450654"/>
                  <a:ext cx="4895585" cy="1240597"/>
                </a:xfrm>
                <a:prstGeom prst="rect">
                  <a:avLst/>
                </a:prstGeom>
                <a:solidFill>
                  <a:schemeClr val="bg1"/>
                </a:solidFill>
                <a:ln w="19050">
                  <a:solidFill>
                    <a:schemeClr val="tx1"/>
                  </a:solidFill>
                </a:ln>
              </p:spPr>
              <p:txBody>
                <a:bodyPr wrap="square" rtlCol="0">
                  <a:noAutofit/>
                </a:bodyPr>
                <a:lstStyle/>
                <a:p>
                  <a:pPr lvl="0"/>
                  <a:r>
                    <a:rPr lang="ja-JP" altLang="en-US" sz="2400" dirty="0">
                      <a:latin typeface="HG丸ｺﾞｼｯｸM-PRO" panose="020F0600000000000000" pitchFamily="50" charset="-128"/>
                      <a:ea typeface="HG丸ｺﾞｼｯｸM-PRO" panose="020F0600000000000000" pitchFamily="50" charset="-128"/>
                    </a:rPr>
                    <a:t>ワークシート</a:t>
                  </a:r>
                  <a:endParaRPr lang="en-US" altLang="ja-JP" sz="2400" dirty="0">
                    <a:latin typeface="HG丸ｺﾞｼｯｸM-PRO" panose="020F0600000000000000" pitchFamily="50" charset="-128"/>
                    <a:ea typeface="HG丸ｺﾞｼｯｸM-PRO" panose="020F0600000000000000" pitchFamily="50" charset="-128"/>
                  </a:endParaRPr>
                </a:p>
                <a:p>
                  <a:pPr lvl="0"/>
                  <a:r>
                    <a:rPr lang="ja-JP" altLang="en-US" sz="2400" dirty="0">
                      <a:solidFill>
                        <a:srgbClr val="0000FF"/>
                      </a:solidFill>
                      <a:latin typeface="HG丸ｺﾞｼｯｸM-PRO" panose="020F0600000000000000" pitchFamily="50" charset="-128"/>
                      <a:ea typeface="HG丸ｺﾞｼｯｸM-PRO" panose="020F0600000000000000" pitchFamily="50" charset="-128"/>
                    </a:rPr>
                    <a:t>　ブロックのいみ、</a:t>
                  </a:r>
                  <a:endParaRPr lang="en-US" altLang="ja-JP" sz="2400" dirty="0">
                    <a:solidFill>
                      <a:srgbClr val="0000FF"/>
                    </a:solidFill>
                    <a:latin typeface="HG丸ｺﾞｼｯｸM-PRO" panose="020F0600000000000000" pitchFamily="50" charset="-128"/>
                    <a:ea typeface="HG丸ｺﾞｼｯｸM-PRO" panose="020F0600000000000000" pitchFamily="50" charset="-128"/>
                  </a:endParaRPr>
                </a:p>
                <a:p>
                  <a:pPr lvl="0"/>
                  <a:r>
                    <a:rPr kumimoji="1" lang="ja-JP" altLang="en-US" sz="2400" dirty="0">
                      <a:solidFill>
                        <a:srgbClr val="0000FF"/>
                      </a:solidFill>
                      <a:latin typeface="HG丸ｺﾞｼｯｸM-PRO" panose="020F0600000000000000" pitchFamily="50" charset="-128"/>
                      <a:ea typeface="HG丸ｺﾞｼｯｸM-PRO" panose="020F0600000000000000" pitchFamily="50" charset="-128"/>
                    </a:rPr>
                    <a:t>　はっ見、ぎもん</a:t>
                  </a:r>
                </a:p>
              </p:txBody>
            </p:sp>
            <p:sp>
              <p:nvSpPr>
                <p:cNvPr id="74" name="テキスト ボックス 73">
                  <a:extLst>
                    <a:ext uri="{FF2B5EF4-FFF2-40B4-BE49-F238E27FC236}">
                      <a16:creationId xmlns:a16="http://schemas.microsoft.com/office/drawing/2014/main" id="{A1CC5C04-7E2B-44DF-AB37-64E58D0D57BE}"/>
                    </a:ext>
                  </a:extLst>
                </p:cNvPr>
                <p:cNvSpPr txBox="1"/>
                <p:nvPr/>
              </p:nvSpPr>
              <p:spPr>
                <a:xfrm>
                  <a:off x="3277196" y="4936445"/>
                  <a:ext cx="8102004" cy="714535"/>
                </a:xfrm>
                <a:prstGeom prst="rect">
                  <a:avLst/>
                </a:prstGeom>
                <a:solidFill>
                  <a:schemeClr val="bg1"/>
                </a:solidFill>
                <a:ln w="19050">
                  <a:solidFill>
                    <a:schemeClr val="tx1"/>
                  </a:solidFill>
                </a:ln>
              </p:spPr>
              <p:txBody>
                <a:bodyPr wrap="square" rtlCol="0">
                  <a:noAutofit/>
                </a:bodyPr>
                <a:lstStyle/>
                <a:p>
                  <a:r>
                    <a:rPr lang="ja-JP" altLang="en-US" sz="1400" dirty="0">
                      <a:latin typeface="HG丸ｺﾞｼｯｸM-PRO" panose="020F0600000000000000" pitchFamily="50" charset="-128"/>
                      <a:ea typeface="HG丸ｺﾞｼｯｸM-PRO" panose="020F0600000000000000" pitchFamily="50" charset="-128"/>
                    </a:rPr>
                    <a:t>かいぞう</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改造</a:t>
                  </a:r>
                  <a:r>
                    <a:rPr lang="ja-JP" altLang="en-US" sz="2400" dirty="0">
                      <a:solidFill>
                        <a:srgbClr val="0000FF"/>
                      </a:solidFill>
                      <a:latin typeface="HG丸ｺﾞｼｯｸM-PRO" panose="020F0600000000000000" pitchFamily="50" charset="-128"/>
                      <a:ea typeface="HG丸ｺﾞｼｯｸM-PRO" panose="020F0600000000000000" pitchFamily="50" charset="-128"/>
                    </a:rPr>
                    <a:t>　数字をかえる、ブロックをかえる、つけくわえる</a:t>
                  </a:r>
                  <a:endParaRPr kumimoji="1" lang="ja-JP" altLang="en-US" sz="2000" dirty="0">
                    <a:solidFill>
                      <a:srgbClr val="0000FF"/>
                    </a:solidFill>
                    <a:latin typeface="HG丸ｺﾞｼｯｸM-PRO" panose="020F0600000000000000" pitchFamily="50" charset="-128"/>
                    <a:ea typeface="HG丸ｺﾞｼｯｸM-PRO" panose="020F0600000000000000" pitchFamily="50" charset="-128"/>
                  </a:endParaRPr>
                </a:p>
              </p:txBody>
            </p:sp>
            <p:sp>
              <p:nvSpPr>
                <p:cNvPr id="75" name="テキスト ボックス 74">
                  <a:extLst>
                    <a:ext uri="{FF2B5EF4-FFF2-40B4-BE49-F238E27FC236}">
                      <a16:creationId xmlns:a16="http://schemas.microsoft.com/office/drawing/2014/main" id="{81ADF624-7591-4786-A48E-16DB24A65AF9}"/>
                    </a:ext>
                  </a:extLst>
                </p:cNvPr>
                <p:cNvSpPr txBox="1"/>
                <p:nvPr/>
              </p:nvSpPr>
              <p:spPr>
                <a:xfrm>
                  <a:off x="3289943" y="5790297"/>
                  <a:ext cx="2628811" cy="902110"/>
                </a:xfrm>
                <a:prstGeom prst="rect">
                  <a:avLst/>
                </a:prstGeom>
                <a:solidFill>
                  <a:schemeClr val="bg1"/>
                </a:solidFill>
                <a:ln w="19050">
                  <a:solidFill>
                    <a:schemeClr val="tx1"/>
                  </a:solidFill>
                </a:ln>
              </p:spPr>
              <p:txBody>
                <a:bodyPr wrap="square" rtlCol="0">
                  <a:noAutofit/>
                </a:bodyPr>
                <a:lstStyle/>
                <a:p>
                  <a:pPr lvl="0"/>
                  <a:r>
                    <a:rPr lang="ja-JP" altLang="en-US" sz="2400" dirty="0">
                      <a:solidFill>
                        <a:prstClr val="black"/>
                      </a:solidFill>
                      <a:latin typeface="HG丸ｺﾞｼｯｸM-PRO" panose="020F0600000000000000" pitchFamily="50" charset="-128"/>
                      <a:ea typeface="HG丸ｺﾞｼｯｸM-PRO" panose="020F0600000000000000" pitchFamily="50" charset="-128"/>
                    </a:rPr>
                    <a:t>つぎのやくわりを</a:t>
                  </a:r>
                  <a:endParaRPr lang="en-US" altLang="ja-JP" sz="2400" dirty="0">
                    <a:solidFill>
                      <a:prstClr val="black"/>
                    </a:solidFill>
                    <a:latin typeface="HG丸ｺﾞｼｯｸM-PRO" panose="020F0600000000000000" pitchFamily="50" charset="-128"/>
                    <a:ea typeface="HG丸ｺﾞｼｯｸM-PRO" panose="020F0600000000000000" pitchFamily="50" charset="-128"/>
                  </a:endParaRPr>
                </a:p>
                <a:p>
                  <a:pPr lvl="0"/>
                  <a:r>
                    <a:rPr kumimoji="1" lang="ja-JP" altLang="en-US" sz="2400" dirty="0">
                      <a:solidFill>
                        <a:prstClr val="black"/>
                      </a:solidFill>
                      <a:latin typeface="HG丸ｺﾞｼｯｸM-PRO" panose="020F0600000000000000" pitchFamily="50" charset="-128"/>
                      <a:ea typeface="HG丸ｺﾞｼｯｸM-PRO" panose="020F0600000000000000" pitchFamily="50" charset="-128"/>
                    </a:rPr>
                    <a:t>きめる</a:t>
                  </a:r>
                  <a:endPar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grpSp>
              <p:nvGrpSpPr>
                <p:cNvPr id="25" name="グループ化 24">
                  <a:extLst>
                    <a:ext uri="{FF2B5EF4-FFF2-40B4-BE49-F238E27FC236}">
                      <a16:creationId xmlns:a16="http://schemas.microsoft.com/office/drawing/2014/main" id="{5A548B37-90DF-4BC9-BA24-D9934FD7C300}"/>
                    </a:ext>
                  </a:extLst>
                </p:cNvPr>
                <p:cNvGrpSpPr/>
                <p:nvPr/>
              </p:nvGrpSpPr>
              <p:grpSpPr>
                <a:xfrm>
                  <a:off x="6248036" y="5815702"/>
                  <a:ext cx="3424163" cy="700589"/>
                  <a:chOff x="607579" y="4103483"/>
                  <a:chExt cx="10867496" cy="2223506"/>
                </a:xfrm>
              </p:grpSpPr>
              <p:pic>
                <p:nvPicPr>
                  <p:cNvPr id="78" name="図 77">
                    <a:extLst>
                      <a:ext uri="{FF2B5EF4-FFF2-40B4-BE49-F238E27FC236}">
                        <a16:creationId xmlns:a16="http://schemas.microsoft.com/office/drawing/2014/main" id="{5207A9E8-5EC2-4AB2-962B-41341175E53A}"/>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607579" y="4855202"/>
                    <a:ext cx="3253780" cy="1447939"/>
                  </a:xfrm>
                  <a:prstGeom prst="rect">
                    <a:avLst/>
                  </a:prstGeom>
                </p:spPr>
              </p:pic>
              <p:pic>
                <p:nvPicPr>
                  <p:cNvPr id="79" name="図 78">
                    <a:extLst>
                      <a:ext uri="{FF2B5EF4-FFF2-40B4-BE49-F238E27FC236}">
                        <a16:creationId xmlns:a16="http://schemas.microsoft.com/office/drawing/2014/main" id="{684365DD-E62D-47B4-A0C8-FA123089C74E}"/>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4369065" y="4340646"/>
                    <a:ext cx="2827518" cy="1986343"/>
                  </a:xfrm>
                  <a:prstGeom prst="rect">
                    <a:avLst/>
                  </a:prstGeom>
                </p:spPr>
              </p:pic>
              <p:pic>
                <p:nvPicPr>
                  <p:cNvPr id="80" name="図 79">
                    <a:extLst>
                      <a:ext uri="{FF2B5EF4-FFF2-40B4-BE49-F238E27FC236}">
                        <a16:creationId xmlns:a16="http://schemas.microsoft.com/office/drawing/2014/main" id="{DCCB3637-C307-4D7C-99D5-3F41FC401358}"/>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7704289" y="4316799"/>
                    <a:ext cx="3770786" cy="1986342"/>
                  </a:xfrm>
                  <a:prstGeom prst="rect">
                    <a:avLst/>
                  </a:prstGeom>
                </p:spPr>
              </p:pic>
              <p:pic>
                <p:nvPicPr>
                  <p:cNvPr id="81" name="図 80">
                    <a:extLst>
                      <a:ext uri="{FF2B5EF4-FFF2-40B4-BE49-F238E27FC236}">
                        <a16:creationId xmlns:a16="http://schemas.microsoft.com/office/drawing/2014/main" id="{0380712E-397F-4AA6-8D0B-39D4DA26CA76}"/>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9418014" y="4103483"/>
                    <a:ext cx="1176660" cy="1019773"/>
                  </a:xfrm>
                  <a:prstGeom prst="rect">
                    <a:avLst/>
                  </a:prstGeom>
                </p:spPr>
              </p:pic>
              <p:pic>
                <p:nvPicPr>
                  <p:cNvPr id="82" name="図 81">
                    <a:extLst>
                      <a:ext uri="{FF2B5EF4-FFF2-40B4-BE49-F238E27FC236}">
                        <a16:creationId xmlns:a16="http://schemas.microsoft.com/office/drawing/2014/main" id="{BA606793-D496-4E3B-8762-621D62CA63B5}"/>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rot="20697782">
                    <a:off x="1502298" y="4333608"/>
                    <a:ext cx="1831992" cy="439420"/>
                  </a:xfrm>
                  <a:prstGeom prst="rect">
                    <a:avLst/>
                  </a:prstGeom>
                  <a:ln w="19050">
                    <a:solidFill>
                      <a:schemeClr val="tx1"/>
                    </a:solidFill>
                  </a:ln>
                </p:spPr>
              </p:pic>
            </p:grpSp>
          </p:grpSp>
          <p:sp>
            <p:nvSpPr>
              <p:cNvPr id="83" name="テキスト ボックス 82">
                <a:extLst>
                  <a:ext uri="{FF2B5EF4-FFF2-40B4-BE49-F238E27FC236}">
                    <a16:creationId xmlns:a16="http://schemas.microsoft.com/office/drawing/2014/main" id="{FB06C109-CA06-49D9-9A08-DC088313D92F}"/>
                  </a:ext>
                </a:extLst>
              </p:cNvPr>
              <p:cNvSpPr txBox="1"/>
              <p:nvPr/>
            </p:nvSpPr>
            <p:spPr>
              <a:xfrm>
                <a:off x="6549311" y="3207750"/>
                <a:ext cx="1652876"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grpSp>
        <p:sp>
          <p:nvSpPr>
            <p:cNvPr id="85" name="楕円 84">
              <a:extLst>
                <a:ext uri="{FF2B5EF4-FFF2-40B4-BE49-F238E27FC236}">
                  <a16:creationId xmlns:a16="http://schemas.microsoft.com/office/drawing/2014/main" id="{F377500E-FAA4-43F3-B242-85CE98A98E9D}"/>
                </a:ext>
              </a:extLst>
            </p:cNvPr>
            <p:cNvSpPr/>
            <p:nvPr/>
          </p:nvSpPr>
          <p:spPr>
            <a:xfrm>
              <a:off x="9259482" y="613743"/>
              <a:ext cx="925019" cy="925019"/>
            </a:xfrm>
            <a:prstGeom prst="ellipse">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grpSp>
    </p:spTree>
    <p:extLst>
      <p:ext uri="{BB962C8B-B14F-4D97-AF65-F5344CB8AC3E}">
        <p14:creationId xmlns:p14="http://schemas.microsoft.com/office/powerpoint/2010/main" val="1583878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2000" fill="hold"/>
                                        <p:tgtEl>
                                          <p:spTgt spid="86"/>
                                        </p:tgtEl>
                                        <p:attrNameLst>
                                          <p:attrName>ppt_w</p:attrName>
                                        </p:attrNameLst>
                                      </p:cBhvr>
                                      <p:tavLst>
                                        <p:tav tm="0">
                                          <p:val>
                                            <p:fltVal val="0"/>
                                          </p:val>
                                        </p:tav>
                                        <p:tav tm="100000">
                                          <p:val>
                                            <p:strVal val="#ppt_w"/>
                                          </p:val>
                                        </p:tav>
                                      </p:tavLst>
                                    </p:anim>
                                    <p:anim calcmode="lin" valueType="num">
                                      <p:cBhvr>
                                        <p:cTn id="8" dur="2000" fill="hold"/>
                                        <p:tgtEl>
                                          <p:spTgt spid="86"/>
                                        </p:tgtEl>
                                        <p:attrNameLst>
                                          <p:attrName>ppt_h</p:attrName>
                                        </p:attrNameLst>
                                      </p:cBhvr>
                                      <p:tavLst>
                                        <p:tav tm="0">
                                          <p:val>
                                            <p:fltVal val="0"/>
                                          </p:val>
                                        </p:tav>
                                        <p:tav tm="100000">
                                          <p:val>
                                            <p:strVal val="#ppt_h"/>
                                          </p:val>
                                        </p:tav>
                                      </p:tavLst>
                                    </p:anim>
                                    <p:animEffect transition="in" filter="fade">
                                      <p:cBhvr>
                                        <p:cTn id="9" dur="2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385119" cy="427662"/>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1427177"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じゅんび</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730022"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かたづけ</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45560"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「今日のふりかえり」</a:t>
            </a:r>
          </a:p>
        </p:txBody>
      </p:sp>
      <p:grpSp>
        <p:nvGrpSpPr>
          <p:cNvPr id="39" name="グループ化 38"/>
          <p:cNvGrpSpPr/>
          <p:nvPr/>
        </p:nvGrpSpPr>
        <p:grpSpPr>
          <a:xfrm>
            <a:off x="8486721" y="3035299"/>
            <a:ext cx="2999174" cy="2541588"/>
            <a:chOff x="7972462" y="3035300"/>
            <a:chExt cx="2999174" cy="2541588"/>
          </a:xfrm>
        </p:grpSpPr>
        <p:cxnSp>
          <p:nvCxnSpPr>
            <p:cNvPr id="28" name="カギ線コネクタ 27"/>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chemeClr val="bg1">
                <a:lumMod val="75000"/>
              </a:schemeClr>
            </a:solidFill>
            <a:ln w="19050">
              <a:solidFill>
                <a:schemeClr val="tx1"/>
              </a:solidFill>
            </a:ln>
          </p:spPr>
          <p:txBody>
            <a:bodyPr wrap="square" rtlCol="0">
              <a:noAutofit/>
            </a:bodyPr>
            <a:lstStyle/>
            <a:p>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カタツムリ</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せん</a:t>
              </a:r>
              <a:r>
                <a:rPr kumimoji="1" lang="ja-JP" altLang="en-US" sz="2400" dirty="0" err="1">
                  <a:solidFill>
                    <a:schemeClr val="bg1">
                      <a:lumMod val="50000"/>
                    </a:schemeClr>
                  </a:solidFill>
                  <a:latin typeface="HG丸ｺﾞｼｯｸM-PRO" panose="020F0600000000000000" pitchFamily="50" charset="-128"/>
                  <a:ea typeface="HG丸ｺﾞｼｯｸM-PRO" panose="020F0600000000000000" pitchFamily="50" charset="-128"/>
                </a:rPr>
                <a:t>ぷう</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き</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かいぞう</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lumMod val="75000"/>
              </a:schemeClr>
            </a:solidFill>
            <a:ln w="12700">
              <a:solidFill>
                <a:schemeClr val="bg1">
                  <a:lumMod val="50000"/>
                </a:schemeClr>
              </a:solidFill>
            </a:ln>
          </p:spPr>
          <p:txBody>
            <a:bodyPr wrap="square" rtlCol="0">
              <a:noAutofit/>
            </a:bodyPr>
            <a:lstStyle/>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気づいたこと</a:t>
              </a:r>
            </a:p>
          </p:txBody>
        </p:sp>
      </p:grpSp>
      <p:grpSp>
        <p:nvGrpSpPr>
          <p:cNvPr id="45" name="グループ化 44"/>
          <p:cNvGrpSpPr/>
          <p:nvPr/>
        </p:nvGrpSpPr>
        <p:grpSpPr>
          <a:xfrm>
            <a:off x="6322554" y="2679102"/>
            <a:ext cx="5163341" cy="2748204"/>
            <a:chOff x="5808295" y="2679103"/>
            <a:chExt cx="5163341" cy="2748204"/>
          </a:xfrm>
        </p:grpSpPr>
        <p:sp>
          <p:nvSpPr>
            <p:cNvPr id="17" name="テキスト ボックス 16">
              <a:extLst>
                <a:ext uri="{FF2B5EF4-FFF2-40B4-BE49-F238E27FC236}">
                  <a16:creationId xmlns:a16="http://schemas.microsoft.com/office/drawing/2014/main" id="{5C240CD7-B569-468B-92B0-C79B3CD058D7}"/>
                </a:ext>
              </a:extLst>
            </p:cNvPr>
            <p:cNvSpPr txBox="1"/>
            <p:nvPr/>
          </p:nvSpPr>
          <p:spPr>
            <a:xfrm>
              <a:off x="5808295" y="2679103"/>
              <a:ext cx="5163341" cy="2748204"/>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人こうえい</a:t>
              </a:r>
              <a:r>
                <a:rPr kumimoji="1" lang="ja-JP" altLang="en-US" sz="2400" dirty="0" err="1">
                  <a:latin typeface="HG丸ｺﾞｼｯｸM-PRO" panose="020F0600000000000000" pitchFamily="50" charset="-128"/>
                  <a:ea typeface="HG丸ｺﾞｼｯｸM-PRO" panose="020F0600000000000000" pitchFamily="50" charset="-128"/>
                </a:rPr>
                <a:t>せい</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スパイ</a:t>
              </a:r>
              <a:r>
                <a:rPr kumimoji="1" lang="en-US" altLang="ja-JP" sz="2400" dirty="0">
                  <a:latin typeface="HG丸ｺﾞｼｯｸM-PRO" panose="020F0600000000000000" pitchFamily="50" charset="-128"/>
                  <a:ea typeface="HG丸ｺﾞｼｯｸM-PRO" panose="020F0600000000000000" pitchFamily="50" charset="-128"/>
                </a:rPr>
                <a:t>】</a:t>
              </a:r>
            </a:p>
            <a:p>
              <a:pPr lvl="0"/>
              <a:r>
                <a:rPr lang="ja-JP" altLang="en-US" sz="1400" dirty="0">
                  <a:latin typeface="HG丸ｺﾞｼｯｸM-PRO" panose="020F0600000000000000" pitchFamily="50" charset="-128"/>
                  <a:ea typeface="HG丸ｺﾞｼｯｸM-PRO" panose="020F0600000000000000" pitchFamily="50" charset="-128"/>
                </a:rPr>
                <a:t>　　</a:t>
              </a:r>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pPr lvl="0"/>
              <a:r>
                <a:rPr lang="ja-JP" altLang="en-US" sz="1400" dirty="0">
                  <a:latin typeface="HG丸ｺﾞｼｯｸM-PRO" panose="020F0600000000000000" pitchFamily="50" charset="-128"/>
                  <a:ea typeface="HG丸ｺﾞｼｯｸM-PRO" panose="020F0600000000000000" pitchFamily="50" charset="-128"/>
                </a:rPr>
                <a:t>　  かいぞう</a:t>
              </a:r>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（つぎの やくわりを きめる）</a:t>
              </a:r>
            </a:p>
          </p:txBody>
        </p:sp>
        <p:sp>
          <p:nvSpPr>
            <p:cNvPr id="42" name="テキスト ボックス 41">
              <a:extLst>
                <a:ext uri="{FF2B5EF4-FFF2-40B4-BE49-F238E27FC236}">
                  <a16:creationId xmlns:a16="http://schemas.microsoft.com/office/drawing/2014/main" id="{5C240CD7-B569-468B-92B0-C79B3CD058D7}"/>
                </a:ext>
              </a:extLst>
            </p:cNvPr>
            <p:cNvSpPr txBox="1"/>
            <p:nvPr/>
          </p:nvSpPr>
          <p:spPr>
            <a:xfrm>
              <a:off x="8222379"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sp>
          <p:nvSpPr>
            <p:cNvPr id="43" name="テキスト ボックス 42">
              <a:extLst>
                <a:ext uri="{FF2B5EF4-FFF2-40B4-BE49-F238E27FC236}">
                  <a16:creationId xmlns:a16="http://schemas.microsoft.com/office/drawing/2014/main" id="{5C240CD7-B569-468B-92B0-C79B3CD058D7}"/>
                </a:ext>
              </a:extLst>
            </p:cNvPr>
            <p:cNvSpPr txBox="1"/>
            <p:nvPr/>
          </p:nvSpPr>
          <p:spPr>
            <a:xfrm>
              <a:off x="8222379" y="4606400"/>
              <a:ext cx="1979273" cy="396774"/>
            </a:xfrm>
            <a:prstGeom prst="rect">
              <a:avLst/>
            </a:prstGeom>
            <a:solidFill>
              <a:schemeClr val="bg1"/>
            </a:solidFill>
            <a:ln w="1270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手が</a:t>
              </a:r>
              <a:r>
                <a:rPr kumimoji="1" lang="ja-JP" altLang="en-US" sz="2000" dirty="0" err="1">
                  <a:latin typeface="HG丸ｺﾞｼｯｸM-PRO" panose="020F0600000000000000" pitchFamily="50" charset="-128"/>
                  <a:ea typeface="HG丸ｺﾞｼｯｸM-PRO" panose="020F0600000000000000" pitchFamily="50" charset="-128"/>
                </a:rPr>
                <a:t>き</a:t>
              </a:r>
              <a:r>
                <a:rPr kumimoji="1" lang="ja-JP" altLang="en-US" sz="2000" dirty="0">
                  <a:latin typeface="HG丸ｺﾞｼｯｸM-PRO" panose="020F0600000000000000" pitchFamily="50" charset="-128"/>
                  <a:ea typeface="HG丸ｺﾞｼｯｸM-PRO" panose="020F0600000000000000" pitchFamily="50" charset="-128"/>
                </a:rPr>
                <a:t>アイコン</a:t>
              </a:r>
            </a:p>
          </p:txBody>
        </p:sp>
      </p:grpSp>
      <p:sp>
        <p:nvSpPr>
          <p:cNvPr id="31" name="右矢印 19">
            <a:extLst>
              <a:ext uri="{FF2B5EF4-FFF2-40B4-BE49-F238E27FC236}">
                <a16:creationId xmlns:a16="http://schemas.microsoft.com/office/drawing/2014/main" id="{D0F7C135-5170-4D97-A029-4675E16BD3C5}"/>
              </a:ext>
            </a:extLst>
          </p:cNvPr>
          <p:cNvSpPr/>
          <p:nvPr/>
        </p:nvSpPr>
        <p:spPr>
          <a:xfrm>
            <a:off x="559807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0413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845561" cy="427662"/>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2019654"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じゅんび</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2019654"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かたづけ</a:t>
            </a:r>
          </a:p>
        </p:txBody>
      </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3111032" cy="427661"/>
          </a:xfrm>
          <a:prstGeom prst="rect">
            <a:avLst/>
          </a:prstGeom>
          <a:solidFill>
            <a:schemeClr val="bg1">
              <a:lumMod val="75000"/>
            </a:schemeClr>
          </a:solidFill>
          <a:ln w="1905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「今日のふりかえり」</a:t>
            </a:r>
          </a:p>
        </p:txBody>
      </p:sp>
      <p:grpSp>
        <p:nvGrpSpPr>
          <p:cNvPr id="39" name="グループ化 38"/>
          <p:cNvGrpSpPr/>
          <p:nvPr/>
        </p:nvGrpSpPr>
        <p:grpSpPr>
          <a:xfrm>
            <a:off x="8486721" y="3035299"/>
            <a:ext cx="2999174" cy="2541588"/>
            <a:chOff x="7972462" y="3035300"/>
            <a:chExt cx="2999174" cy="2541588"/>
          </a:xfrm>
        </p:grpSpPr>
        <p:cxnSp>
          <p:nvCxnSpPr>
            <p:cNvPr id="28" name="カギ線コネクタ 27"/>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chemeClr val="bg1">
                <a:lumMod val="75000"/>
              </a:schemeClr>
            </a:solidFill>
            <a:ln w="19050">
              <a:solidFill>
                <a:schemeClr val="tx1"/>
              </a:solidFill>
            </a:ln>
          </p:spPr>
          <p:txBody>
            <a:bodyPr wrap="square" rtlCol="0">
              <a:noAutofit/>
            </a:bodyPr>
            <a:lstStyle/>
            <a:p>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カタツムリ</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せん</a:t>
              </a:r>
              <a:r>
                <a:rPr kumimoji="1" lang="ja-JP" altLang="en-US" sz="2400" dirty="0" err="1">
                  <a:solidFill>
                    <a:schemeClr val="bg1">
                      <a:lumMod val="50000"/>
                    </a:schemeClr>
                  </a:solidFill>
                  <a:latin typeface="HG丸ｺﾞｼｯｸM-PRO" panose="020F0600000000000000" pitchFamily="50" charset="-128"/>
                  <a:ea typeface="HG丸ｺﾞｼｯｸM-PRO" panose="020F0600000000000000" pitchFamily="50" charset="-128"/>
                </a:rPr>
                <a:t>ぷう</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き</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かいぞう</a:t>
              </a:r>
              <a:endParaRPr kumimoji="1"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lumMod val="75000"/>
              </a:schemeClr>
            </a:solidFill>
            <a:ln w="12700">
              <a:solidFill>
                <a:schemeClr val="bg1">
                  <a:lumMod val="50000"/>
                </a:schemeClr>
              </a:solidFill>
            </a:ln>
          </p:spPr>
          <p:txBody>
            <a:bodyPr wrap="square" rtlCol="0">
              <a:noAutofit/>
            </a:bodyPr>
            <a:lstStyle/>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気づいたこと</a:t>
              </a:r>
            </a:p>
          </p:txBody>
        </p:sp>
      </p:grpSp>
      <p:grpSp>
        <p:nvGrpSpPr>
          <p:cNvPr id="45" name="グループ化 44"/>
          <p:cNvGrpSpPr/>
          <p:nvPr/>
        </p:nvGrpSpPr>
        <p:grpSpPr>
          <a:xfrm>
            <a:off x="6322554" y="2679102"/>
            <a:ext cx="5163341" cy="2748204"/>
            <a:chOff x="5808295" y="2679103"/>
            <a:chExt cx="5163341" cy="2748204"/>
          </a:xfrm>
        </p:grpSpPr>
        <p:sp>
          <p:nvSpPr>
            <p:cNvPr id="17" name="テキスト ボックス 16">
              <a:extLst>
                <a:ext uri="{FF2B5EF4-FFF2-40B4-BE49-F238E27FC236}">
                  <a16:creationId xmlns:a16="http://schemas.microsoft.com/office/drawing/2014/main" id="{5C240CD7-B569-468B-92B0-C79B3CD058D7}"/>
                </a:ext>
              </a:extLst>
            </p:cNvPr>
            <p:cNvSpPr txBox="1"/>
            <p:nvPr/>
          </p:nvSpPr>
          <p:spPr>
            <a:xfrm>
              <a:off x="5808295" y="2679103"/>
              <a:ext cx="5163341" cy="2748204"/>
            </a:xfrm>
            <a:prstGeom prst="rect">
              <a:avLst/>
            </a:prstGeom>
            <a:solidFill>
              <a:srgbClr val="FFFFCC"/>
            </a:solidFill>
            <a:ln w="19050">
              <a:solidFill>
                <a:schemeClr val="bg1">
                  <a:lumMod val="50000"/>
                </a:schemeClr>
              </a:solidFill>
            </a:ln>
          </p:spPr>
          <p:txBody>
            <a:bodyPr wrap="square" rtlCol="0">
              <a:noAutofit/>
            </a:bodyPr>
            <a:lstStyle/>
            <a:p>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人こうえい</a:t>
              </a:r>
              <a:r>
                <a:rPr kumimoji="1" lang="ja-JP" altLang="en-US" sz="2400" dirty="0" err="1">
                  <a:solidFill>
                    <a:schemeClr val="bg1">
                      <a:lumMod val="50000"/>
                    </a:schemeClr>
                  </a:solidFill>
                  <a:latin typeface="HG丸ｺﾞｼｯｸM-PRO" panose="020F0600000000000000" pitchFamily="50" charset="-128"/>
                  <a:ea typeface="HG丸ｺﾞｼｯｸM-PRO" panose="020F0600000000000000" pitchFamily="50" charset="-128"/>
                </a:rPr>
                <a:t>せい</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スパイ</a:t>
              </a:r>
              <a:r>
                <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rPr>
                <a:t>】</a:t>
              </a:r>
            </a:p>
            <a:p>
              <a:pPr lvl="0"/>
              <a:r>
                <a:rPr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a:t>
              </a:r>
              <a:endParaRPr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pPr lvl="0"/>
              <a:r>
                <a:rPr lang="ja-JP" altLang="en-US" sz="1400" dirty="0">
                  <a:solidFill>
                    <a:schemeClr val="bg1">
                      <a:lumMod val="50000"/>
                    </a:schemeClr>
                  </a:solidFill>
                  <a:latin typeface="HG丸ｺﾞｼｯｸM-PRO" panose="020F0600000000000000" pitchFamily="50" charset="-128"/>
                  <a:ea typeface="HG丸ｺﾞｼｯｸM-PRO" panose="020F0600000000000000" pitchFamily="50" charset="-128"/>
                </a:rPr>
                <a:t>　  かいぞう</a:t>
              </a:r>
              <a:endParaRPr lang="en-US" altLang="ja-JP" sz="1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・改造</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2400" dirty="0">
                  <a:solidFill>
                    <a:schemeClr val="bg1">
                      <a:lumMod val="50000"/>
                    </a:schemeClr>
                  </a:solidFill>
                  <a:latin typeface="HG丸ｺﾞｼｯｸM-PRO" panose="020F0600000000000000" pitchFamily="50" charset="-128"/>
                  <a:ea typeface="HG丸ｺﾞｼｯｸM-PRO" panose="020F0600000000000000" pitchFamily="50" charset="-128"/>
                </a:rPr>
                <a:t>（つぎの やくわりを きめる）</a:t>
              </a:r>
            </a:p>
          </p:txBody>
        </p:sp>
        <p:sp>
          <p:nvSpPr>
            <p:cNvPr id="42" name="テキスト ボックス 41">
              <a:extLst>
                <a:ext uri="{FF2B5EF4-FFF2-40B4-BE49-F238E27FC236}">
                  <a16:creationId xmlns:a16="http://schemas.microsoft.com/office/drawing/2014/main" id="{5C240CD7-B569-468B-92B0-C79B3CD058D7}"/>
                </a:ext>
              </a:extLst>
            </p:cNvPr>
            <p:cNvSpPr txBox="1"/>
            <p:nvPr/>
          </p:nvSpPr>
          <p:spPr>
            <a:xfrm>
              <a:off x="8222379" y="3736732"/>
              <a:ext cx="1519407" cy="640512"/>
            </a:xfrm>
            <a:prstGeom prst="rect">
              <a:avLst/>
            </a:prstGeom>
            <a:solidFill>
              <a:schemeClr val="bg1"/>
            </a:solidFill>
            <a:ln w="12700">
              <a:solidFill>
                <a:schemeClr val="bg1">
                  <a:lumMod val="50000"/>
                </a:schemeClr>
              </a:solidFill>
            </a:ln>
          </p:spPr>
          <p:txBody>
            <a:bodyPr wrap="square" rtlCol="0">
              <a:noAutofit/>
            </a:bodyPr>
            <a:lstStyle/>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分かったこと</a:t>
              </a:r>
              <a:endParaRPr kumimoji="1" lang="en-US" altLang="ja-JP" sz="1600" dirty="0">
                <a:solidFill>
                  <a:schemeClr val="bg1">
                    <a:lumMod val="50000"/>
                  </a:schemeClr>
                </a:solidFill>
                <a:latin typeface="HG丸ｺﾞｼｯｸM-PRO" panose="020F0600000000000000" pitchFamily="50" charset="-128"/>
                <a:ea typeface="HG丸ｺﾞｼｯｸM-PRO" panose="020F0600000000000000" pitchFamily="50" charset="-128"/>
              </a:endParaRPr>
            </a:p>
            <a:p>
              <a:r>
                <a:rPr kumimoji="1" lang="ja-JP" altLang="en-US" sz="1600" dirty="0">
                  <a:solidFill>
                    <a:schemeClr val="bg1">
                      <a:lumMod val="50000"/>
                    </a:schemeClr>
                  </a:solidFill>
                  <a:latin typeface="HG丸ｺﾞｼｯｸM-PRO" panose="020F0600000000000000" pitchFamily="50" charset="-128"/>
                  <a:ea typeface="HG丸ｺﾞｼｯｸM-PRO" panose="020F0600000000000000" pitchFamily="50" charset="-128"/>
                </a:rPr>
                <a:t>気づいたこと</a:t>
              </a:r>
            </a:p>
          </p:txBody>
        </p:sp>
        <p:sp>
          <p:nvSpPr>
            <p:cNvPr id="43" name="テキスト ボックス 42">
              <a:extLst>
                <a:ext uri="{FF2B5EF4-FFF2-40B4-BE49-F238E27FC236}">
                  <a16:creationId xmlns:a16="http://schemas.microsoft.com/office/drawing/2014/main" id="{5C240CD7-B569-468B-92B0-C79B3CD058D7}"/>
                </a:ext>
              </a:extLst>
            </p:cNvPr>
            <p:cNvSpPr txBox="1"/>
            <p:nvPr/>
          </p:nvSpPr>
          <p:spPr>
            <a:xfrm>
              <a:off x="8222379" y="4606400"/>
              <a:ext cx="1979273" cy="396774"/>
            </a:xfrm>
            <a:prstGeom prst="rect">
              <a:avLst/>
            </a:prstGeom>
            <a:solidFill>
              <a:schemeClr val="bg1"/>
            </a:solidFill>
            <a:ln w="12700">
              <a:solidFill>
                <a:schemeClr val="bg1">
                  <a:lumMod val="50000"/>
                </a:schemeClr>
              </a:solidFill>
            </a:ln>
          </p:spPr>
          <p:txBody>
            <a:bodyPr wrap="square" rtlCol="0">
              <a:noAutofit/>
            </a:bodyPr>
            <a:lstStyle/>
            <a:p>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手が</a:t>
              </a:r>
              <a:r>
                <a:rPr kumimoji="1" lang="ja-JP" altLang="en-US" sz="2000" dirty="0" err="1">
                  <a:solidFill>
                    <a:schemeClr val="bg1">
                      <a:lumMod val="50000"/>
                    </a:schemeClr>
                  </a:solidFill>
                  <a:latin typeface="HG丸ｺﾞｼｯｸM-PRO" panose="020F0600000000000000" pitchFamily="50" charset="-128"/>
                  <a:ea typeface="HG丸ｺﾞｼｯｸM-PRO" panose="020F0600000000000000" pitchFamily="50" charset="-128"/>
                </a:rPr>
                <a:t>き</a:t>
              </a:r>
              <a:r>
                <a:rPr kumimoji="1" lang="ja-JP" altLang="en-US" sz="2000" dirty="0">
                  <a:solidFill>
                    <a:schemeClr val="bg1">
                      <a:lumMod val="50000"/>
                    </a:schemeClr>
                  </a:solidFill>
                  <a:latin typeface="HG丸ｺﾞｼｯｸM-PRO" panose="020F0600000000000000" pitchFamily="50" charset="-128"/>
                  <a:ea typeface="HG丸ｺﾞｼｯｸM-PRO" panose="020F0600000000000000" pitchFamily="50" charset="-128"/>
                </a:rPr>
                <a:t>アイコン</a:t>
              </a:r>
            </a:p>
          </p:txBody>
        </p:sp>
      </p:grpSp>
      <p:sp>
        <p:nvSpPr>
          <p:cNvPr id="31" name="右矢印 19">
            <a:extLst>
              <a:ext uri="{FF2B5EF4-FFF2-40B4-BE49-F238E27FC236}">
                <a16:creationId xmlns:a16="http://schemas.microsoft.com/office/drawing/2014/main" id="{D0F7C135-5170-4D97-A029-4675E16BD3C5}"/>
              </a:ext>
            </a:extLst>
          </p:cNvPr>
          <p:cNvSpPr/>
          <p:nvPr/>
        </p:nvSpPr>
        <p:spPr>
          <a:xfrm>
            <a:off x="559807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
            <a:extLst>
              <a:ext uri="{FF2B5EF4-FFF2-40B4-BE49-F238E27FC236}">
                <a16:creationId xmlns:a16="http://schemas.microsoft.com/office/drawing/2014/main" id="{8AE60CB6-49BA-43BC-B426-B4FB2BB88F7A}"/>
              </a:ext>
            </a:extLst>
          </p:cNvPr>
          <p:cNvGrpSpPr/>
          <p:nvPr/>
        </p:nvGrpSpPr>
        <p:grpSpPr>
          <a:xfrm>
            <a:off x="1134252" y="712266"/>
            <a:ext cx="9921189" cy="6048929"/>
            <a:chOff x="153678" y="466171"/>
            <a:chExt cx="9921189" cy="6048929"/>
          </a:xfrm>
        </p:grpSpPr>
        <p:sp>
          <p:nvSpPr>
            <p:cNvPr id="71" name="テキスト ボックス 70">
              <a:extLst>
                <a:ext uri="{FF2B5EF4-FFF2-40B4-BE49-F238E27FC236}">
                  <a16:creationId xmlns:a16="http://schemas.microsoft.com/office/drawing/2014/main" id="{A8F7B948-0732-4EAF-9FEB-2ED0DF2B2C91}"/>
                </a:ext>
              </a:extLst>
            </p:cNvPr>
            <p:cNvSpPr txBox="1"/>
            <p:nvPr/>
          </p:nvSpPr>
          <p:spPr>
            <a:xfrm>
              <a:off x="153678" y="466171"/>
              <a:ext cx="9921189" cy="6048929"/>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手書きアイコン</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endParaRPr kumimoji="1" lang="en-US" altLang="ja-JP" sz="1400" dirty="0">
                <a:latin typeface="HG丸ｺﾞｼｯｸM-PRO" panose="020F0600000000000000" pitchFamily="50" charset="-128"/>
                <a:ea typeface="HG丸ｺﾞｼｯｸM-PRO" panose="020F0600000000000000" pitchFamily="50" charset="-128"/>
              </a:endParaRPr>
            </a:p>
            <a:p>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lang="en-US" altLang="ja-JP" sz="2400" dirty="0">
                <a:latin typeface="HG丸ｺﾞｼｯｸM-PRO" panose="020F0600000000000000" pitchFamily="50" charset="-128"/>
                <a:ea typeface="HG丸ｺﾞｼｯｸM-PRO" panose="020F0600000000000000" pitchFamily="50" charset="-128"/>
              </a:endParaRPr>
            </a:p>
            <a:p>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79" name="テキスト ボックス 78">
              <a:extLst>
                <a:ext uri="{FF2B5EF4-FFF2-40B4-BE49-F238E27FC236}">
                  <a16:creationId xmlns:a16="http://schemas.microsoft.com/office/drawing/2014/main" id="{73BC7477-144F-46D0-85B7-BA7860E4DAE8}"/>
                </a:ext>
              </a:extLst>
            </p:cNvPr>
            <p:cNvSpPr txBox="1"/>
            <p:nvPr/>
          </p:nvSpPr>
          <p:spPr>
            <a:xfrm>
              <a:off x="346144" y="1080442"/>
              <a:ext cx="1088956" cy="714535"/>
            </a:xfrm>
            <a:prstGeom prst="rect">
              <a:avLst/>
            </a:prstGeom>
            <a:solidFill>
              <a:schemeClr val="bg1"/>
            </a:solidFill>
            <a:ln w="19050">
              <a:solidFill>
                <a:schemeClr val="tx1"/>
              </a:solidFill>
            </a:ln>
          </p:spPr>
          <p:txBody>
            <a:bodyPr wrap="square" rtlCol="0">
              <a:noAutofit/>
            </a:bodyPr>
            <a:lstStyle/>
            <a:p>
              <a:r>
                <a:rPr lang="ja-JP" altLang="en-US" sz="1400" dirty="0">
                  <a:latin typeface="HG丸ｺﾞｼｯｸM-PRO" panose="020F0600000000000000" pitchFamily="50" charset="-128"/>
                  <a:ea typeface="HG丸ｺﾞｼｯｸM-PRO" panose="020F0600000000000000" pitchFamily="50" charset="-128"/>
                </a:rPr>
                <a:t>かいぞう</a:t>
              </a:r>
              <a:endParaRPr lang="en-US" altLang="ja-JP" sz="1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改造</a:t>
              </a:r>
              <a:endParaRPr kumimoji="1" lang="ja-JP" altLang="en-US" sz="2000" dirty="0">
                <a:solidFill>
                  <a:srgbClr val="0000FF"/>
                </a:solidFill>
                <a:latin typeface="HG丸ｺﾞｼｯｸM-PRO" panose="020F0600000000000000" pitchFamily="50" charset="-128"/>
                <a:ea typeface="HG丸ｺﾞｼｯｸM-PRO" panose="020F0600000000000000" pitchFamily="50" charset="-128"/>
              </a:endParaRPr>
            </a:p>
          </p:txBody>
        </p:sp>
        <p:pic>
          <p:nvPicPr>
            <p:cNvPr id="4" name="図 3">
              <a:extLst>
                <a:ext uri="{FF2B5EF4-FFF2-40B4-BE49-F238E27FC236}">
                  <a16:creationId xmlns:a16="http://schemas.microsoft.com/office/drawing/2014/main" id="{68B57A1E-4C3E-410D-80B1-28EE8C6409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155" y="1942430"/>
              <a:ext cx="8860248" cy="409348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grpSp>
        <p:nvGrpSpPr>
          <p:cNvPr id="5" name="グループ化 4">
            <a:extLst>
              <a:ext uri="{FF2B5EF4-FFF2-40B4-BE49-F238E27FC236}">
                <a16:creationId xmlns:a16="http://schemas.microsoft.com/office/drawing/2014/main" id="{FEB5E9F7-DD10-4CDF-BA69-F9267289EDC3}"/>
              </a:ext>
            </a:extLst>
          </p:cNvPr>
          <p:cNvGrpSpPr/>
          <p:nvPr/>
        </p:nvGrpSpPr>
        <p:grpSpPr>
          <a:xfrm>
            <a:off x="4805461" y="919463"/>
            <a:ext cx="5811307" cy="4542412"/>
            <a:chOff x="3769188" y="595165"/>
            <a:chExt cx="5811307" cy="4542412"/>
          </a:xfrm>
        </p:grpSpPr>
        <p:sp>
          <p:nvSpPr>
            <p:cNvPr id="89" name="テキスト ボックス 88">
              <a:extLst>
                <a:ext uri="{FF2B5EF4-FFF2-40B4-BE49-F238E27FC236}">
                  <a16:creationId xmlns:a16="http://schemas.microsoft.com/office/drawing/2014/main" id="{7043E464-416D-4FAC-ACF4-E7958822DA31}"/>
                </a:ext>
              </a:extLst>
            </p:cNvPr>
            <p:cNvSpPr txBox="1"/>
            <p:nvPr/>
          </p:nvSpPr>
          <p:spPr>
            <a:xfrm>
              <a:off x="3769188" y="595165"/>
              <a:ext cx="5414161" cy="1269955"/>
            </a:xfrm>
            <a:prstGeom prst="rect">
              <a:avLst/>
            </a:prstGeom>
            <a:noFill/>
            <a:ln w="19050">
              <a:noFill/>
            </a:ln>
            <a:effectLst>
              <a:outerShdw blurRad="50800" dist="38100" dir="2700000" algn="tl" rotWithShape="0">
                <a:prstClr val="black">
                  <a:alpha val="40000"/>
                </a:prstClr>
              </a:outerShdw>
            </a:effectLst>
          </p:spPr>
          <p:txBody>
            <a:bodyPr wrap="square" rtlCol="0">
              <a:noAutofit/>
            </a:bodyPr>
            <a:lstStyle/>
            <a:p>
              <a:pPr lvl="0"/>
              <a:r>
                <a:rPr lang="ja-JP" altLang="en-US" sz="2000" dirty="0">
                  <a:solidFill>
                    <a:srgbClr val="0000FF"/>
                  </a:solidFill>
                  <a:latin typeface="HGP創英角ﾎﾟｯﾌﾟ体" panose="040B0A00000000000000" pitchFamily="50" charset="-128"/>
                  <a:ea typeface="HGP創英角ﾎﾟｯﾌﾟ体" panose="040B0A00000000000000" pitchFamily="50" charset="-128"/>
                </a:rPr>
                <a:t>　　　　　　　　　　　　　　　　　げん　 </a:t>
              </a:r>
              <a:r>
                <a:rPr lang="ja-JP" altLang="en-US" sz="2000" dirty="0" err="1">
                  <a:solidFill>
                    <a:srgbClr val="0000FF"/>
                  </a:solidFill>
                  <a:latin typeface="HGP創英角ﾎﾟｯﾌﾟ体" panose="040B0A00000000000000" pitchFamily="50" charset="-128"/>
                  <a:ea typeface="HGP創英角ﾎﾟｯﾌﾟ体" panose="040B0A00000000000000" pitchFamily="50" charset="-128"/>
                </a:rPr>
                <a:t>ご</a:t>
              </a:r>
              <a:endParaRPr lang="en-US" altLang="ja-JP" sz="2000" dirty="0">
                <a:solidFill>
                  <a:srgbClr val="0000FF"/>
                </a:solidFill>
                <a:latin typeface="HGP創英角ﾎﾟｯﾌﾟ体" panose="040B0A00000000000000" pitchFamily="50" charset="-128"/>
                <a:ea typeface="HGP創英角ﾎﾟｯﾌﾟ体" panose="040B0A00000000000000" pitchFamily="50" charset="-128"/>
              </a:endParaRPr>
            </a:p>
            <a:p>
              <a:pPr lvl="0"/>
              <a:r>
                <a:rPr lang="ja-JP" altLang="en-US" sz="4800" dirty="0">
                  <a:solidFill>
                    <a:srgbClr val="0000FF"/>
                  </a:solidFill>
                  <a:latin typeface="HGP創英角ﾎﾟｯﾌﾟ体" panose="040B0A00000000000000" pitchFamily="50" charset="-128"/>
                  <a:ea typeface="HGP創英角ﾎﾟｯﾌﾟ体" panose="040B0A00000000000000" pitchFamily="50" charset="-128"/>
                </a:rPr>
                <a:t>プログラム言語</a:t>
              </a:r>
              <a:endParaRPr kumimoji="1" lang="ja-JP" altLang="en-US" sz="48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90" name="テキスト ボックス 89">
              <a:extLst>
                <a:ext uri="{FF2B5EF4-FFF2-40B4-BE49-F238E27FC236}">
                  <a16:creationId xmlns:a16="http://schemas.microsoft.com/office/drawing/2014/main" id="{8C77E1BB-C70A-4705-9593-949C5A229DF1}"/>
                </a:ext>
              </a:extLst>
            </p:cNvPr>
            <p:cNvSpPr txBox="1"/>
            <p:nvPr/>
          </p:nvSpPr>
          <p:spPr>
            <a:xfrm>
              <a:off x="5228781" y="3022703"/>
              <a:ext cx="4351714" cy="691023"/>
            </a:xfrm>
            <a:prstGeom prst="rect">
              <a:avLst/>
            </a:prstGeom>
            <a:noFill/>
            <a:ln w="19050">
              <a:noFill/>
            </a:ln>
            <a:effectLst>
              <a:outerShdw blurRad="50800" dist="38100" dir="2700000" algn="tl" rotWithShape="0">
                <a:prstClr val="black">
                  <a:alpha val="40000"/>
                </a:prstClr>
              </a:outerShdw>
            </a:effectLst>
          </p:spPr>
          <p:txBody>
            <a:bodyPr wrap="square" rtlCol="0">
              <a:noAutofit/>
            </a:bodyPr>
            <a:lstStyle/>
            <a:p>
              <a:pPr lvl="0"/>
              <a:r>
                <a:rPr lang="ja-JP" altLang="en-US" sz="3600" dirty="0">
                  <a:solidFill>
                    <a:srgbClr val="0000FF"/>
                  </a:solidFill>
                  <a:latin typeface="HGP創英角ﾎﾟｯﾌﾟ体" panose="040B0A00000000000000" pitchFamily="50" charset="-128"/>
                  <a:ea typeface="HGP創英角ﾎﾟｯﾌﾟ体" panose="040B0A00000000000000" pitchFamily="50" charset="-128"/>
                </a:rPr>
                <a:t>プログラムを書く</a:t>
              </a:r>
              <a:endParaRPr kumimoji="1" lang="ja-JP" altLang="en-US" sz="3600" dirty="0">
                <a:solidFill>
                  <a:srgbClr val="0000FF"/>
                </a:solidFill>
                <a:latin typeface="HGP創英角ﾎﾟｯﾌﾟ体" panose="040B0A00000000000000" pitchFamily="50" charset="-128"/>
                <a:ea typeface="HGP創英角ﾎﾟｯﾌﾟ体" panose="040B0A00000000000000" pitchFamily="50" charset="-128"/>
              </a:endParaRPr>
            </a:p>
          </p:txBody>
        </p:sp>
        <p:sp>
          <p:nvSpPr>
            <p:cNvPr id="92" name="テキスト ボックス 91">
              <a:extLst>
                <a:ext uri="{FF2B5EF4-FFF2-40B4-BE49-F238E27FC236}">
                  <a16:creationId xmlns:a16="http://schemas.microsoft.com/office/drawing/2014/main" id="{EEB2F198-7984-494E-AB2E-C52B9A666D1E}"/>
                </a:ext>
              </a:extLst>
            </p:cNvPr>
            <p:cNvSpPr txBox="1"/>
            <p:nvPr/>
          </p:nvSpPr>
          <p:spPr>
            <a:xfrm>
              <a:off x="4150420" y="4446554"/>
              <a:ext cx="4351714" cy="691023"/>
            </a:xfrm>
            <a:prstGeom prst="rect">
              <a:avLst/>
            </a:prstGeom>
            <a:noFill/>
            <a:ln w="19050">
              <a:noFill/>
            </a:ln>
            <a:effectLst>
              <a:outerShdw blurRad="50800" dist="38100" dir="2700000" algn="tl" rotWithShape="0">
                <a:prstClr val="black">
                  <a:alpha val="40000"/>
                </a:prstClr>
              </a:outerShdw>
            </a:effectLst>
          </p:spPr>
          <p:txBody>
            <a:bodyPr wrap="square" rtlCol="0">
              <a:noAutofit/>
            </a:bodyPr>
            <a:lstStyle/>
            <a:p>
              <a:pPr lvl="0"/>
              <a:r>
                <a:rPr lang="ja-JP" altLang="en-US" sz="3600" dirty="0">
                  <a:solidFill>
                    <a:srgbClr val="0000FF"/>
                  </a:solidFill>
                  <a:latin typeface="HGP創英角ﾎﾟｯﾌﾟ体" panose="040B0A00000000000000" pitchFamily="50" charset="-128"/>
                  <a:ea typeface="HGP創英角ﾎﾟｯﾌﾟ体" panose="040B0A00000000000000" pitchFamily="50" charset="-128"/>
                </a:rPr>
                <a:t>プログラムを読む</a:t>
              </a:r>
              <a:endParaRPr kumimoji="1" lang="ja-JP" altLang="en-US" sz="3600" dirty="0">
                <a:solidFill>
                  <a:srgbClr val="0000FF"/>
                </a:solidFill>
                <a:latin typeface="HGP創英角ﾎﾟｯﾌﾟ体" panose="040B0A00000000000000" pitchFamily="50" charset="-128"/>
                <a:ea typeface="HGP創英角ﾎﾟｯﾌﾟ体" panose="040B0A00000000000000" pitchFamily="50" charset="-128"/>
              </a:endParaRPr>
            </a:p>
          </p:txBody>
        </p:sp>
      </p:grpSp>
      <p:pic>
        <p:nvPicPr>
          <p:cNvPr id="94" name="図 93" descr="ãæ ã¤ã©ã¹ããã®ç»åæ¤ç´¢çµæ">
            <a:extLst>
              <a:ext uri="{FF2B5EF4-FFF2-40B4-BE49-F238E27FC236}">
                <a16:creationId xmlns:a16="http://schemas.microsoft.com/office/drawing/2014/main" id="{0E538F0C-3C96-4585-B461-DDB56FB83F2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324663" y="3306072"/>
            <a:ext cx="892583" cy="705391"/>
          </a:xfrm>
          <a:prstGeom prst="rect">
            <a:avLst/>
          </a:prstGeom>
          <a:ln w="12700">
            <a:noFill/>
          </a:ln>
          <a:effectLst>
            <a:outerShdw blurRad="50800" dist="63500" dir="2700000" algn="tl" rotWithShape="0">
              <a:prstClr val="black">
                <a:alpha val="40000"/>
              </a:prstClr>
            </a:outerShdw>
          </a:effectLst>
        </p:spPr>
      </p:pic>
      <p:pic>
        <p:nvPicPr>
          <p:cNvPr id="35" name="図 34" descr="ãæ ã¤ã©ã¹ããã®ç»åæ¤ç´¢çµæ">
            <a:extLst>
              <a:ext uri="{FF2B5EF4-FFF2-40B4-BE49-F238E27FC236}">
                <a16:creationId xmlns:a16="http://schemas.microsoft.com/office/drawing/2014/main" id="{656D1D09-F159-43C2-BDA8-5894FD29B0C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65251" flipH="1">
            <a:off x="4346050" y="4369160"/>
            <a:ext cx="892583" cy="705391"/>
          </a:xfrm>
          <a:prstGeom prst="rect">
            <a:avLst/>
          </a:prstGeom>
          <a:ln w="12700">
            <a:noFill/>
          </a:ln>
          <a:effectLst>
            <a:outerShdw blurRad="50800" dist="63500" dir="2700000" algn="tl" rotWithShape="0">
              <a:prstClr val="black">
                <a:alpha val="40000"/>
              </a:prstClr>
            </a:outerShdw>
          </a:effectLst>
        </p:spPr>
      </p:pic>
    </p:spTree>
    <p:extLst>
      <p:ext uri="{BB962C8B-B14F-4D97-AF65-F5344CB8AC3E}">
        <p14:creationId xmlns:p14="http://schemas.microsoft.com/office/powerpoint/2010/main" val="1387296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anim calcmode="lin" valueType="num">
                                      <p:cBhvr>
                                        <p:cTn id="10" dur="2000" fill="hold"/>
                                        <p:tgtEl>
                                          <p:spTgt spid="3"/>
                                        </p:tgtEl>
                                        <p:attrNameLst>
                                          <p:attrName>ppt_x</p:attrName>
                                        </p:attrNameLst>
                                      </p:cBhvr>
                                      <p:tavLst>
                                        <p:tav tm="0">
                                          <p:val>
                                            <p:fltVal val="0.5"/>
                                          </p:val>
                                        </p:tav>
                                        <p:tav tm="100000">
                                          <p:val>
                                            <p:strVal val="#ppt_x"/>
                                          </p:val>
                                        </p:tav>
                                      </p:tavLst>
                                    </p:anim>
                                    <p:anim calcmode="lin" valueType="num">
                                      <p:cBhvr>
                                        <p:cTn id="11" dur="20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500"/>
                            </p:stCondLst>
                            <p:childTnLst>
                              <p:par>
                                <p:cTn id="24" presetID="32" presetClass="emph" presetSubtype="0" repeatCount="indefinite" fill="hold" nodeType="afterEffect">
                                  <p:stCondLst>
                                    <p:cond delay="0"/>
                                  </p:stCondLst>
                                  <p:endCondLst>
                                    <p:cond evt="onNext" delay="0">
                                      <p:tgtEl>
                                        <p:sldTgt/>
                                      </p:tgtEl>
                                    </p:cond>
                                  </p:endCondLst>
                                  <p:childTnLst>
                                    <p:animRot by="120000">
                                      <p:cBhvr>
                                        <p:cTn id="25" dur="100" fill="hold">
                                          <p:stCondLst>
                                            <p:cond delay="0"/>
                                          </p:stCondLst>
                                        </p:cTn>
                                        <p:tgtEl>
                                          <p:spTgt spid="94"/>
                                        </p:tgtEl>
                                        <p:attrNameLst>
                                          <p:attrName>r</p:attrName>
                                        </p:attrNameLst>
                                      </p:cBhvr>
                                    </p:animRot>
                                    <p:animRot by="-240000">
                                      <p:cBhvr>
                                        <p:cTn id="26" dur="200" fill="hold">
                                          <p:stCondLst>
                                            <p:cond delay="200"/>
                                          </p:stCondLst>
                                        </p:cTn>
                                        <p:tgtEl>
                                          <p:spTgt spid="94"/>
                                        </p:tgtEl>
                                        <p:attrNameLst>
                                          <p:attrName>r</p:attrName>
                                        </p:attrNameLst>
                                      </p:cBhvr>
                                    </p:animRot>
                                    <p:animRot by="240000">
                                      <p:cBhvr>
                                        <p:cTn id="27" dur="200" fill="hold">
                                          <p:stCondLst>
                                            <p:cond delay="400"/>
                                          </p:stCondLst>
                                        </p:cTn>
                                        <p:tgtEl>
                                          <p:spTgt spid="94"/>
                                        </p:tgtEl>
                                        <p:attrNameLst>
                                          <p:attrName>r</p:attrName>
                                        </p:attrNameLst>
                                      </p:cBhvr>
                                    </p:animRot>
                                    <p:animRot by="-240000">
                                      <p:cBhvr>
                                        <p:cTn id="28" dur="200" fill="hold">
                                          <p:stCondLst>
                                            <p:cond delay="600"/>
                                          </p:stCondLst>
                                        </p:cTn>
                                        <p:tgtEl>
                                          <p:spTgt spid="94"/>
                                        </p:tgtEl>
                                        <p:attrNameLst>
                                          <p:attrName>r</p:attrName>
                                        </p:attrNameLst>
                                      </p:cBhvr>
                                    </p:animRot>
                                    <p:animRot by="120000">
                                      <p:cBhvr>
                                        <p:cTn id="29" dur="200" fill="hold">
                                          <p:stCondLst>
                                            <p:cond delay="800"/>
                                          </p:stCondLst>
                                        </p:cTn>
                                        <p:tgtEl>
                                          <p:spTgt spid="94"/>
                                        </p:tgtEl>
                                        <p:attrNameLst>
                                          <p:attrName>r</p:attrName>
                                        </p:attrNameLst>
                                      </p:cBhvr>
                                    </p:animRot>
                                  </p:childTnLst>
                                </p:cTn>
                              </p:par>
                              <p:par>
                                <p:cTn id="30" presetID="32" presetClass="emph" presetSubtype="0" repeatCount="indefinite" fill="hold" nodeType="withEffect">
                                  <p:stCondLst>
                                    <p:cond delay="0"/>
                                  </p:stCondLst>
                                  <p:endCondLst>
                                    <p:cond evt="onNext" delay="0">
                                      <p:tgtEl>
                                        <p:sldTgt/>
                                      </p:tgtEl>
                                    </p:cond>
                                  </p:endCondLst>
                                  <p:childTnLst>
                                    <p:animRot by="120000">
                                      <p:cBhvr>
                                        <p:cTn id="31" dur="100" fill="hold">
                                          <p:stCondLst>
                                            <p:cond delay="0"/>
                                          </p:stCondLst>
                                        </p:cTn>
                                        <p:tgtEl>
                                          <p:spTgt spid="35"/>
                                        </p:tgtEl>
                                        <p:attrNameLst>
                                          <p:attrName>r</p:attrName>
                                        </p:attrNameLst>
                                      </p:cBhvr>
                                    </p:animRot>
                                    <p:animRot by="-240000">
                                      <p:cBhvr>
                                        <p:cTn id="32" dur="200" fill="hold">
                                          <p:stCondLst>
                                            <p:cond delay="200"/>
                                          </p:stCondLst>
                                        </p:cTn>
                                        <p:tgtEl>
                                          <p:spTgt spid="35"/>
                                        </p:tgtEl>
                                        <p:attrNameLst>
                                          <p:attrName>r</p:attrName>
                                        </p:attrNameLst>
                                      </p:cBhvr>
                                    </p:animRot>
                                    <p:animRot by="240000">
                                      <p:cBhvr>
                                        <p:cTn id="33" dur="200" fill="hold">
                                          <p:stCondLst>
                                            <p:cond delay="400"/>
                                          </p:stCondLst>
                                        </p:cTn>
                                        <p:tgtEl>
                                          <p:spTgt spid="35"/>
                                        </p:tgtEl>
                                        <p:attrNameLst>
                                          <p:attrName>r</p:attrName>
                                        </p:attrNameLst>
                                      </p:cBhvr>
                                    </p:animRot>
                                    <p:animRot by="-240000">
                                      <p:cBhvr>
                                        <p:cTn id="34" dur="200" fill="hold">
                                          <p:stCondLst>
                                            <p:cond delay="600"/>
                                          </p:stCondLst>
                                        </p:cTn>
                                        <p:tgtEl>
                                          <p:spTgt spid="35"/>
                                        </p:tgtEl>
                                        <p:attrNameLst>
                                          <p:attrName>r</p:attrName>
                                        </p:attrNameLst>
                                      </p:cBhvr>
                                    </p:animRot>
                                    <p:animRot by="120000">
                                      <p:cBhvr>
                                        <p:cTn id="35" dur="200" fill="hold">
                                          <p:stCondLst>
                                            <p:cond delay="80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808BD3D-0BCF-46EA-96EA-BACDD6622FE4}"/>
              </a:ext>
            </a:extLst>
          </p:cNvPr>
          <p:cNvSpPr/>
          <p:nvPr/>
        </p:nvSpPr>
        <p:spPr>
          <a:xfrm>
            <a:off x="1041614" y="1584356"/>
            <a:ext cx="185277" cy="47427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B5CFCB79-97C7-4343-A1BC-63DDB976CC1F}"/>
              </a:ext>
            </a:extLst>
          </p:cNvPr>
          <p:cNvSpPr txBox="1">
            <a:spLocks/>
          </p:cNvSpPr>
          <p:nvPr/>
        </p:nvSpPr>
        <p:spPr>
          <a:xfrm>
            <a:off x="0" y="0"/>
            <a:ext cx="7829550" cy="573086"/>
          </a:xfrm>
          <a:prstGeom prst="rect">
            <a:avLst/>
          </a:prstGeom>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endParaRPr lang="ja-JP" altLang="en-US" sz="3200" dirty="0">
              <a:latin typeface="HGP創英角ﾎﾟｯﾌﾟ体" panose="040B0A00000000000000" pitchFamily="50" charset="-128"/>
              <a:ea typeface="HGP創英角ﾎﾟｯﾌﾟ体" panose="040B0A00000000000000" pitchFamily="50" charset="-128"/>
            </a:endParaRPr>
          </a:p>
        </p:txBody>
      </p:sp>
      <p:sp>
        <p:nvSpPr>
          <p:cNvPr id="13" name="タイトル 1">
            <a:extLst>
              <a:ext uri="{FF2B5EF4-FFF2-40B4-BE49-F238E27FC236}">
                <a16:creationId xmlns:a16="http://schemas.microsoft.com/office/drawing/2014/main" id="{E7BA904D-3840-449F-9369-5C9807344A4C}"/>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14" name="タイトル 1">
            <a:extLst>
              <a:ext uri="{FF2B5EF4-FFF2-40B4-BE49-F238E27FC236}">
                <a16:creationId xmlns:a16="http://schemas.microsoft.com/office/drawing/2014/main" id="{1F56D4FA-8899-4C14-A9F5-93EBF7196560}"/>
              </a:ext>
            </a:extLst>
          </p:cNvPr>
          <p:cNvSpPr txBox="1">
            <a:spLocks/>
          </p:cNvSpPr>
          <p:nvPr/>
        </p:nvSpPr>
        <p:spPr>
          <a:xfrm>
            <a:off x="162124" y="692003"/>
            <a:ext cx="6714925" cy="430211"/>
          </a:xfrm>
          <a:prstGeom prst="rect">
            <a:avLst/>
          </a:prstGeom>
        </p:spPr>
        <p:txBody>
          <a:bodyPr vert="horz" lIns="91440" tIns="45720" rIns="91440" bIns="45720" rtlCol="0" anchor="t" anchorCtr="0">
            <a:normAutofit fontScale="975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HGP創英角ﾎﾟｯﾌﾟ体" panose="040B0A00000000000000" pitchFamily="50" charset="-128"/>
                <a:ea typeface="HGP創英角ﾎﾟｯﾌﾟ体" panose="040B0A00000000000000" pitchFamily="50" charset="-128"/>
              </a:rPr>
              <a:t>「プログラミング学しゅうのすすめ方を知ろう」</a:t>
            </a:r>
          </a:p>
        </p:txBody>
      </p:sp>
      <p:sp>
        <p:nvSpPr>
          <p:cNvPr id="7" name="テキスト ボックス 6">
            <a:extLst>
              <a:ext uri="{FF2B5EF4-FFF2-40B4-BE49-F238E27FC236}">
                <a16:creationId xmlns:a16="http://schemas.microsoft.com/office/drawing/2014/main" id="{5C240CD7-B569-468B-92B0-C79B3CD058D7}"/>
              </a:ext>
            </a:extLst>
          </p:cNvPr>
          <p:cNvSpPr txBox="1"/>
          <p:nvPr/>
        </p:nvSpPr>
        <p:spPr>
          <a:xfrm>
            <a:off x="387110" y="1156695"/>
            <a:ext cx="2385119" cy="427662"/>
          </a:xfrm>
          <a:prstGeom prst="rect">
            <a:avLst/>
          </a:prstGeom>
          <a:solidFill>
            <a:srgbClr val="FFFFCC"/>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やくわりぶんたん</a:t>
            </a:r>
          </a:p>
        </p:txBody>
      </p:sp>
      <p:sp>
        <p:nvSpPr>
          <p:cNvPr id="10" name="テキスト ボックス 9">
            <a:extLst>
              <a:ext uri="{FF2B5EF4-FFF2-40B4-BE49-F238E27FC236}">
                <a16:creationId xmlns:a16="http://schemas.microsoft.com/office/drawing/2014/main" id="{A1F6689B-30E4-45EB-A42D-7D92697538F2}"/>
              </a:ext>
            </a:extLst>
          </p:cNvPr>
          <p:cNvSpPr txBox="1"/>
          <p:nvPr/>
        </p:nvSpPr>
        <p:spPr>
          <a:xfrm>
            <a:off x="387109" y="1683492"/>
            <a:ext cx="1456205" cy="427661"/>
          </a:xfrm>
          <a:prstGeom prst="rect">
            <a:avLst/>
          </a:prstGeom>
          <a:solidFill>
            <a:srgbClr val="FFCC66"/>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じゅんび</a:t>
            </a:r>
          </a:p>
        </p:txBody>
      </p:sp>
      <p:grpSp>
        <p:nvGrpSpPr>
          <p:cNvPr id="18" name="グループ化 17">
            <a:extLst>
              <a:ext uri="{FF2B5EF4-FFF2-40B4-BE49-F238E27FC236}">
                <a16:creationId xmlns:a16="http://schemas.microsoft.com/office/drawing/2014/main" id="{D3C9CCBB-6920-4AC4-A4AD-717CEDBE09BE}"/>
              </a:ext>
            </a:extLst>
          </p:cNvPr>
          <p:cNvGrpSpPr/>
          <p:nvPr/>
        </p:nvGrpSpPr>
        <p:grpSpPr>
          <a:xfrm>
            <a:off x="387109" y="2210287"/>
            <a:ext cx="11617786" cy="3405135"/>
            <a:chOff x="387109" y="2210287"/>
            <a:chExt cx="11617786" cy="3405135"/>
          </a:xfrm>
        </p:grpSpPr>
        <p:sp>
          <p:nvSpPr>
            <p:cNvPr id="11" name="テキスト ボックス 10">
              <a:extLst>
                <a:ext uri="{FF2B5EF4-FFF2-40B4-BE49-F238E27FC236}">
                  <a16:creationId xmlns:a16="http://schemas.microsoft.com/office/drawing/2014/main" id="{7A3A7BBA-DF1E-4489-88DB-A14C70ECD61B}"/>
                </a:ext>
              </a:extLst>
            </p:cNvPr>
            <p:cNvSpPr txBox="1"/>
            <p:nvPr/>
          </p:nvSpPr>
          <p:spPr>
            <a:xfrm>
              <a:off x="387109" y="2210287"/>
              <a:ext cx="11617786" cy="3405135"/>
            </a:xfrm>
            <a:prstGeom prst="rect">
              <a:avLst/>
            </a:prstGeom>
            <a:solidFill>
              <a:srgbClr val="CCFFCC"/>
            </a:solidFill>
            <a:ln w="19050">
              <a:solidFill>
                <a:schemeClr val="tx1"/>
              </a:solidFill>
            </a:ln>
          </p:spPr>
          <p:txBody>
            <a:bodyPr wrap="square" rtlCol="0">
              <a:normAutofit/>
            </a:bodyPr>
            <a:lstStyle/>
            <a:p>
              <a:r>
                <a:rPr kumimoji="1" lang="ja-JP" altLang="en-US" sz="2800" dirty="0">
                  <a:latin typeface="HG丸ｺﾞｼｯｸM-PRO" panose="020F0600000000000000" pitchFamily="50" charset="-128"/>
                  <a:ea typeface="HG丸ｺﾞｼｯｸM-PRO" panose="020F0600000000000000" pitchFamily="50" charset="-128"/>
                </a:rPr>
                <a:t>　プロジェクトをおこなう</a:t>
              </a:r>
              <a:endParaRPr kumimoji="1" lang="en-US" altLang="ja-JP" sz="28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ja-JP" altLang="en-US" sz="2800" dirty="0">
                <a:latin typeface="HG丸ｺﾞｼｯｸM-PRO" panose="020F0600000000000000" pitchFamily="50" charset="-128"/>
                <a:ea typeface="HG丸ｺﾞｼｯｸM-PRO" panose="020F0600000000000000" pitchFamily="50" charset="-128"/>
              </a:endParaRPr>
            </a:p>
          </p:txBody>
        </p:sp>
        <p:grpSp>
          <p:nvGrpSpPr>
            <p:cNvPr id="27" name="グループ化 26">
              <a:extLst>
                <a:ext uri="{FF2B5EF4-FFF2-40B4-BE49-F238E27FC236}">
                  <a16:creationId xmlns:a16="http://schemas.microsoft.com/office/drawing/2014/main" id="{80828126-B940-481E-A753-809BA7A10BCF}"/>
                </a:ext>
              </a:extLst>
            </p:cNvPr>
            <p:cNvGrpSpPr/>
            <p:nvPr/>
          </p:nvGrpSpPr>
          <p:grpSpPr>
            <a:xfrm>
              <a:off x="2117132" y="2885718"/>
              <a:ext cx="2999174" cy="2303027"/>
              <a:chOff x="7972462" y="3035300"/>
              <a:chExt cx="2999174" cy="2541588"/>
            </a:xfrm>
          </p:grpSpPr>
          <p:cxnSp>
            <p:nvCxnSpPr>
              <p:cNvPr id="29" name="カギ線コネクタ 27">
                <a:extLst>
                  <a:ext uri="{FF2B5EF4-FFF2-40B4-BE49-F238E27FC236}">
                    <a16:creationId xmlns:a16="http://schemas.microsoft.com/office/drawing/2014/main" id="{BA883457-E439-4436-B4AB-C02473CDC37C}"/>
                  </a:ext>
                </a:extLst>
              </p:cNvPr>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40E3B060-7FD9-446C-A0FC-BCDFBF7E70AC}"/>
                  </a:ext>
                </a:extLst>
              </p:cNvPr>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39" name="グループ化 38"/>
            <p:cNvGrpSpPr/>
            <p:nvPr/>
          </p:nvGrpSpPr>
          <p:grpSpPr>
            <a:xfrm>
              <a:off x="8486721" y="3035299"/>
              <a:ext cx="2999174" cy="2541588"/>
              <a:chOff x="7972462" y="3035300"/>
              <a:chExt cx="2999174" cy="2541588"/>
            </a:xfrm>
          </p:grpSpPr>
          <p:cxnSp>
            <p:nvCxnSpPr>
              <p:cNvPr id="28" name="カギ線コネクタ 27"/>
              <p:cNvCxnSpPr/>
              <p:nvPr/>
            </p:nvCxnSpPr>
            <p:spPr>
              <a:xfrm flipV="1">
                <a:off x="7972462" y="3035300"/>
                <a:ext cx="2999174" cy="2506906"/>
              </a:xfrm>
              <a:prstGeom prst="bentConnector3">
                <a:avLst>
                  <a:gd name="adj1" fmla="val 110977"/>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7972462" y="5427308"/>
                <a:ext cx="99" cy="149580"/>
              </a:xfrm>
              <a:prstGeom prst="line">
                <a:avLst/>
              </a:prstGeom>
              <a:ln w="76200"/>
            </p:spPr>
            <p:style>
              <a:lnRef idx="1">
                <a:schemeClr val="accent1"/>
              </a:lnRef>
              <a:fillRef idx="0">
                <a:schemeClr val="accent1"/>
              </a:fillRef>
              <a:effectRef idx="0">
                <a:schemeClr val="accent1"/>
              </a:effectRef>
              <a:fontRef idx="minor">
                <a:schemeClr val="tx1"/>
              </a:fontRef>
            </p:style>
          </p:cxnSp>
        </p:grpSp>
        <p:grpSp>
          <p:nvGrpSpPr>
            <p:cNvPr id="44" name="グループ化 43"/>
            <p:cNvGrpSpPr/>
            <p:nvPr/>
          </p:nvGrpSpPr>
          <p:grpSpPr>
            <a:xfrm>
              <a:off x="505097" y="2679103"/>
              <a:ext cx="4587607" cy="2410508"/>
              <a:chOff x="1166000" y="2679103"/>
              <a:chExt cx="4217161" cy="2410508"/>
            </a:xfrm>
          </p:grpSpPr>
          <p:sp>
            <p:nvSpPr>
              <p:cNvPr id="15" name="テキスト ボックス 14">
                <a:extLst>
                  <a:ext uri="{FF2B5EF4-FFF2-40B4-BE49-F238E27FC236}">
                    <a16:creationId xmlns:a16="http://schemas.microsoft.com/office/drawing/2014/main" id="{5C240CD7-B569-468B-92B0-C79B3CD058D7}"/>
                  </a:ext>
                </a:extLst>
              </p:cNvPr>
              <p:cNvSpPr txBox="1"/>
              <p:nvPr/>
            </p:nvSpPr>
            <p:spPr>
              <a:xfrm>
                <a:off x="1166000" y="2679103"/>
                <a:ext cx="4217161" cy="2410508"/>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カタツムリ</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せん</a:t>
                </a:r>
                <a:r>
                  <a:rPr kumimoji="1" lang="ja-JP" altLang="en-US" sz="2400" dirty="0" err="1">
                    <a:latin typeface="HG丸ｺﾞｼｯｸM-PRO" panose="020F0600000000000000" pitchFamily="50" charset="-128"/>
                    <a:ea typeface="HG丸ｺﾞｼｯｸM-PRO" panose="020F0600000000000000" pitchFamily="50" charset="-128"/>
                  </a:rPr>
                  <a:t>ぷう</a:t>
                </a:r>
                <a:r>
                  <a:rPr kumimoji="1" lang="ja-JP" altLang="en-US" sz="2400" dirty="0">
                    <a:latin typeface="HG丸ｺﾞｼｯｸM-PRO" panose="020F0600000000000000" pitchFamily="50" charset="-128"/>
                    <a:ea typeface="HG丸ｺﾞｼｯｸM-PRO" panose="020F0600000000000000" pitchFamily="50" charset="-128"/>
                  </a:rPr>
                  <a:t>き</a:t>
                </a:r>
                <a:r>
                  <a:rPr kumimoji="1" lang="en-US" altLang="ja-JP" sz="2400" dirty="0">
                    <a:latin typeface="HG丸ｺﾞｼｯｸM-PRO" panose="020F0600000000000000" pitchFamily="50" charset="-128"/>
                    <a:ea typeface="HG丸ｺﾞｼｯｸM-PRO" panose="020F0600000000000000" pitchFamily="50" charset="-128"/>
                  </a:rPr>
                  <a:t>】</a:t>
                </a:r>
              </a:p>
              <a:p>
                <a:r>
                  <a:rPr kumimoji="1" lang="ja-JP" altLang="en-US" sz="1400" dirty="0">
                    <a:latin typeface="HG丸ｺﾞｼｯｸM-PRO" panose="020F0600000000000000" pitchFamily="50" charset="-128"/>
                    <a:ea typeface="HG丸ｺﾞｼｯｸM-PRO" panose="020F0600000000000000" pitchFamily="50" charset="-128"/>
                  </a:rPr>
                  <a:t>　　</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かいぞう</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（つぎの やくわりを きめる）</a:t>
                </a:r>
              </a:p>
              <a:p>
                <a:endParaRPr kumimoji="1" lang="ja-JP" altLang="en-US" sz="2400" dirty="0">
                  <a:latin typeface="HG丸ｺﾞｼｯｸM-PRO" panose="020F0600000000000000" pitchFamily="50" charset="-128"/>
                  <a:ea typeface="HG丸ｺﾞｼｯｸM-PRO" panose="020F0600000000000000" pitchFamily="50" charset="-128"/>
                </a:endParaRPr>
              </a:p>
            </p:txBody>
          </p:sp>
          <p:sp>
            <p:nvSpPr>
              <p:cNvPr id="41" name="テキスト ボックス 40">
                <a:extLst>
                  <a:ext uri="{FF2B5EF4-FFF2-40B4-BE49-F238E27FC236}">
                    <a16:creationId xmlns:a16="http://schemas.microsoft.com/office/drawing/2014/main" id="{5C240CD7-B569-468B-92B0-C79B3CD058D7}"/>
                  </a:ext>
                </a:extLst>
              </p:cNvPr>
              <p:cNvSpPr txBox="1"/>
              <p:nvPr/>
            </p:nvSpPr>
            <p:spPr>
              <a:xfrm>
                <a:off x="3488090"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grpSp>
        <p:grpSp>
          <p:nvGrpSpPr>
            <p:cNvPr id="45" name="グループ化 44"/>
            <p:cNvGrpSpPr/>
            <p:nvPr/>
          </p:nvGrpSpPr>
          <p:grpSpPr>
            <a:xfrm>
              <a:off x="6322554" y="2679102"/>
              <a:ext cx="5163341" cy="2748204"/>
              <a:chOff x="5808295" y="2679103"/>
              <a:chExt cx="5163341" cy="2748204"/>
            </a:xfrm>
          </p:grpSpPr>
          <p:sp>
            <p:nvSpPr>
              <p:cNvPr id="17" name="テキスト ボックス 16">
                <a:extLst>
                  <a:ext uri="{FF2B5EF4-FFF2-40B4-BE49-F238E27FC236}">
                    <a16:creationId xmlns:a16="http://schemas.microsoft.com/office/drawing/2014/main" id="{5C240CD7-B569-468B-92B0-C79B3CD058D7}"/>
                  </a:ext>
                </a:extLst>
              </p:cNvPr>
              <p:cNvSpPr txBox="1"/>
              <p:nvPr/>
            </p:nvSpPr>
            <p:spPr>
              <a:xfrm>
                <a:off x="5808295" y="2679103"/>
                <a:ext cx="5163341" cy="2748204"/>
              </a:xfrm>
              <a:prstGeom prst="rect">
                <a:avLst/>
              </a:prstGeom>
              <a:solidFill>
                <a:srgbClr val="FFFFCC"/>
              </a:solidFill>
              <a:ln w="19050">
                <a:solidFill>
                  <a:schemeClr val="tx1"/>
                </a:solidFill>
              </a:ln>
            </p:spPr>
            <p:txBody>
              <a:bodyPr wrap="square" rtlCol="0">
                <a:noAutofit/>
              </a:bodyPr>
              <a:lstStyle/>
              <a:p>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人こうえい</a:t>
                </a:r>
                <a:r>
                  <a:rPr kumimoji="1" lang="ja-JP" altLang="en-US" sz="2400" dirty="0" err="1">
                    <a:latin typeface="HG丸ｺﾞｼｯｸM-PRO" panose="020F0600000000000000" pitchFamily="50" charset="-128"/>
                    <a:ea typeface="HG丸ｺﾞｼｯｸM-PRO" panose="020F0600000000000000" pitchFamily="50" charset="-128"/>
                  </a:rPr>
                  <a:t>せい</a:t>
                </a:r>
                <a:r>
                  <a:rPr kumimoji="1" lang="en-US" altLang="ja-JP" sz="2400" dirty="0">
                    <a:latin typeface="HG丸ｺﾞｼｯｸM-PRO" panose="020F0600000000000000" pitchFamily="50" charset="-128"/>
                    <a:ea typeface="HG丸ｺﾞｼｯｸM-PRO" panose="020F0600000000000000" pitchFamily="50" charset="-128"/>
                  </a:rPr>
                  <a:t>】【</a:t>
                </a:r>
                <a:r>
                  <a:rPr kumimoji="1" lang="ja-JP" altLang="en-US" sz="2400" dirty="0">
                    <a:latin typeface="HG丸ｺﾞｼｯｸM-PRO" panose="020F0600000000000000" pitchFamily="50" charset="-128"/>
                    <a:ea typeface="HG丸ｺﾞｼｯｸM-PRO" panose="020F0600000000000000" pitchFamily="50" charset="-128"/>
                  </a:rPr>
                  <a:t>スパイ</a:t>
                </a:r>
                <a:r>
                  <a:rPr kumimoji="1" lang="en-US" altLang="ja-JP" sz="2400" dirty="0">
                    <a:latin typeface="HG丸ｺﾞｼｯｸM-PRO" panose="020F0600000000000000" pitchFamily="50" charset="-128"/>
                    <a:ea typeface="HG丸ｺﾞｼｯｸM-PRO" panose="020F0600000000000000" pitchFamily="50" charset="-128"/>
                  </a:rPr>
                  <a:t>】</a:t>
                </a: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・組み立て－プログラミング</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・ワークシート</a:t>
                </a:r>
                <a:endParaRPr kumimoji="1" lang="en-US" altLang="ja-JP" sz="2400" dirty="0">
                  <a:latin typeface="HG丸ｺﾞｼｯｸM-PRO" panose="020F0600000000000000" pitchFamily="50" charset="-128"/>
                  <a:ea typeface="HG丸ｺﾞｼｯｸM-PRO" panose="020F0600000000000000" pitchFamily="50" charset="-128"/>
                </a:endParaRPr>
              </a:p>
              <a:p>
                <a:pPr lvl="0"/>
                <a:r>
                  <a:rPr lang="ja-JP" altLang="en-US" sz="1400" dirty="0">
                    <a:solidFill>
                      <a:prstClr val="black"/>
                    </a:solidFill>
                    <a:latin typeface="HG丸ｺﾞｼｯｸM-PRO" panose="020F0600000000000000" pitchFamily="50" charset="-128"/>
                    <a:ea typeface="HG丸ｺﾞｼｯｸM-PRO" panose="020F0600000000000000" pitchFamily="50" charset="-128"/>
                  </a:rPr>
                  <a:t>　  かいぞう</a:t>
                </a:r>
                <a:endParaRPr lang="en-US" altLang="ja-JP" sz="1400" dirty="0">
                  <a:solidFill>
                    <a:prstClr val="black"/>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・改造</a:t>
                </a:r>
                <a:endParaRPr kumimoji="1" lang="en-US" altLang="ja-JP" sz="2400" dirty="0">
                  <a:latin typeface="HG丸ｺﾞｼｯｸM-PRO" panose="020F0600000000000000" pitchFamily="50" charset="-128"/>
                  <a:ea typeface="HG丸ｺﾞｼｯｸM-PRO" panose="020F0600000000000000" pitchFamily="50" charset="-128"/>
                </a:endParaRPr>
              </a:p>
              <a:p>
                <a:r>
                  <a:rPr kumimoji="1" lang="ja-JP" altLang="en-US" sz="2400" dirty="0">
                    <a:solidFill>
                      <a:srgbClr val="FF0000"/>
                    </a:solidFill>
                    <a:latin typeface="HG丸ｺﾞｼｯｸM-PRO" panose="020F0600000000000000" pitchFamily="50" charset="-128"/>
                    <a:ea typeface="HG丸ｺﾞｼｯｸM-PRO" panose="020F0600000000000000" pitchFamily="50" charset="-128"/>
                  </a:rPr>
                  <a:t>・ワークシート</a:t>
                </a:r>
                <a:endParaRPr kumimoji="1" lang="en-US" altLang="ja-JP" sz="2400" dirty="0">
                  <a:solidFill>
                    <a:srgbClr val="FF0000"/>
                  </a:solidFill>
                  <a:latin typeface="HG丸ｺﾞｼｯｸM-PRO" panose="020F0600000000000000" pitchFamily="50" charset="-128"/>
                  <a:ea typeface="HG丸ｺﾞｼｯｸM-PRO" panose="020F0600000000000000" pitchFamily="50" charset="-128"/>
                </a:endParaRPr>
              </a:p>
              <a:p>
                <a:r>
                  <a:rPr kumimoji="1" lang="ja-JP" altLang="en-US" sz="2400" dirty="0">
                    <a:latin typeface="HG丸ｺﾞｼｯｸM-PRO" panose="020F0600000000000000" pitchFamily="50" charset="-128"/>
                    <a:ea typeface="HG丸ｺﾞｼｯｸM-PRO" panose="020F0600000000000000" pitchFamily="50" charset="-128"/>
                  </a:rPr>
                  <a:t>（つぎの やくわりを きめる）</a:t>
                </a:r>
              </a:p>
            </p:txBody>
          </p:sp>
          <p:sp>
            <p:nvSpPr>
              <p:cNvPr id="42" name="テキスト ボックス 41">
                <a:extLst>
                  <a:ext uri="{FF2B5EF4-FFF2-40B4-BE49-F238E27FC236}">
                    <a16:creationId xmlns:a16="http://schemas.microsoft.com/office/drawing/2014/main" id="{5C240CD7-B569-468B-92B0-C79B3CD058D7}"/>
                  </a:ext>
                </a:extLst>
              </p:cNvPr>
              <p:cNvSpPr txBox="1"/>
              <p:nvPr/>
            </p:nvSpPr>
            <p:spPr>
              <a:xfrm>
                <a:off x="8222379" y="3736732"/>
                <a:ext cx="1519407" cy="640512"/>
              </a:xfrm>
              <a:prstGeom prst="rect">
                <a:avLst/>
              </a:prstGeom>
              <a:solidFill>
                <a:schemeClr val="bg1"/>
              </a:solidFill>
              <a:ln w="12700">
                <a:solidFill>
                  <a:schemeClr val="tx1"/>
                </a:solidFill>
              </a:ln>
            </p:spPr>
            <p:txBody>
              <a:bodyPr wrap="square" rtlCol="0">
                <a:noAutofit/>
              </a:bodyPr>
              <a:lstStyle/>
              <a:p>
                <a:r>
                  <a:rPr kumimoji="1" lang="ja-JP" altLang="en-US" sz="1600" dirty="0">
                    <a:latin typeface="HG丸ｺﾞｼｯｸM-PRO" panose="020F0600000000000000" pitchFamily="50" charset="-128"/>
                    <a:ea typeface="HG丸ｺﾞｼｯｸM-PRO" panose="020F0600000000000000" pitchFamily="50" charset="-128"/>
                  </a:rPr>
                  <a:t>分かったこと</a:t>
                </a:r>
                <a:endParaRPr kumimoji="1"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a:latin typeface="HG丸ｺﾞｼｯｸM-PRO" panose="020F0600000000000000" pitchFamily="50" charset="-128"/>
                    <a:ea typeface="HG丸ｺﾞｼｯｸM-PRO" panose="020F0600000000000000" pitchFamily="50" charset="-128"/>
                  </a:rPr>
                  <a:t>気づいたこと</a:t>
                </a:r>
              </a:p>
            </p:txBody>
          </p:sp>
          <p:sp>
            <p:nvSpPr>
              <p:cNvPr id="43" name="テキスト ボックス 42">
                <a:extLst>
                  <a:ext uri="{FF2B5EF4-FFF2-40B4-BE49-F238E27FC236}">
                    <a16:creationId xmlns:a16="http://schemas.microsoft.com/office/drawing/2014/main" id="{5C240CD7-B569-468B-92B0-C79B3CD058D7}"/>
                  </a:ext>
                </a:extLst>
              </p:cNvPr>
              <p:cNvSpPr txBox="1"/>
              <p:nvPr/>
            </p:nvSpPr>
            <p:spPr>
              <a:xfrm>
                <a:off x="8222379" y="4606400"/>
                <a:ext cx="1979273" cy="396774"/>
              </a:xfrm>
              <a:prstGeom prst="rect">
                <a:avLst/>
              </a:prstGeom>
              <a:solidFill>
                <a:schemeClr val="bg1"/>
              </a:solidFill>
              <a:ln w="1270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手が</a:t>
                </a:r>
                <a:r>
                  <a:rPr kumimoji="1" lang="ja-JP" altLang="en-US" sz="2000" dirty="0" err="1">
                    <a:latin typeface="HG丸ｺﾞｼｯｸM-PRO" panose="020F0600000000000000" pitchFamily="50" charset="-128"/>
                    <a:ea typeface="HG丸ｺﾞｼｯｸM-PRO" panose="020F0600000000000000" pitchFamily="50" charset="-128"/>
                  </a:rPr>
                  <a:t>き</a:t>
                </a:r>
                <a:r>
                  <a:rPr kumimoji="1" lang="ja-JP" altLang="en-US" sz="2000" dirty="0">
                    <a:latin typeface="HG丸ｺﾞｼｯｸM-PRO" panose="020F0600000000000000" pitchFamily="50" charset="-128"/>
                    <a:ea typeface="HG丸ｺﾞｼｯｸM-PRO" panose="020F0600000000000000" pitchFamily="50" charset="-128"/>
                  </a:rPr>
                  <a:t>アイコン</a:t>
                </a:r>
              </a:p>
            </p:txBody>
          </p:sp>
        </p:grpSp>
        <p:sp>
          <p:nvSpPr>
            <p:cNvPr id="31" name="右矢印 19">
              <a:extLst>
                <a:ext uri="{FF2B5EF4-FFF2-40B4-BE49-F238E27FC236}">
                  <a16:creationId xmlns:a16="http://schemas.microsoft.com/office/drawing/2014/main" id="{D0F7C135-5170-4D97-A029-4675E16BD3C5}"/>
                </a:ext>
              </a:extLst>
            </p:cNvPr>
            <p:cNvSpPr/>
            <p:nvPr/>
          </p:nvSpPr>
          <p:spPr>
            <a:xfrm>
              <a:off x="5598074" y="3429000"/>
              <a:ext cx="668059"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テキスト ボックス 15">
            <a:extLst>
              <a:ext uri="{FF2B5EF4-FFF2-40B4-BE49-F238E27FC236}">
                <a16:creationId xmlns:a16="http://schemas.microsoft.com/office/drawing/2014/main" id="{328522A8-C8DB-43D0-BE3E-ACD700AB61A4}"/>
              </a:ext>
            </a:extLst>
          </p:cNvPr>
          <p:cNvSpPr txBox="1"/>
          <p:nvPr/>
        </p:nvSpPr>
        <p:spPr>
          <a:xfrm>
            <a:off x="387111" y="5685567"/>
            <a:ext cx="2845560" cy="427661"/>
          </a:xfrm>
          <a:prstGeom prst="rect">
            <a:avLst/>
          </a:prstGeom>
          <a:solidFill>
            <a:srgbClr val="CCFF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「今日のふりかえり」</a:t>
            </a:r>
          </a:p>
        </p:txBody>
      </p:sp>
      <p:sp>
        <p:nvSpPr>
          <p:cNvPr id="12" name="テキスト ボックス 11">
            <a:extLst>
              <a:ext uri="{FF2B5EF4-FFF2-40B4-BE49-F238E27FC236}">
                <a16:creationId xmlns:a16="http://schemas.microsoft.com/office/drawing/2014/main" id="{B0376F33-E113-409D-9B85-83C95C5484A1}"/>
              </a:ext>
            </a:extLst>
          </p:cNvPr>
          <p:cNvSpPr txBox="1"/>
          <p:nvPr/>
        </p:nvSpPr>
        <p:spPr>
          <a:xfrm>
            <a:off x="387110" y="6183372"/>
            <a:ext cx="1456204" cy="427661"/>
          </a:xfrm>
          <a:prstGeom prst="rect">
            <a:avLst/>
          </a:prstGeom>
          <a:solidFill>
            <a:srgbClr val="CCCCFF"/>
          </a:solidFill>
          <a:ln w="19050">
            <a:solidFill>
              <a:schemeClr val="tx1"/>
            </a:solidFill>
          </a:ln>
        </p:spPr>
        <p:txBody>
          <a:bodyPr wrap="square" rtlCol="0">
            <a:noAutofit/>
          </a:bodyPr>
          <a:lstStyle/>
          <a:p>
            <a:r>
              <a:rPr kumimoji="1" lang="ja-JP" altLang="en-US" sz="2000" dirty="0">
                <a:latin typeface="HG丸ｺﾞｼｯｸM-PRO" panose="020F0600000000000000" pitchFamily="50" charset="-128"/>
                <a:ea typeface="HG丸ｺﾞｼｯｸM-PRO" panose="020F0600000000000000" pitchFamily="50" charset="-128"/>
              </a:rPr>
              <a:t>かたづけ</a:t>
            </a:r>
          </a:p>
        </p:txBody>
      </p:sp>
    </p:spTree>
    <p:extLst>
      <p:ext uri="{BB962C8B-B14F-4D97-AF65-F5344CB8AC3E}">
        <p14:creationId xmlns:p14="http://schemas.microsoft.com/office/powerpoint/2010/main" val="2432031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D894EB-8EFC-4EF0-BF48-0632D6EB8163}"/>
              </a:ext>
            </a:extLst>
          </p:cNvPr>
          <p:cNvSpPr>
            <a:spLocks noGrp="1"/>
          </p:cNvSpPr>
          <p:nvPr>
            <p:ph type="ctrTitle"/>
          </p:nvPr>
        </p:nvSpPr>
        <p:spPr>
          <a:xfrm>
            <a:off x="0" y="0"/>
            <a:ext cx="7829550" cy="573086"/>
          </a:xfrm>
        </p:spPr>
        <p:txBody>
          <a:bodyPr anchor="ctr" anchorCtr="0">
            <a:normAutofit/>
          </a:bodyPr>
          <a:lstStyle/>
          <a:p>
            <a:pPr algn="l"/>
            <a:r>
              <a:rPr lang="ja-JP" altLang="en-US" sz="3200" dirty="0">
                <a:latin typeface="HGP創英角ﾎﾟｯﾌﾟ体" panose="040B0A00000000000000" pitchFamily="50" charset="-128"/>
                <a:ea typeface="HGP創英角ﾎﾟｯﾌﾟ体" panose="040B0A00000000000000" pitchFamily="50" charset="-128"/>
              </a:rPr>
              <a:t>プログラミングをしてみよう②</a:t>
            </a:r>
            <a:endParaRPr kumimoji="1" lang="ja-JP" altLang="en-US" sz="3200" dirty="0">
              <a:latin typeface="HGP創英角ﾎﾟｯﾌﾟ体" panose="040B0A00000000000000" pitchFamily="50" charset="-128"/>
              <a:ea typeface="HGP創英角ﾎﾟｯﾌﾟ体" panose="040B0A00000000000000" pitchFamily="50" charset="-128"/>
            </a:endParaRPr>
          </a:p>
        </p:txBody>
      </p:sp>
      <p:sp>
        <p:nvSpPr>
          <p:cNvPr id="8" name="タイトル 1">
            <a:extLst>
              <a:ext uri="{FF2B5EF4-FFF2-40B4-BE49-F238E27FC236}">
                <a16:creationId xmlns:a16="http://schemas.microsoft.com/office/drawing/2014/main" id="{F8085251-4568-460E-B58D-66A8E4F6897B}"/>
              </a:ext>
            </a:extLst>
          </p:cNvPr>
          <p:cNvSpPr txBox="1">
            <a:spLocks/>
          </p:cNvSpPr>
          <p:nvPr/>
        </p:nvSpPr>
        <p:spPr>
          <a:xfrm>
            <a:off x="162125" y="692003"/>
            <a:ext cx="3870952" cy="591107"/>
          </a:xfrm>
          <a:prstGeom prst="rect">
            <a:avLst/>
          </a:prstGeom>
        </p:spPr>
        <p:txBody>
          <a:bodyPr vert="horz" lIns="91440" tIns="45720" rIns="91440" bIns="45720" rtlCol="0" anchor="t"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r>
              <a:rPr lang="ja-JP" altLang="en-US" sz="3200" dirty="0">
                <a:solidFill>
                  <a:srgbClr val="FF3399"/>
                </a:solidFill>
                <a:latin typeface="HGP創英角ﾎﾟｯﾌﾟ体" panose="040B0A00000000000000" pitchFamily="50" charset="-128"/>
                <a:ea typeface="HGP創英角ﾎﾟｯﾌﾟ体" panose="040B0A00000000000000" pitchFamily="50" charset="-128"/>
              </a:rPr>
              <a:t>今日のうらわざ</a:t>
            </a:r>
            <a:r>
              <a:rPr lang="en-US" altLang="ja-JP" sz="3200" dirty="0">
                <a:solidFill>
                  <a:srgbClr val="FF3399"/>
                </a:solidFill>
                <a:latin typeface="HGP創英角ﾎﾟｯﾌﾟ体" panose="040B0A00000000000000" pitchFamily="50" charset="-128"/>
                <a:ea typeface="HGP創英角ﾎﾟｯﾌﾟ体" panose="040B0A00000000000000" pitchFamily="50" charset="-128"/>
              </a:rPr>
              <a:t>】</a:t>
            </a:r>
            <a:endParaRPr lang="ja-JP" altLang="en-US" sz="3200" dirty="0">
              <a:solidFill>
                <a:srgbClr val="FF3399"/>
              </a:solidFill>
              <a:latin typeface="HGP創英角ﾎﾟｯﾌﾟ体" panose="040B0A00000000000000" pitchFamily="50" charset="-128"/>
              <a:ea typeface="HGP創英角ﾎﾟｯﾌﾟ体" panose="040B0A00000000000000" pitchFamily="50" charset="-128"/>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4235" y="4081830"/>
            <a:ext cx="2317683" cy="1379234"/>
          </a:xfrm>
          <a:prstGeom prst="rect">
            <a:avLst/>
          </a:prstGeom>
        </p:spPr>
      </p:pic>
      <p:sp>
        <p:nvSpPr>
          <p:cNvPr id="17" name="星 16 16"/>
          <p:cNvSpPr/>
          <p:nvPr/>
        </p:nvSpPr>
        <p:spPr>
          <a:xfrm>
            <a:off x="2874235" y="4587704"/>
            <a:ext cx="1032387" cy="1032387"/>
          </a:xfrm>
          <a:prstGeom prst="star1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109833">
            <a:off x="1670027" y="4916535"/>
            <a:ext cx="2019582" cy="1590897"/>
          </a:xfrm>
          <a:prstGeom prst="rect">
            <a:avLst/>
          </a:prstGeom>
        </p:spPr>
      </p:pic>
      <p:sp>
        <p:nvSpPr>
          <p:cNvPr id="20" name="右矢印 19"/>
          <p:cNvSpPr/>
          <p:nvPr/>
        </p:nvSpPr>
        <p:spPr>
          <a:xfrm>
            <a:off x="5587018" y="4548240"/>
            <a:ext cx="1091381"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7055078" y="4058653"/>
            <a:ext cx="2317683" cy="1379234"/>
          </a:xfrm>
          <a:prstGeom prst="rect">
            <a:avLst/>
          </a:prstGeom>
        </p:spPr>
      </p:pic>
      <p:sp>
        <p:nvSpPr>
          <p:cNvPr id="21" name="正方形/長方形 20"/>
          <p:cNvSpPr/>
          <p:nvPr/>
        </p:nvSpPr>
        <p:spPr>
          <a:xfrm>
            <a:off x="7007673" y="3782533"/>
            <a:ext cx="2317684" cy="1862048"/>
          </a:xfrm>
          <a:prstGeom prst="rect">
            <a:avLst/>
          </a:prstGeom>
          <a:noFill/>
        </p:spPr>
        <p:txBody>
          <a:bodyPr wrap="square" lIns="91440" tIns="45720" rIns="91440" bIns="45720">
            <a:spAutoFit/>
          </a:bodyPr>
          <a:lstStyle/>
          <a:p>
            <a:pPr algn="ctr"/>
            <a:r>
              <a:rPr lang="ja-JP" altLang="en-US" sz="11500" b="1" dirty="0">
                <a:ln w="9525">
                  <a:solidFill>
                    <a:schemeClr val="tx1"/>
                  </a:solidFill>
                  <a:prstDash val="solid"/>
                </a:ln>
                <a:solidFill>
                  <a:srgbClr val="FFFF00"/>
                </a:solidFill>
                <a:effectLst>
                  <a:outerShdw blurRad="12700" dist="38100" dir="2700000" algn="tl" rotWithShape="0">
                    <a:schemeClr val="bg1">
                      <a:lumMod val="50000"/>
                    </a:schemeClr>
                  </a:outerShdw>
                </a:effectLst>
                <a:latin typeface="HG丸ｺﾞｼｯｸM-PRO" panose="020F0600000000000000" pitchFamily="50" charset="-128"/>
                <a:ea typeface="HG丸ｺﾞｼｯｸM-PRO" panose="020F0600000000000000" pitchFamily="50" charset="-128"/>
              </a:rPr>
              <a:t>？</a:t>
            </a:r>
          </a:p>
        </p:txBody>
      </p:sp>
      <p:pic>
        <p:nvPicPr>
          <p:cNvPr id="9" name="図 8" descr="物体 が含まれている画像&#10;&#10;自動的に生成された説明">
            <a:extLst>
              <a:ext uri="{FF2B5EF4-FFF2-40B4-BE49-F238E27FC236}">
                <a16:creationId xmlns:a16="http://schemas.microsoft.com/office/drawing/2014/main" id="{67AA8E5E-15CF-4883-BF87-B0F5BD0B96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7084" y="1829394"/>
            <a:ext cx="2293884" cy="1379234"/>
          </a:xfrm>
          <a:prstGeom prst="rect">
            <a:avLst/>
          </a:prstGeom>
        </p:spPr>
      </p:pic>
      <p:sp>
        <p:nvSpPr>
          <p:cNvPr id="16" name="星 16 16">
            <a:extLst>
              <a:ext uri="{FF2B5EF4-FFF2-40B4-BE49-F238E27FC236}">
                <a16:creationId xmlns:a16="http://schemas.microsoft.com/office/drawing/2014/main" id="{7B3D417A-7E42-4FBD-86BE-A2DE7F5D211A}"/>
              </a:ext>
            </a:extLst>
          </p:cNvPr>
          <p:cNvSpPr/>
          <p:nvPr/>
        </p:nvSpPr>
        <p:spPr>
          <a:xfrm>
            <a:off x="2874235" y="2207524"/>
            <a:ext cx="1032387" cy="1032387"/>
          </a:xfrm>
          <a:prstGeom prst="star1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図 22">
            <a:extLst>
              <a:ext uri="{FF2B5EF4-FFF2-40B4-BE49-F238E27FC236}">
                <a16:creationId xmlns:a16="http://schemas.microsoft.com/office/drawing/2014/main" id="{FC93D6DD-C99E-4D61-891A-2E33C8683F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109833">
            <a:off x="1670027" y="2536355"/>
            <a:ext cx="2019582" cy="1590897"/>
          </a:xfrm>
          <a:prstGeom prst="rect">
            <a:avLst/>
          </a:prstGeom>
        </p:spPr>
      </p:pic>
      <p:sp>
        <p:nvSpPr>
          <p:cNvPr id="25" name="右矢印 19">
            <a:extLst>
              <a:ext uri="{FF2B5EF4-FFF2-40B4-BE49-F238E27FC236}">
                <a16:creationId xmlns:a16="http://schemas.microsoft.com/office/drawing/2014/main" id="{2C28CDC5-8BC9-4CE7-8516-B39F5DFEAF3A}"/>
              </a:ext>
            </a:extLst>
          </p:cNvPr>
          <p:cNvSpPr/>
          <p:nvPr/>
        </p:nvSpPr>
        <p:spPr>
          <a:xfrm>
            <a:off x="5587018" y="2277020"/>
            <a:ext cx="1091381" cy="7059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a:extLst>
              <a:ext uri="{FF2B5EF4-FFF2-40B4-BE49-F238E27FC236}">
                <a16:creationId xmlns:a16="http://schemas.microsoft.com/office/drawing/2014/main" id="{1C42E487-8D79-48A9-95D8-87DF48284C34}"/>
              </a:ext>
            </a:extLst>
          </p:cNvPr>
          <p:cNvGrpSpPr/>
          <p:nvPr/>
        </p:nvGrpSpPr>
        <p:grpSpPr>
          <a:xfrm>
            <a:off x="7078877" y="1829394"/>
            <a:ext cx="2293884" cy="1379234"/>
            <a:chOff x="7078877" y="1829394"/>
            <a:chExt cx="2293884" cy="1379234"/>
          </a:xfrm>
        </p:grpSpPr>
        <p:pic>
          <p:nvPicPr>
            <p:cNvPr id="24" name="図 23" descr="物体 が含まれている画像&#10;&#10;自動的に生成された説明">
              <a:extLst>
                <a:ext uri="{FF2B5EF4-FFF2-40B4-BE49-F238E27FC236}">
                  <a16:creationId xmlns:a16="http://schemas.microsoft.com/office/drawing/2014/main" id="{3D9C45A5-3397-4D97-8B7C-F5950CA24B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8877" y="1829394"/>
              <a:ext cx="2293884" cy="1379234"/>
            </a:xfrm>
            <a:prstGeom prst="rect">
              <a:avLst/>
            </a:prstGeom>
          </p:spPr>
        </p:pic>
        <p:sp>
          <p:nvSpPr>
            <p:cNvPr id="26" name="テキスト ボックス 25">
              <a:extLst>
                <a:ext uri="{FF2B5EF4-FFF2-40B4-BE49-F238E27FC236}">
                  <a16:creationId xmlns:a16="http://schemas.microsoft.com/office/drawing/2014/main" id="{39B32C1B-891C-4DE0-AD36-89D5C4128AA3}"/>
                </a:ext>
              </a:extLst>
            </p:cNvPr>
            <p:cNvSpPr txBox="1"/>
            <p:nvPr/>
          </p:nvSpPr>
          <p:spPr>
            <a:xfrm>
              <a:off x="7938825" y="2281431"/>
              <a:ext cx="573988" cy="677108"/>
            </a:xfrm>
            <a:prstGeom prst="rect">
              <a:avLst/>
            </a:prstGeom>
            <a:solidFill>
              <a:schemeClr val="bg1"/>
            </a:solidFill>
          </p:spPr>
          <p:txBody>
            <a:bodyPr wrap="square" tIns="0" bIns="0" rtlCol="0">
              <a:spAutoFit/>
            </a:bodyPr>
            <a:lstStyle/>
            <a:p>
              <a:pPr algn="ctr"/>
              <a:r>
                <a:rPr kumimoji="1" lang="ja-JP" altLang="en-US" sz="4400" dirty="0">
                  <a:latin typeface="HG丸ｺﾞｼｯｸM-PRO" panose="020F0600000000000000" pitchFamily="50" charset="-128"/>
                  <a:ea typeface="HG丸ｺﾞｼｯｸM-PRO" panose="020F0600000000000000" pitchFamily="50" charset="-128"/>
                </a:rPr>
                <a:t>８</a:t>
              </a:r>
            </a:p>
          </p:txBody>
        </p:sp>
      </p:grpSp>
    </p:spTree>
    <p:extLst>
      <p:ext uri="{BB962C8B-B14F-4D97-AF65-F5344CB8AC3E}">
        <p14:creationId xmlns:p14="http://schemas.microsoft.com/office/powerpoint/2010/main" val="416888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nodeType="withEffect">
                                  <p:stCondLst>
                                    <p:cond delay="0"/>
                                  </p:stCondLst>
                                  <p:endCondLst>
                                    <p:cond evt="onNext" delay="0">
                                      <p:tgtEl>
                                        <p:sldTgt/>
                                      </p:tgtEl>
                                    </p:cond>
                                  </p:end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par>
                                <p:cTn id="11" presetID="6" presetClass="emph" presetSubtype="0" repeatCount="indefinite" fill="hold" grpId="0" nodeType="withEffect">
                                  <p:stCondLst>
                                    <p:cond delay="0"/>
                                  </p:stCondLst>
                                  <p:endCondLst>
                                    <p:cond evt="onNext" delay="0">
                                      <p:tgtEl>
                                        <p:sldTgt/>
                                      </p:tgtEl>
                                    </p:cond>
                                  </p:endCondLst>
                                  <p:childTnLst>
                                    <p:animScale>
                                      <p:cBhvr>
                                        <p:cTn id="12" dur="1000" fill="hold"/>
                                        <p:tgtEl>
                                          <p:spTgt spid="21"/>
                                        </p:tgtEl>
                                      </p:cBhvr>
                                      <p:by x="150000" y="150000"/>
                                    </p:animScale>
                                  </p:childTnLst>
                                </p:cTn>
                              </p:par>
                              <p:par>
                                <p:cTn id="13" presetID="32" presetClass="emph" presetSubtype="0" repeatCount="indefinite" fill="hold" nodeType="withEffect">
                                  <p:stCondLst>
                                    <p:cond delay="0"/>
                                  </p:stCondLst>
                                  <p:endCondLst>
                                    <p:cond evt="onNext" delay="0">
                                      <p:tgtEl>
                                        <p:sldTgt/>
                                      </p:tgtEl>
                                    </p:cond>
                                  </p:endCondLst>
                                  <p:childTnLst>
                                    <p:animRot by="120000">
                                      <p:cBhvr>
                                        <p:cTn id="14" dur="100" fill="hold">
                                          <p:stCondLst>
                                            <p:cond delay="0"/>
                                          </p:stCondLst>
                                        </p:cTn>
                                        <p:tgtEl>
                                          <p:spTgt spid="23"/>
                                        </p:tgtEl>
                                        <p:attrNameLst>
                                          <p:attrName>r</p:attrName>
                                        </p:attrNameLst>
                                      </p:cBhvr>
                                    </p:animRot>
                                    <p:animRot by="-240000">
                                      <p:cBhvr>
                                        <p:cTn id="15" dur="200" fill="hold">
                                          <p:stCondLst>
                                            <p:cond delay="200"/>
                                          </p:stCondLst>
                                        </p:cTn>
                                        <p:tgtEl>
                                          <p:spTgt spid="23"/>
                                        </p:tgtEl>
                                        <p:attrNameLst>
                                          <p:attrName>r</p:attrName>
                                        </p:attrNameLst>
                                      </p:cBhvr>
                                    </p:animRot>
                                    <p:animRot by="240000">
                                      <p:cBhvr>
                                        <p:cTn id="16" dur="200" fill="hold">
                                          <p:stCondLst>
                                            <p:cond delay="400"/>
                                          </p:stCondLst>
                                        </p:cTn>
                                        <p:tgtEl>
                                          <p:spTgt spid="23"/>
                                        </p:tgtEl>
                                        <p:attrNameLst>
                                          <p:attrName>r</p:attrName>
                                        </p:attrNameLst>
                                      </p:cBhvr>
                                    </p:animRot>
                                    <p:animRot by="-240000">
                                      <p:cBhvr>
                                        <p:cTn id="17" dur="200" fill="hold">
                                          <p:stCondLst>
                                            <p:cond delay="600"/>
                                          </p:stCondLst>
                                        </p:cTn>
                                        <p:tgtEl>
                                          <p:spTgt spid="23"/>
                                        </p:tgtEl>
                                        <p:attrNameLst>
                                          <p:attrName>r</p:attrName>
                                        </p:attrNameLst>
                                      </p:cBhvr>
                                    </p:animRot>
                                    <p:animRot by="120000">
                                      <p:cBhvr>
                                        <p:cTn id="18" dur="200" fill="hold">
                                          <p:stCondLst>
                                            <p:cond delay="80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1621</TotalTime>
  <Words>1846</Words>
  <Application>Microsoft Office PowerPoint</Application>
  <PresentationFormat>ワイド画面</PresentationFormat>
  <Paragraphs>545</Paragraphs>
  <Slides>22</Slides>
  <Notes>22</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22</vt:i4>
      </vt:variant>
      <vt:variant>
        <vt:lpstr>目的別スライド ショー</vt:lpstr>
      </vt:variant>
      <vt:variant>
        <vt:i4>8</vt:i4>
      </vt:variant>
    </vt:vector>
  </HeadingPairs>
  <TitlesOfParts>
    <vt:vector size="37" baseType="lpstr">
      <vt:lpstr>HGP創英角ﾎﾟｯﾌﾟ体</vt:lpstr>
      <vt:lpstr>游ゴシック Light</vt:lpstr>
      <vt:lpstr>HG丸ｺﾞｼｯｸM-PRO</vt:lpstr>
      <vt:lpstr>Arial</vt:lpstr>
      <vt:lpstr>HG創英角ﾎﾟｯﾌﾟ体</vt:lpstr>
      <vt:lpstr>游ゴシック</vt:lpstr>
      <vt:lpstr>Office テーマ</vt:lpstr>
      <vt:lpstr>レッツ　トライ！ プログラミング</vt:lpstr>
      <vt:lpstr>学しゅうのめあて</vt:lpstr>
      <vt:lpstr>プログラミングをしてみよう②</vt:lpstr>
      <vt:lpstr>プログラミングをしてみよう②</vt:lpstr>
      <vt:lpstr>プログラミングをしてみよう②</vt:lpstr>
      <vt:lpstr>プログラミングをしてみよう②</vt:lpstr>
      <vt:lpstr>プログラミングをしてみよう②</vt:lpstr>
      <vt:lpstr>プログラミングをしてみよう②</vt:lpstr>
      <vt:lpstr>プログラミングをしてみよう②</vt:lpstr>
      <vt:lpstr>プログラミングをしてみよう②</vt:lpstr>
      <vt:lpstr>プログラミングをしてみよう②</vt:lpstr>
      <vt:lpstr>学しゅうのまとめ</vt:lpstr>
      <vt:lpstr>プログラミングをしてみよう②</vt:lpstr>
      <vt:lpstr>レッツ　トライ！ プログラミング</vt:lpstr>
      <vt:lpstr>【やくわりぶんたん】</vt:lpstr>
      <vt:lpstr>【じゅんび】</vt:lpstr>
      <vt:lpstr>【アプリの使い方】</vt:lpstr>
      <vt:lpstr>【モーションセンサー】</vt:lpstr>
      <vt:lpstr>【今日のふりかえり】</vt:lpstr>
      <vt:lpstr>【かたづけ】</vt:lpstr>
      <vt:lpstr>【ワークシート】</vt:lpstr>
      <vt:lpstr>【WeDoせつめい①】</vt:lpstr>
      <vt:lpstr>【説明】役割分担</vt:lpstr>
      <vt:lpstr>【説明】準備</vt:lpstr>
      <vt:lpstr>【説明】アプリ（初期）</vt:lpstr>
      <vt:lpstr>【説明】モーションセンサー</vt:lpstr>
      <vt:lpstr>【説明】今日のふりかえり</vt:lpstr>
      <vt:lpstr>【説明】片付け</vt:lpstr>
      <vt:lpstr>【説明】ワークシート</vt:lpstr>
      <vt:lpstr>【説明】WeDo説明①</vt:lpstr>
    </vt:vector>
  </TitlesOfParts>
  <Company>荒川区立第二日暮里小学校</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H30プログラミング教育プレゼン②</dc:title>
  <dc:creator>荒川区立第二日暮里小学校　校長　川上　晋</dc:creator>
  <cp:lastModifiedBy>Shin Kw</cp:lastModifiedBy>
  <cp:revision>122</cp:revision>
  <cp:lastPrinted>2019-01-15T04:59:12Z</cp:lastPrinted>
  <dcterms:created xsi:type="dcterms:W3CDTF">2019-01-06T05:19:11Z</dcterms:created>
  <dcterms:modified xsi:type="dcterms:W3CDTF">2019-08-05T12:14:56Z</dcterms:modified>
</cp:coreProperties>
</file>