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4"/>
  </p:handoutMasterIdLst>
  <p:sldIdLst>
    <p:sldId id="256" r:id="rId2"/>
    <p:sldId id="257" r:id="rId3"/>
    <p:sldId id="258" r:id="rId4"/>
    <p:sldId id="280" r:id="rId5"/>
    <p:sldId id="281" r:id="rId6"/>
    <p:sldId id="282" r:id="rId7"/>
    <p:sldId id="259" r:id="rId8"/>
    <p:sldId id="263" r:id="rId9"/>
    <p:sldId id="260" r:id="rId10"/>
    <p:sldId id="261" r:id="rId11"/>
    <p:sldId id="264" r:id="rId12"/>
    <p:sldId id="262" r:id="rId13"/>
    <p:sldId id="265" r:id="rId14"/>
    <p:sldId id="266" r:id="rId15"/>
    <p:sldId id="267" r:id="rId16"/>
    <p:sldId id="275" r:id="rId17"/>
    <p:sldId id="268" r:id="rId18"/>
    <p:sldId id="269" r:id="rId19"/>
    <p:sldId id="276" r:id="rId20"/>
    <p:sldId id="277" r:id="rId21"/>
    <p:sldId id="278" r:id="rId22"/>
    <p:sldId id="279" r:id="rId23"/>
  </p:sldIdLst>
  <p:sldSz cx="12192000" cy="6858000"/>
  <p:notesSz cx="6807200" cy="9939338"/>
  <p:embeddedFontLst>
    <p:embeddedFont>
      <p:font typeface="HGP創英角ﾎﾟｯﾌﾟ体" panose="040B0A00000000000000" pitchFamily="50" charset="-128"/>
      <p:regular r:id="rId25"/>
    </p:embeddedFont>
    <p:embeddedFont>
      <p:font typeface="HG丸ｺﾞｼｯｸM-PRO" panose="020F0600000000000000" pitchFamily="50" charset="-128"/>
      <p:regular r:id="rId26"/>
    </p:embeddedFont>
    <p:embeddedFont>
      <p:font typeface="HG創英角ﾎﾟｯﾌﾟ体" panose="040B0A09000000000000" pitchFamily="49" charset="-128"/>
      <p:regular r:id="rId27"/>
    </p:embeddedFont>
    <p:embeddedFont>
      <p:font typeface="游ゴシック" panose="020B0400000000000000" pitchFamily="50" charset="-128"/>
      <p:regular r:id="rId28"/>
      <p:bold r:id="rId29"/>
    </p:embeddedFont>
    <p:embeddedFont>
      <p:font typeface="游ゴシック Light" panose="020B0300000000000000" pitchFamily="50" charset="-128"/>
      <p:regular r:id="rId30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FF"/>
    <a:srgbClr val="CCCCFF"/>
    <a:srgbClr val="663300"/>
    <a:srgbClr val="FFFFCC"/>
    <a:srgbClr val="CCFFCC"/>
    <a:srgbClr val="FFCC66"/>
    <a:srgbClr val="FF66FF"/>
    <a:srgbClr val="FF9900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6353" autoAdjust="0"/>
  </p:normalViewPr>
  <p:slideViewPr>
    <p:cSldViewPr snapToGrid="0">
      <p:cViewPr varScale="1">
        <p:scale>
          <a:sx n="107" d="100"/>
          <a:sy n="107" d="100"/>
        </p:scale>
        <p:origin x="-93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8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D531F-6A04-4257-BA70-825082353505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2BB0E-09BA-4802-9BCB-D81D3D1A84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7189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B8C8E0-7D04-43C5-A418-7596089DEC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D0A310A-6338-4287-8D47-EDF4496F1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707614-F04F-4F68-9A2E-C8BE51C88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317765-D753-495C-B882-95A829226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F644842-6C66-42E0-B4B3-9069E7E2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858035D-5FB3-415D-9748-DE9F85FE8104}"/>
              </a:ext>
            </a:extLst>
          </p:cNvPr>
          <p:cNvSpPr/>
          <p:nvPr userDrawn="1"/>
        </p:nvSpPr>
        <p:spPr>
          <a:xfrm>
            <a:off x="0" y="0"/>
            <a:ext cx="12192000" cy="596900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9B75C431-A99F-4BEA-B03B-6A0201657515}"/>
              </a:ext>
            </a:extLst>
          </p:cNvPr>
          <p:cNvSpPr txBox="1">
            <a:spLocks/>
          </p:cNvSpPr>
          <p:nvPr userDrawn="1"/>
        </p:nvSpPr>
        <p:spPr>
          <a:xfrm>
            <a:off x="8524876" y="0"/>
            <a:ext cx="364653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8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レッツ トライ！プログラミング（</a:t>
            </a:r>
            <a:r>
              <a:rPr lang="en-US" altLang="ja-JP" sz="18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3</a:t>
            </a:r>
            <a:r>
              <a:rPr lang="ja-JP" altLang="en-US" sz="180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年）</a:t>
            </a:r>
          </a:p>
        </p:txBody>
      </p:sp>
    </p:spTree>
    <p:extLst>
      <p:ext uri="{BB962C8B-B14F-4D97-AF65-F5344CB8AC3E}">
        <p14:creationId xmlns:p14="http://schemas.microsoft.com/office/powerpoint/2010/main" val="4142307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B1961B-A890-4149-9C0F-772766DAE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2364677-DFDE-4F75-A2D7-3184C684A7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2E6D60-8FCB-4FAE-9DDF-E599E93E7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582649-D09A-4DCF-AE29-554492E19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42261EE-78AF-4201-9EDC-2F48C720E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031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4F53B12-547A-4A12-9167-CBF33B2728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D6B37C2-F256-45C1-897D-6982616FB6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0D1A56-F4B6-4977-9833-D677349FB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E1BFE6B-30D5-49E0-8EE6-906D64EC5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F1721F4-EA69-4525-A516-E1710D8C7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118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3599CF-43BD-4579-B9E9-F88003002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592193-51F6-4301-9029-410DF74B7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AD16140-611C-4B8D-B001-183956B8F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13B69A9-12D8-400D-83C1-66E837B7A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8DBF4F-7739-415D-B816-7CF26E7F2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525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EC2CAD-371D-4CEA-A7FD-62F1407D7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A629102-7C97-4035-92DA-72FFE2894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193C02-3871-4238-B97A-5DD72BAA8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CE72B9-10A7-48CC-9829-C51A62458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6E21B32-05F7-46DC-B5A2-75FD728A8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6740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085876-1042-49CB-A5AA-5F891BF10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2469E7-E2E3-411F-BB2C-B07E664E0E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A452C14-D2CF-4C9A-84CC-BCFE8FE87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9A761FA-FA46-4C5D-98A9-347AA0B31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D899EB9-9066-41A7-A7ED-FA13A5845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1D7651-B60F-472F-8AEC-5B52CC1C6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40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FA9A6-0098-43F3-AB2B-5D822F6A9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D6C7C84-D06A-48A4-8E3E-59196F15C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211520A-978B-4529-870D-9ACDF6CA5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33A0EA1-EBB5-4BD7-A2D4-D91A7DBF97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FDEFA1-18E0-4FDC-BACF-45C89C692D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E60AF98-BF23-4780-ABE6-627BC120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6AC7ADD-06C8-440C-8B50-1CCB32B6A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F1BBD3F-5DE0-4185-AD64-AA541E5D1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98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DC478B-AA4F-4168-BBCB-99A558EC3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AE5CCE0-B8E0-475E-8DFB-D3CDD7655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B243CD2-9C4A-42AE-89A6-4A35BA4A3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222EB27-82D4-4923-A89C-94759663A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594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B94674-7862-4578-BF76-25D6587D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6C4A05E-102E-424E-AC5B-22DF3E264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6E45DDC-0BB9-4913-B5E2-9550D4D4D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680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A64D21-91C1-46A3-AF7F-C90D9D016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73055ED-D5EE-4035-8751-BC5C4AD0C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806EC20-ABC0-4D57-9E14-2AA8F663CE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0CEDE73-A7B3-440E-ACBF-128A31849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FD7DCC3-A742-47C8-8B15-7E77AFA9B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0E39A80-6E33-4ACA-A1DE-803ED20DA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4449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6E9C3F-D2FB-4BD1-A1B4-FCE455292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B26ADA2-C8F1-42EB-9EA4-FD16744F9B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2EDE699-2289-4D28-B57A-259883F481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2802D47-86BC-4F67-9DA7-1ED4A4C9E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6ED83AD-7009-43E0-93C3-4A50C2C2C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2B0D8F5-4863-49DE-9F2C-B585A8CBD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6631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6930A3F-80F8-4465-A1E1-56F75B40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84263A3-EF00-4236-86DC-8CF1544AF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8340C6-F715-46AF-9779-004CF92901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226DD-7D12-451C-B53B-0388564C5CE4}" type="datetimeFigureOut">
              <a:rPr kumimoji="1" lang="ja-JP" altLang="en-US" smtClean="0"/>
              <a:t>2019/8/5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1F9EBD-2B98-44E2-B5B8-D50E84694F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38D538-B3A6-4489-B440-E3F4F7FD7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38B33-2F67-4916-998D-3BDD0B5F8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650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0844FD4-1AD2-41B6-B10D-F1A1516F76E2}"/>
              </a:ext>
            </a:extLst>
          </p:cNvPr>
          <p:cNvSpPr/>
          <p:nvPr/>
        </p:nvSpPr>
        <p:spPr>
          <a:xfrm>
            <a:off x="2721573" y="4594772"/>
            <a:ext cx="665438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>
                <a:solidFill>
                  <a:srgbClr val="0000FF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lang="en-US" altLang="ja-JP" sz="4000" dirty="0">
              <a:solidFill>
                <a:srgbClr val="0000FF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endParaRPr lang="en-US" altLang="ja-JP" sz="1000" dirty="0">
              <a:solidFill>
                <a:srgbClr val="0000FF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4000" dirty="0">
                <a:solidFill>
                  <a:srgbClr val="0000FF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lang="ja-JP" altLang="en-US" sz="4000" dirty="0">
              <a:solidFill>
                <a:srgbClr val="0000FF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50D894EB-8EFC-4EF0-BF48-0632D6EB8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524564"/>
            <a:ext cx="8991600" cy="2582862"/>
          </a:xfrm>
        </p:spPr>
        <p:txBody>
          <a:bodyPr anchor="t" anchorCtr="0">
            <a:normAutofit/>
          </a:bodyPr>
          <a:lstStyle/>
          <a:p>
            <a:r>
              <a:rPr kumimoji="1" lang="ja-JP" altLang="en-US" sz="8000" dirty="0">
                <a:solidFill>
                  <a:srgbClr val="0066FF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レッツ　トライ！</a:t>
            </a:r>
            <a:br>
              <a:rPr kumimoji="1" lang="en-US" altLang="ja-JP" sz="8000" dirty="0">
                <a:solidFill>
                  <a:srgbClr val="0066FF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</a:br>
            <a:r>
              <a:rPr kumimoji="1" lang="ja-JP" altLang="en-US" sz="8000" dirty="0">
                <a:solidFill>
                  <a:srgbClr val="0066FF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9108" y="894383"/>
            <a:ext cx="2946841" cy="2188029"/>
          </a:xfrm>
          <a:prstGeom prst="rect">
            <a:avLst/>
          </a:prstGeom>
        </p:spPr>
      </p:pic>
      <p:pic>
        <p:nvPicPr>
          <p:cNvPr id="8" name="図 7" descr="ケーキ が含まれている画像&#10;&#10;自動的に生成された説明">
            <a:extLst>
              <a:ext uri="{FF2B5EF4-FFF2-40B4-BE49-F238E27FC236}">
                <a16:creationId xmlns:a16="http://schemas.microsoft.com/office/drawing/2014/main" id="{C0714CF3-DDCE-4CAE-B508-0199F34DF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9820" y="635139"/>
            <a:ext cx="519820" cy="109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cw"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04167E-6 -4.81481E-6 L -1.30417 0.54028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08" y="270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-2.22222E-6 L 1.04974 0.00347 " pathEditMode="relative" rAng="0" ptsTypes="AA">
                                      <p:cBhvr>
                                        <p:cTn id="10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87" y="1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8" presetClass="entr" presetSubtype="0" repeatCount="indefinite" ac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ages-na.ssl-images-amazon.com/images/I/41KsiQ22LJL.jpg">
            <a:extLst>
              <a:ext uri="{FF2B5EF4-FFF2-40B4-BE49-F238E27FC236}">
                <a16:creationId xmlns:a16="http://schemas.microsoft.com/office/drawing/2014/main" id="{0F241E76-4C30-4D14-A325-0FF1171C6C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93691" y="4600574"/>
            <a:ext cx="2609850" cy="164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吹き出し: 四角形 16">
            <a:extLst>
              <a:ext uri="{FF2B5EF4-FFF2-40B4-BE49-F238E27FC236}">
                <a16:creationId xmlns:a16="http://schemas.microsoft.com/office/drawing/2014/main" id="{9B7904B0-7B98-4D58-BC70-24F2A4CE0DFD}"/>
              </a:ext>
            </a:extLst>
          </p:cNvPr>
          <p:cNvSpPr/>
          <p:nvPr/>
        </p:nvSpPr>
        <p:spPr>
          <a:xfrm>
            <a:off x="10277475" y="798364"/>
            <a:ext cx="1489221" cy="3621235"/>
          </a:xfrm>
          <a:prstGeom prst="wedgeRectCallout">
            <a:avLst>
              <a:gd name="adj1" fmla="val 5402"/>
              <a:gd name="adj2" fmla="val 7287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「生活の中でのプログラム」</a:t>
            </a:r>
          </a:p>
        </p:txBody>
      </p:sp>
      <p:pic>
        <p:nvPicPr>
          <p:cNvPr id="2050" name="Picture 2" descr="https://d21nzsbtnwf0zo.cloudfront.net/db3f/99093/6652716.jpg">
            <a:extLst>
              <a:ext uri="{FF2B5EF4-FFF2-40B4-BE49-F238E27FC236}">
                <a16:creationId xmlns:a16="http://schemas.microsoft.com/office/drawing/2014/main" id="{6E1163EA-ACB0-4739-B601-DAA3EC13DD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966" y="3092096"/>
            <a:ext cx="2216944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吹き出し: 四角形 3">
            <a:extLst>
              <a:ext uri="{FF2B5EF4-FFF2-40B4-BE49-F238E27FC236}">
                <a16:creationId xmlns:a16="http://schemas.microsoft.com/office/drawing/2014/main" id="{F42204CA-9E9E-4910-AEC8-0AFC865D06ED}"/>
              </a:ext>
            </a:extLst>
          </p:cNvPr>
          <p:cNvSpPr/>
          <p:nvPr/>
        </p:nvSpPr>
        <p:spPr>
          <a:xfrm>
            <a:off x="162126" y="1122215"/>
            <a:ext cx="2476300" cy="1297136"/>
          </a:xfrm>
          <a:prstGeom prst="wedgeRectCallout">
            <a:avLst>
              <a:gd name="adj1" fmla="val -106"/>
              <a:gd name="adj2" fmla="val 10869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56" name="Picture 8" descr="ãèªåãã¢ãã»ã³ãµã¼ãã®ç»åæ¤ç´¢çµæ">
            <a:extLst>
              <a:ext uri="{FF2B5EF4-FFF2-40B4-BE49-F238E27FC236}">
                <a16:creationId xmlns:a16="http://schemas.microsoft.com/office/drawing/2014/main" id="{0A05F0EF-0F43-4A27-908F-8E91053DD5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8325" y="1233548"/>
            <a:ext cx="2313585" cy="10781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images-na.ssl-images-amazon.com/images/I/518zAIab7gL.jpg">
            <a:extLst>
              <a:ext uri="{FF2B5EF4-FFF2-40B4-BE49-F238E27FC236}">
                <a16:creationId xmlns:a16="http://schemas.microsoft.com/office/drawing/2014/main" id="{B401A19A-B2CF-4AA1-B5CD-074B116708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398616" y="894718"/>
            <a:ext cx="1267027" cy="337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891068AE-677A-4EE7-AF8C-E17FB9472B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06" y="1404115"/>
            <a:ext cx="3138488" cy="3375961"/>
          </a:xfrm>
          <a:prstGeom prst="rect">
            <a:avLst/>
          </a:prstGeom>
        </p:spPr>
      </p:pic>
      <p:sp>
        <p:nvSpPr>
          <p:cNvPr id="18" name="タイトル 1">
            <a:extLst>
              <a:ext uri="{FF2B5EF4-FFF2-40B4-BE49-F238E27FC236}">
                <a16:creationId xmlns:a16="http://schemas.microsoft.com/office/drawing/2014/main" id="{2FA8CE24-A198-480A-8B14-6BA9D19B8446}"/>
              </a:ext>
            </a:extLst>
          </p:cNvPr>
          <p:cNvSpPr txBox="1">
            <a:spLocks/>
          </p:cNvSpPr>
          <p:nvPr/>
        </p:nvSpPr>
        <p:spPr>
          <a:xfrm>
            <a:off x="334966" y="5218432"/>
            <a:ext cx="1570034" cy="6133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じ　どう</a:t>
            </a:r>
            <a:endParaRPr lang="en-US" altLang="ja-JP" sz="11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自動ドア</a:t>
            </a:r>
          </a:p>
        </p:txBody>
      </p:sp>
      <p:sp>
        <p:nvSpPr>
          <p:cNvPr id="19" name="タイトル 1">
            <a:extLst>
              <a:ext uri="{FF2B5EF4-FFF2-40B4-BE49-F238E27FC236}">
                <a16:creationId xmlns:a16="http://schemas.microsoft.com/office/drawing/2014/main" id="{E141C1E4-895C-4040-A445-D4797092975B}"/>
              </a:ext>
            </a:extLst>
          </p:cNvPr>
          <p:cNvSpPr txBox="1">
            <a:spLocks/>
          </p:cNvSpPr>
          <p:nvPr/>
        </p:nvSpPr>
        <p:spPr>
          <a:xfrm>
            <a:off x="9492458" y="6122708"/>
            <a:ext cx="2013742" cy="6133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でん　し</a:t>
            </a:r>
            <a:endParaRPr lang="en-US" altLang="ja-JP" sz="11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電子レンジ</a:t>
            </a:r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id="{5F4E8432-0CF4-47AB-925C-C42B57109D79}"/>
              </a:ext>
            </a:extLst>
          </p:cNvPr>
          <p:cNvSpPr txBox="1">
            <a:spLocks/>
          </p:cNvSpPr>
          <p:nvPr/>
        </p:nvSpPr>
        <p:spPr>
          <a:xfrm>
            <a:off x="6666311" y="665164"/>
            <a:ext cx="2013742" cy="6133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  ろく  が</a:t>
            </a:r>
            <a:endParaRPr lang="en-US" altLang="ja-JP" sz="11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ビデオ録画</a:t>
            </a:r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35CABDF5-6902-4468-BB76-0FA93AD4FB8D}"/>
              </a:ext>
            </a:extLst>
          </p:cNvPr>
          <p:cNvSpPr txBox="1">
            <a:spLocks/>
          </p:cNvSpPr>
          <p:nvPr/>
        </p:nvSpPr>
        <p:spPr>
          <a:xfrm>
            <a:off x="3681114" y="6027458"/>
            <a:ext cx="1510011" cy="6133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1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 は ん き</a:t>
            </a:r>
            <a:endParaRPr lang="en-US" altLang="ja-JP" sz="11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すい飯器</a:t>
            </a:r>
          </a:p>
        </p:txBody>
      </p:sp>
      <p:pic>
        <p:nvPicPr>
          <p:cNvPr id="6" name="図 5" descr="空, 白, 台所用具, トイレ が含まれている画像&#10;&#10;自動的に生成された説明">
            <a:extLst>
              <a:ext uri="{FF2B5EF4-FFF2-40B4-BE49-F238E27FC236}">
                <a16:creationId xmlns:a16="http://schemas.microsoft.com/office/drawing/2014/main" id="{8B955B68-A933-4F3B-B089-F85D842C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310" y="3760791"/>
            <a:ext cx="2257143" cy="2266667"/>
          </a:xfrm>
          <a:prstGeom prst="rect">
            <a:avLst/>
          </a:prstGeom>
        </p:spPr>
      </p:pic>
      <p:sp>
        <p:nvSpPr>
          <p:cNvPr id="5" name="吹き出し: 円形 4">
            <a:extLst>
              <a:ext uri="{FF2B5EF4-FFF2-40B4-BE49-F238E27FC236}">
                <a16:creationId xmlns:a16="http://schemas.microsoft.com/office/drawing/2014/main" id="{9A353C58-47DB-4815-AA2D-0F4740DC6558}"/>
              </a:ext>
            </a:extLst>
          </p:cNvPr>
          <p:cNvSpPr/>
          <p:nvPr/>
        </p:nvSpPr>
        <p:spPr>
          <a:xfrm>
            <a:off x="3200553" y="2839753"/>
            <a:ext cx="1510011" cy="1249462"/>
          </a:xfrm>
          <a:prstGeom prst="wedgeEllipseCallout">
            <a:avLst>
              <a:gd name="adj1" fmla="val 7553"/>
              <a:gd name="adj2" fmla="val 6936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4800" dirty="0">
                <a:solidFill>
                  <a:srgbClr val="FF66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♪</a:t>
            </a:r>
          </a:p>
        </p:txBody>
      </p:sp>
    </p:spTree>
    <p:extLst>
      <p:ext uri="{BB962C8B-B14F-4D97-AF65-F5344CB8AC3E}">
        <p14:creationId xmlns:p14="http://schemas.microsoft.com/office/powerpoint/2010/main" val="193302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タイトル 1">
            <a:extLst>
              <a:ext uri="{FF2B5EF4-FFF2-40B4-BE49-F238E27FC236}">
                <a16:creationId xmlns:a16="http://schemas.microsoft.com/office/drawing/2014/main" id="{511A5A97-2307-4E75-9C39-300D8B5007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140A3327-B93C-4553-BB40-0BDE379CF2CF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「生活の中でのプログラム」</a:t>
            </a:r>
          </a:p>
        </p:txBody>
      </p:sp>
      <p:sp>
        <p:nvSpPr>
          <p:cNvPr id="2" name="吹き出し: 角を丸めた四角形 1">
            <a:extLst>
              <a:ext uri="{FF2B5EF4-FFF2-40B4-BE49-F238E27FC236}">
                <a16:creationId xmlns:a16="http://schemas.microsoft.com/office/drawing/2014/main" id="{9055EAA4-70EC-40F5-ACE6-89B025AF92B9}"/>
              </a:ext>
            </a:extLst>
          </p:cNvPr>
          <p:cNvSpPr/>
          <p:nvPr/>
        </p:nvSpPr>
        <p:spPr>
          <a:xfrm>
            <a:off x="3467388" y="1757324"/>
            <a:ext cx="5991225" cy="2764496"/>
          </a:xfrm>
          <a:prstGeom prst="wedgeRoundRectCallout">
            <a:avLst>
              <a:gd name="adj1" fmla="val -62043"/>
              <a:gd name="adj2" fmla="val 458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プログラムは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わたしたちの 生活の中の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いろいろなところで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つかわれているね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072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808BD3D-0BCF-46EA-96EA-BACDD6622FE4}"/>
              </a:ext>
            </a:extLst>
          </p:cNvPr>
          <p:cNvSpPr/>
          <p:nvPr/>
        </p:nvSpPr>
        <p:spPr>
          <a:xfrm>
            <a:off x="3914775" y="1584356"/>
            <a:ext cx="204552" cy="44995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C240CD7-B569-468B-92B0-C79B3CD058D7}"/>
              </a:ext>
            </a:extLst>
          </p:cNvPr>
          <p:cNvSpPr txBox="1"/>
          <p:nvPr/>
        </p:nvSpPr>
        <p:spPr>
          <a:xfrm>
            <a:off x="3260271" y="1156694"/>
            <a:ext cx="3854904" cy="571349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①　やくわりぶんたん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1F6689B-30E4-45EB-A42D-7D92697538F2}"/>
              </a:ext>
            </a:extLst>
          </p:cNvPr>
          <p:cNvSpPr txBox="1"/>
          <p:nvPr/>
        </p:nvSpPr>
        <p:spPr>
          <a:xfrm>
            <a:off x="3260271" y="2046851"/>
            <a:ext cx="3388179" cy="571348"/>
          </a:xfrm>
          <a:prstGeom prst="rect">
            <a:avLst/>
          </a:prstGeom>
          <a:solidFill>
            <a:srgbClr val="FFCC66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②　じゅんび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3A7BBA-DF1E-4489-88DB-A14C70ECD61B}"/>
              </a:ext>
            </a:extLst>
          </p:cNvPr>
          <p:cNvSpPr txBox="1"/>
          <p:nvPr/>
        </p:nvSpPr>
        <p:spPr>
          <a:xfrm>
            <a:off x="3260271" y="2937007"/>
            <a:ext cx="5302704" cy="1734352"/>
          </a:xfrm>
          <a:prstGeom prst="rect">
            <a:avLst/>
          </a:prstGeom>
          <a:solidFill>
            <a:srgbClr val="CCFFCC"/>
          </a:solidFill>
          <a:ln w="19050"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③　プロジェクトをおこなう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 く　　　た　　　  せつぞく</a:t>
            </a:r>
            <a:endParaRPr kumimoji="1"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・組み立て</a:t>
            </a:r>
            <a:r>
              <a:rPr kumimoji="1" lang="en-US" altLang="ja-JP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接続</a:t>
            </a:r>
            <a:r>
              <a:rPr kumimoji="1" lang="en-US" altLang="ja-JP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プログラム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・ワークシート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kumimoji="1" lang="ja-JP" altLang="en-US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0376F33-E113-409D-9B85-83C95C5484A1}"/>
              </a:ext>
            </a:extLst>
          </p:cNvPr>
          <p:cNvSpPr txBox="1"/>
          <p:nvPr/>
        </p:nvSpPr>
        <p:spPr>
          <a:xfrm>
            <a:off x="3260270" y="5880323"/>
            <a:ext cx="3388179" cy="571348"/>
          </a:xfrm>
          <a:prstGeom prst="rect">
            <a:avLst/>
          </a:prstGeom>
          <a:solidFill>
            <a:srgbClr val="CCCC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⑤　かたづけ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28522A8-C8DB-43D0-BE3E-ACD700AB61A4}"/>
              </a:ext>
            </a:extLst>
          </p:cNvPr>
          <p:cNvSpPr txBox="1"/>
          <p:nvPr/>
        </p:nvSpPr>
        <p:spPr>
          <a:xfrm>
            <a:off x="3260271" y="4990167"/>
            <a:ext cx="4569279" cy="57134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④「今日のふりかえり」</a:t>
            </a:r>
          </a:p>
        </p:txBody>
      </p:sp>
    </p:spTree>
    <p:extLst>
      <p:ext uri="{BB962C8B-B14F-4D97-AF65-F5344CB8AC3E}">
        <p14:creationId xmlns:p14="http://schemas.microsoft.com/office/powerpoint/2010/main" val="50294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EA5755F-5F2D-4F26-A532-F9C605908C95}"/>
              </a:ext>
            </a:extLst>
          </p:cNvPr>
          <p:cNvGrpSpPr/>
          <p:nvPr/>
        </p:nvGrpSpPr>
        <p:grpSpPr>
          <a:xfrm>
            <a:off x="162124" y="1241131"/>
            <a:ext cx="3027083" cy="3022671"/>
            <a:chOff x="3260270" y="1156694"/>
            <a:chExt cx="5302705" cy="5294977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9808BD3D-0BCF-46EA-96EA-BACDD6622FE4}"/>
                </a:ext>
              </a:extLst>
            </p:cNvPr>
            <p:cNvSpPr/>
            <p:nvPr/>
          </p:nvSpPr>
          <p:spPr>
            <a:xfrm>
              <a:off x="3914775" y="1584356"/>
              <a:ext cx="204552" cy="44995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5C240CD7-B569-468B-92B0-C79B3CD058D7}"/>
                </a:ext>
              </a:extLst>
            </p:cNvPr>
            <p:cNvSpPr txBox="1"/>
            <p:nvPr/>
          </p:nvSpPr>
          <p:spPr>
            <a:xfrm>
              <a:off x="3260271" y="1156694"/>
              <a:ext cx="3854904" cy="571349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①　やくわりぶんたん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1F6689B-30E4-45EB-A42D-7D92697538F2}"/>
                </a:ext>
              </a:extLst>
            </p:cNvPr>
            <p:cNvSpPr txBox="1"/>
            <p:nvPr/>
          </p:nvSpPr>
          <p:spPr>
            <a:xfrm>
              <a:off x="3260271" y="2046851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②　じゅんび</a:t>
              </a: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A3A7BBA-DF1E-4489-88DB-A14C70ECD61B}"/>
                </a:ext>
              </a:extLst>
            </p:cNvPr>
            <p:cNvSpPr txBox="1"/>
            <p:nvPr/>
          </p:nvSpPr>
          <p:spPr>
            <a:xfrm>
              <a:off x="3260271" y="2937007"/>
              <a:ext cx="5302704" cy="17343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③　プロジェクトをおこなう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7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　　 く　　　た　　　  せつぞく</a:t>
              </a:r>
              <a:endParaRPr kumimoji="1" lang="en-US" altLang="ja-JP" sz="7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・組み立て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接続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プログラム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・ワークシート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endPara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0376F33-E113-409D-9B85-83C95C5484A1}"/>
                </a:ext>
              </a:extLst>
            </p:cNvPr>
            <p:cNvSpPr txBox="1"/>
            <p:nvPr/>
          </p:nvSpPr>
          <p:spPr>
            <a:xfrm>
              <a:off x="3260270" y="5880323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⑤　かたづけ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328522A8-C8DB-43D0-BE3E-ACD700AB61A4}"/>
                </a:ext>
              </a:extLst>
            </p:cNvPr>
            <p:cNvSpPr txBox="1"/>
            <p:nvPr/>
          </p:nvSpPr>
          <p:spPr>
            <a:xfrm>
              <a:off x="3260271" y="4990167"/>
              <a:ext cx="45692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④「今日のふりかえり」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6C0AEC7-F1D1-4D50-83A6-39C82F7D8F6B}"/>
              </a:ext>
            </a:extLst>
          </p:cNvPr>
          <p:cNvSpPr txBox="1"/>
          <p:nvPr/>
        </p:nvSpPr>
        <p:spPr>
          <a:xfrm>
            <a:off x="3519586" y="1155376"/>
            <a:ext cx="3854904" cy="571349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①　やくわりぶんたん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9A81FEA9-8745-4DEE-9BC2-32212EA731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528117"/>
              </p:ext>
            </p:extLst>
          </p:nvPr>
        </p:nvGraphicFramePr>
        <p:xfrm>
          <a:off x="3519585" y="1892174"/>
          <a:ext cx="8205690" cy="4798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4946">
                  <a:extLst>
                    <a:ext uri="{9D8B030D-6E8A-4147-A177-3AD203B41FA5}">
                      <a16:colId xmlns:a16="http://schemas.microsoft.com/office/drawing/2014/main" val="2300844486"/>
                    </a:ext>
                  </a:extLst>
                </a:gridCol>
                <a:gridCol w="2734946">
                  <a:extLst>
                    <a:ext uri="{9D8B030D-6E8A-4147-A177-3AD203B41FA5}">
                      <a16:colId xmlns:a16="http://schemas.microsoft.com/office/drawing/2014/main" val="2202744428"/>
                    </a:ext>
                  </a:extLst>
                </a:gridCol>
                <a:gridCol w="2735798">
                  <a:extLst>
                    <a:ext uri="{9D8B030D-6E8A-4147-A177-3AD203B41FA5}">
                      <a16:colId xmlns:a16="http://schemas.microsoft.com/office/drawing/2014/main" val="3414632965"/>
                    </a:ext>
                  </a:extLst>
                </a:gridCol>
              </a:tblGrid>
              <a:tr h="47983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b="0" kern="100" dirty="0">
                          <a:solidFill>
                            <a:srgbClr val="0000FF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　　　　 ぶ  ひんがかり</a:t>
                      </a:r>
                      <a:endParaRPr lang="en-US" altLang="ja-JP" sz="1000" b="0" kern="100" dirty="0">
                        <a:solidFill>
                          <a:srgbClr val="0000FF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0" kern="100" dirty="0">
                          <a:solidFill>
                            <a:srgbClr val="0000FF"/>
                          </a:solidFill>
                          <a:effectLst/>
                          <a:latin typeface="HG創英角ﾎﾟｯﾌﾟ体" panose="040B0A09000000000000" pitchFamily="49" charset="-128"/>
                          <a:ea typeface="HG創英角ﾎﾟｯﾌﾟ体" panose="040B0A09000000000000" pitchFamily="49" charset="-128"/>
                        </a:rPr>
                        <a:t>１　</a:t>
                      </a:r>
                      <a:r>
                        <a:rPr lang="en-US" sz="2000" b="0" kern="100" dirty="0" err="1">
                          <a:solidFill>
                            <a:srgbClr val="0000FF"/>
                          </a:solidFill>
                          <a:effectLst/>
                          <a:latin typeface="HG創英角ﾎﾟｯﾌﾟ体" panose="040B0A09000000000000" pitchFamily="49" charset="-128"/>
                          <a:ea typeface="HG創英角ﾎﾟｯﾌﾟ体" panose="040B0A09000000000000" pitchFamily="49" charset="-128"/>
                        </a:rPr>
                        <a:t>部品係</a:t>
                      </a:r>
                      <a:endParaRPr lang="ja-JP" sz="2000" b="0" kern="100" dirty="0">
                        <a:solidFill>
                          <a:srgbClr val="0000FF"/>
                        </a:solidFill>
                        <a:effectLst/>
                        <a:latin typeface="HG創英角ﾎﾟｯﾌﾟ体" panose="040B0A09000000000000" pitchFamily="49" charset="-128"/>
                        <a:ea typeface="HG創英角ﾎﾟｯﾌﾟ体" panose="040B0A09000000000000" pitchFamily="49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・セットをもってくる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・スマートハブは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　　　　　  く　　　た　　がかり</a:t>
                      </a:r>
                      <a:endParaRPr lang="en-US" altLang="ja-JP" sz="1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　組み立て係へ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・フタは、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　　　 く　　　た　　 がかり　 まえ</a:t>
                      </a:r>
                      <a:endParaRPr lang="en-US" altLang="ja-JP" sz="2000" b="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組み立て係の前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　　　　　　　　　かくにん</a:t>
                      </a:r>
                      <a:endParaRPr lang="en-US" altLang="ja-JP" sz="1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・スケールの確認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kern="100" dirty="0">
                          <a:solidFill>
                            <a:srgbClr val="0000FF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　　　　　　　　　　　　　　がかり</a:t>
                      </a:r>
                      <a:endParaRPr lang="en-US" altLang="ja-JP" sz="1000" b="0" kern="100" dirty="0">
                        <a:solidFill>
                          <a:srgbClr val="0000FF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0" kern="100" dirty="0">
                          <a:solidFill>
                            <a:srgbClr val="0000FF"/>
                          </a:solidFill>
                          <a:effectLst/>
                          <a:latin typeface="HG創英角ﾎﾟｯﾌﾟ体" panose="040B0A09000000000000" pitchFamily="49" charset="-128"/>
                          <a:ea typeface="HG創英角ﾎﾟｯﾌﾟ体" panose="040B0A09000000000000" pitchFamily="49" charset="-128"/>
                        </a:rPr>
                        <a:t>２　タブレット</a:t>
                      </a:r>
                      <a:r>
                        <a:rPr lang="en-US" sz="2000" b="0" kern="100" dirty="0">
                          <a:solidFill>
                            <a:srgbClr val="0000FF"/>
                          </a:solidFill>
                          <a:effectLst/>
                          <a:latin typeface="HG創英角ﾎﾟｯﾌﾟ体" panose="040B0A09000000000000" pitchFamily="49" charset="-128"/>
                          <a:ea typeface="HG創英角ﾎﾟｯﾌﾟ体" panose="040B0A09000000000000" pitchFamily="49" charset="-128"/>
                        </a:rPr>
                        <a:t>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・タブレット</a:t>
                      </a:r>
                      <a:r>
                        <a:rPr lang="en-US" altLang="ja-JP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PC</a:t>
                      </a: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を　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もってきて、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　　　　　　　 き　どう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アプリを起動する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　　　　　　　　　　　  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・プログラムを組む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rgbClr val="0000FF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　　　　 く　　　た　 　がかり</a:t>
                      </a:r>
                      <a:endParaRPr lang="en-US" altLang="ja-JP" sz="1000" kern="100" dirty="0">
                        <a:solidFill>
                          <a:srgbClr val="0000FF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0" kern="100" dirty="0">
                          <a:solidFill>
                            <a:srgbClr val="0000FF"/>
                          </a:solidFill>
                          <a:effectLst/>
                          <a:latin typeface="HG創英角ﾎﾟｯﾌﾟ体" panose="040B0A09000000000000" pitchFamily="49" charset="-128"/>
                          <a:ea typeface="HG創英角ﾎﾟｯﾌﾟ体" panose="040B0A09000000000000" pitchFamily="49" charset="-128"/>
                        </a:rPr>
                        <a:t>３　組み立て</a:t>
                      </a:r>
                      <a:r>
                        <a:rPr lang="en-US" sz="2000" b="0" kern="100" dirty="0">
                          <a:solidFill>
                            <a:srgbClr val="0000FF"/>
                          </a:solidFill>
                          <a:effectLst/>
                          <a:latin typeface="HG創英角ﾎﾟｯﾌﾟ体" panose="040B0A09000000000000" pitchFamily="49" charset="-128"/>
                          <a:ea typeface="HG創英角ﾎﾟｯﾌﾟ体" panose="040B0A09000000000000" pitchFamily="49" charset="-128"/>
                        </a:rPr>
                        <a:t>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たん　　でん </a:t>
                      </a:r>
                      <a:r>
                        <a:rPr lang="ja-JP" altLang="en-US" sz="1000" kern="100" dirty="0" err="1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ち</a:t>
                      </a:r>
                      <a:endParaRPr lang="en-US" altLang="ja-JP" sz="1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・単３電池を２本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→スマートハブに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 ぶ　ひん</a:t>
                      </a:r>
                      <a:endParaRPr lang="en-US" altLang="ja-JP" sz="1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・部品をうけとって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 く　　　</a:t>
                      </a:r>
                      <a:r>
                        <a:rPr lang="ja-JP" altLang="en-US" sz="1000" kern="100" dirty="0" err="1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た</a:t>
                      </a:r>
                      <a:endParaRPr lang="en-US" altLang="ja-JP" sz="1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組み立てる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 く　　　</a:t>
                      </a:r>
                      <a:r>
                        <a:rPr lang="ja-JP" altLang="en-US" sz="1000" kern="100" dirty="0" err="1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た</a:t>
                      </a:r>
                      <a:endParaRPr lang="en-US" altLang="ja-JP" sz="1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・組み立ては、</a:t>
                      </a:r>
                      <a:endParaRPr lang="en-US" alt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フタの上で行う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・</a:t>
                      </a:r>
                      <a:r>
                        <a:rPr lang="en-US" altLang="ja-JP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WeDo2.0</a:t>
                      </a:r>
                      <a:r>
                        <a:rPr lang="ja-JP" altLang="en-US" sz="2000" kern="100" dirty="0">
                          <a:solidFill>
                            <a:schemeClr val="tx1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をはこぶ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ja-JP" sz="2000" kern="100" dirty="0">
                        <a:solidFill>
                          <a:schemeClr val="tx1"/>
                        </a:solidFill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055584"/>
                  </a:ext>
                </a:extLst>
              </a:tr>
            </a:tbl>
          </a:graphicData>
        </a:graphic>
      </p:graphicFrame>
      <p:grpSp>
        <p:nvGrpSpPr>
          <p:cNvPr id="8" name="グループ化 7"/>
          <p:cNvGrpSpPr/>
          <p:nvPr/>
        </p:nvGrpSpPr>
        <p:grpSpPr>
          <a:xfrm>
            <a:off x="3604167" y="4930340"/>
            <a:ext cx="7604069" cy="1607533"/>
            <a:chOff x="3604167" y="4930340"/>
            <a:chExt cx="7604069" cy="1607533"/>
          </a:xfrm>
        </p:grpSpPr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9ACA2F81-4777-4734-8B0A-F6139CB494D9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4167" y="5323438"/>
              <a:ext cx="2561243" cy="1106162"/>
            </a:xfrm>
            <a:prstGeom prst="rect">
              <a:avLst/>
            </a:prstGeom>
          </p:spPr>
        </p:pic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6E435E7A-DDAD-4B7F-8123-FB089C29FD1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5055" y="4930340"/>
              <a:ext cx="2225707" cy="1517479"/>
            </a:xfrm>
            <a:prstGeom prst="rect">
              <a:avLst/>
            </a:prstGeom>
          </p:spPr>
        </p:pic>
        <p:grpSp>
          <p:nvGrpSpPr>
            <p:cNvPr id="6" name="グループ化 5"/>
            <p:cNvGrpSpPr/>
            <p:nvPr/>
          </p:nvGrpSpPr>
          <p:grpSpPr>
            <a:xfrm>
              <a:off x="9307801" y="5323438"/>
              <a:ext cx="1900435" cy="1214435"/>
              <a:chOff x="9307801" y="5323438"/>
              <a:chExt cx="1900435" cy="1214435"/>
            </a:xfrm>
          </p:grpSpPr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62CC5614-391E-445A-AC8D-805D57D1E1E0}"/>
                  </a:ext>
                </a:extLst>
              </p:cNvPr>
              <p:cNvPicPr/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07295" y="5323438"/>
                <a:ext cx="1400941" cy="1214435"/>
              </a:xfrm>
              <a:prstGeom prst="rect">
                <a:avLst/>
              </a:prstGeom>
            </p:spPr>
          </p:pic>
          <p:sp>
            <p:nvSpPr>
              <p:cNvPr id="20" name="矢印: 左 19">
                <a:extLst>
                  <a:ext uri="{FF2B5EF4-FFF2-40B4-BE49-F238E27FC236}">
                    <a16:creationId xmlns:a16="http://schemas.microsoft.com/office/drawing/2014/main" id="{DD705EDE-37EE-4A83-BEA6-3BF544DCC25C}"/>
                  </a:ext>
                </a:extLst>
              </p:cNvPr>
              <p:cNvSpPr/>
              <p:nvPr/>
            </p:nvSpPr>
            <p:spPr>
              <a:xfrm rot="19988276">
                <a:off x="9307801" y="5683588"/>
                <a:ext cx="468410" cy="260466"/>
              </a:xfrm>
              <a:prstGeom prst="leftArrow">
                <a:avLst>
                  <a:gd name="adj1" fmla="val 50000"/>
                  <a:gd name="adj2" fmla="val 6950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75053109-9ADC-434A-8DCF-BB10CE1431AD}"/>
                  </a:ext>
                </a:extLst>
              </p:cNvPr>
              <p:cNvSpPr/>
              <p:nvPr/>
            </p:nvSpPr>
            <p:spPr>
              <a:xfrm>
                <a:off x="10140648" y="5945126"/>
                <a:ext cx="345144" cy="345144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142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BF283CF-9E76-4DCE-B3C6-AEFB5961CF3F}"/>
              </a:ext>
            </a:extLst>
          </p:cNvPr>
          <p:cNvGrpSpPr/>
          <p:nvPr/>
        </p:nvGrpSpPr>
        <p:grpSpPr>
          <a:xfrm>
            <a:off x="3282176" y="2705172"/>
            <a:ext cx="8093414" cy="2849806"/>
            <a:chOff x="3282176" y="2705172"/>
            <a:chExt cx="8093414" cy="2849806"/>
          </a:xfrm>
        </p:grpSpPr>
        <p:sp>
          <p:nvSpPr>
            <p:cNvPr id="4" name="台形 3">
              <a:extLst>
                <a:ext uri="{FF2B5EF4-FFF2-40B4-BE49-F238E27FC236}">
                  <a16:creationId xmlns:a16="http://schemas.microsoft.com/office/drawing/2014/main" id="{BBEABDAA-AB35-4FA1-AB89-D03B9DE387FA}"/>
                </a:ext>
              </a:extLst>
            </p:cNvPr>
            <p:cNvSpPr/>
            <p:nvPr/>
          </p:nvSpPr>
          <p:spPr>
            <a:xfrm>
              <a:off x="3282176" y="2705172"/>
              <a:ext cx="8093414" cy="2697406"/>
            </a:xfrm>
            <a:prstGeom prst="trapezoid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D5FF830E-5A9A-40D3-BC61-B057FF3BB4AA}"/>
                </a:ext>
              </a:extLst>
            </p:cNvPr>
            <p:cNvSpPr/>
            <p:nvPr/>
          </p:nvSpPr>
          <p:spPr>
            <a:xfrm>
              <a:off x="3282176" y="5402578"/>
              <a:ext cx="8093414" cy="152400"/>
            </a:xfrm>
            <a:prstGeom prst="rect">
              <a:avLst/>
            </a:prstGeom>
            <a:solidFill>
              <a:srgbClr val="66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EA5755F-5F2D-4F26-A532-F9C605908C95}"/>
              </a:ext>
            </a:extLst>
          </p:cNvPr>
          <p:cNvGrpSpPr/>
          <p:nvPr/>
        </p:nvGrpSpPr>
        <p:grpSpPr>
          <a:xfrm>
            <a:off x="162124" y="1241131"/>
            <a:ext cx="3027083" cy="3022671"/>
            <a:chOff x="3260270" y="1156694"/>
            <a:chExt cx="5302705" cy="5294977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9808BD3D-0BCF-46EA-96EA-BACDD6622FE4}"/>
                </a:ext>
              </a:extLst>
            </p:cNvPr>
            <p:cNvSpPr/>
            <p:nvPr/>
          </p:nvSpPr>
          <p:spPr>
            <a:xfrm>
              <a:off x="3914775" y="1584356"/>
              <a:ext cx="204552" cy="44995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5C240CD7-B569-468B-92B0-C79B3CD058D7}"/>
                </a:ext>
              </a:extLst>
            </p:cNvPr>
            <p:cNvSpPr txBox="1"/>
            <p:nvPr/>
          </p:nvSpPr>
          <p:spPr>
            <a:xfrm>
              <a:off x="3260271" y="1156694"/>
              <a:ext cx="3854904" cy="5713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①　やくわりぶんたん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1F6689B-30E4-45EB-A42D-7D92697538F2}"/>
                </a:ext>
              </a:extLst>
            </p:cNvPr>
            <p:cNvSpPr txBox="1"/>
            <p:nvPr/>
          </p:nvSpPr>
          <p:spPr>
            <a:xfrm>
              <a:off x="3260271" y="2046851"/>
              <a:ext cx="3388179" cy="571348"/>
            </a:xfrm>
            <a:prstGeom prst="rect">
              <a:avLst/>
            </a:prstGeom>
            <a:solidFill>
              <a:srgbClr val="FFCC66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②　じゅんび</a:t>
              </a: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A3A7BBA-DF1E-4489-88DB-A14C70ECD61B}"/>
                </a:ext>
              </a:extLst>
            </p:cNvPr>
            <p:cNvSpPr txBox="1"/>
            <p:nvPr/>
          </p:nvSpPr>
          <p:spPr>
            <a:xfrm>
              <a:off x="3260271" y="2937007"/>
              <a:ext cx="5302704" cy="17343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③　プロジェクトをおこなう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7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　　 く　　　た　　　  せつぞく</a:t>
              </a:r>
              <a:endParaRPr kumimoji="1" lang="en-US" altLang="ja-JP" sz="7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・組み立て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接続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プログラム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・ワークシート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endPara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0376F33-E113-409D-9B85-83C95C5484A1}"/>
                </a:ext>
              </a:extLst>
            </p:cNvPr>
            <p:cNvSpPr txBox="1"/>
            <p:nvPr/>
          </p:nvSpPr>
          <p:spPr>
            <a:xfrm>
              <a:off x="3260270" y="5880323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⑤　かたづけ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328522A8-C8DB-43D0-BE3E-ACD700AB61A4}"/>
                </a:ext>
              </a:extLst>
            </p:cNvPr>
            <p:cNvSpPr txBox="1"/>
            <p:nvPr/>
          </p:nvSpPr>
          <p:spPr>
            <a:xfrm>
              <a:off x="3260271" y="4990167"/>
              <a:ext cx="45692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④「今日のふりかえり」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F5E92B1-716B-4BC3-8C33-D1D68B637DE4}"/>
              </a:ext>
            </a:extLst>
          </p:cNvPr>
          <p:cNvSpPr txBox="1"/>
          <p:nvPr/>
        </p:nvSpPr>
        <p:spPr>
          <a:xfrm>
            <a:off x="3567158" y="1159107"/>
            <a:ext cx="2564477" cy="573086"/>
          </a:xfrm>
          <a:prstGeom prst="rect">
            <a:avLst/>
          </a:prstGeom>
          <a:solidFill>
            <a:srgbClr val="FFCC66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②　じゅんび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5EAB473-9935-4D23-86B0-5FA46B04709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570" y="2957502"/>
            <a:ext cx="2147967" cy="1463815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642229C-D0DA-42D7-9758-E4042450CBB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177" y="3597027"/>
            <a:ext cx="2378440" cy="101844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DA745043-CF15-47E2-8147-EDCB994EFC3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362" y="3429000"/>
            <a:ext cx="2145891" cy="1130394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02D0CBD-7D1D-4F0E-88C2-277DE0B48D44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403" y="3689410"/>
            <a:ext cx="669618" cy="58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5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EA5755F-5F2D-4F26-A532-F9C605908C95}"/>
              </a:ext>
            </a:extLst>
          </p:cNvPr>
          <p:cNvGrpSpPr/>
          <p:nvPr/>
        </p:nvGrpSpPr>
        <p:grpSpPr>
          <a:xfrm>
            <a:off x="162124" y="1241131"/>
            <a:ext cx="3027083" cy="3022671"/>
            <a:chOff x="3260270" y="1156694"/>
            <a:chExt cx="5302705" cy="5294977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9808BD3D-0BCF-46EA-96EA-BACDD6622FE4}"/>
                </a:ext>
              </a:extLst>
            </p:cNvPr>
            <p:cNvSpPr/>
            <p:nvPr/>
          </p:nvSpPr>
          <p:spPr>
            <a:xfrm>
              <a:off x="3914775" y="1584356"/>
              <a:ext cx="204552" cy="44995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5C240CD7-B569-468B-92B0-C79B3CD058D7}"/>
                </a:ext>
              </a:extLst>
            </p:cNvPr>
            <p:cNvSpPr txBox="1"/>
            <p:nvPr/>
          </p:nvSpPr>
          <p:spPr>
            <a:xfrm>
              <a:off x="3260271" y="1156694"/>
              <a:ext cx="3854904" cy="5713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①　やくわりぶんたん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1F6689B-30E4-45EB-A42D-7D92697538F2}"/>
                </a:ext>
              </a:extLst>
            </p:cNvPr>
            <p:cNvSpPr txBox="1"/>
            <p:nvPr/>
          </p:nvSpPr>
          <p:spPr>
            <a:xfrm>
              <a:off x="3260271" y="2046851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②　じゅんび</a:t>
              </a: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A3A7BBA-DF1E-4489-88DB-A14C70ECD61B}"/>
                </a:ext>
              </a:extLst>
            </p:cNvPr>
            <p:cNvSpPr txBox="1"/>
            <p:nvPr/>
          </p:nvSpPr>
          <p:spPr>
            <a:xfrm>
              <a:off x="3260271" y="2937007"/>
              <a:ext cx="5302704" cy="1734352"/>
            </a:xfrm>
            <a:prstGeom prst="rect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③　プロジェクトをおこなう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7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　　 く　　　た　　　  せつぞく</a:t>
              </a:r>
              <a:endParaRPr kumimoji="1" lang="en-US" altLang="ja-JP" sz="7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・組み立て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接続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プログラム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・ワークシート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endPara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0376F33-E113-409D-9B85-83C95C5484A1}"/>
                </a:ext>
              </a:extLst>
            </p:cNvPr>
            <p:cNvSpPr txBox="1"/>
            <p:nvPr/>
          </p:nvSpPr>
          <p:spPr>
            <a:xfrm>
              <a:off x="3260270" y="5880323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⑤　かたづけ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328522A8-C8DB-43D0-BE3E-ACD700AB61A4}"/>
                </a:ext>
              </a:extLst>
            </p:cNvPr>
            <p:cNvSpPr txBox="1"/>
            <p:nvPr/>
          </p:nvSpPr>
          <p:spPr>
            <a:xfrm>
              <a:off x="3260271" y="4990167"/>
              <a:ext cx="45692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④「今日のふりかえり」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DD124DF-1367-49B1-8B2A-F938987612A6}"/>
              </a:ext>
            </a:extLst>
          </p:cNvPr>
          <p:cNvSpPr txBox="1"/>
          <p:nvPr/>
        </p:nvSpPr>
        <p:spPr>
          <a:xfrm>
            <a:off x="3646199" y="1131173"/>
            <a:ext cx="5356595" cy="1041659"/>
          </a:xfrm>
          <a:prstGeom prst="rect">
            <a:avLst/>
          </a:prstGeom>
          <a:solidFill>
            <a:srgbClr val="CCFFCC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③　プロジェクトをおこなう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 　　　 く　　  た　　   せつぞく</a:t>
            </a:r>
            <a:endParaRPr kumimoji="1" lang="en-US" altLang="ja-JP" sz="11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・組み立て</a:t>
            </a:r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接続</a:t>
            </a:r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プログラム</a:t>
            </a:r>
            <a:endParaRPr kumimoji="1" lang="ja-JP" altLang="en-US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93338FF-E5AD-47CE-84A9-F98D71800556}"/>
              </a:ext>
            </a:extLst>
          </p:cNvPr>
          <p:cNvSpPr/>
          <p:nvPr/>
        </p:nvSpPr>
        <p:spPr>
          <a:xfrm>
            <a:off x="0" y="1122213"/>
            <a:ext cx="3462728" cy="33606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53" y="2257434"/>
            <a:ext cx="11410648" cy="4467831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80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EA5755F-5F2D-4F26-A532-F9C605908C95}"/>
              </a:ext>
            </a:extLst>
          </p:cNvPr>
          <p:cNvGrpSpPr/>
          <p:nvPr/>
        </p:nvGrpSpPr>
        <p:grpSpPr>
          <a:xfrm>
            <a:off x="162124" y="1241131"/>
            <a:ext cx="3027083" cy="3022671"/>
            <a:chOff x="3260270" y="1156694"/>
            <a:chExt cx="5302705" cy="5294977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9808BD3D-0BCF-46EA-96EA-BACDD6622FE4}"/>
                </a:ext>
              </a:extLst>
            </p:cNvPr>
            <p:cNvSpPr/>
            <p:nvPr/>
          </p:nvSpPr>
          <p:spPr>
            <a:xfrm>
              <a:off x="3914775" y="1584356"/>
              <a:ext cx="204552" cy="44995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5C240CD7-B569-468B-92B0-C79B3CD058D7}"/>
                </a:ext>
              </a:extLst>
            </p:cNvPr>
            <p:cNvSpPr txBox="1"/>
            <p:nvPr/>
          </p:nvSpPr>
          <p:spPr>
            <a:xfrm>
              <a:off x="3260271" y="1156694"/>
              <a:ext cx="3854904" cy="5713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①　やくわりぶんたん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1F6689B-30E4-45EB-A42D-7D92697538F2}"/>
                </a:ext>
              </a:extLst>
            </p:cNvPr>
            <p:cNvSpPr txBox="1"/>
            <p:nvPr/>
          </p:nvSpPr>
          <p:spPr>
            <a:xfrm>
              <a:off x="3260271" y="2046851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②　じゅんび</a:t>
              </a: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A3A7BBA-DF1E-4489-88DB-A14C70ECD61B}"/>
                </a:ext>
              </a:extLst>
            </p:cNvPr>
            <p:cNvSpPr txBox="1"/>
            <p:nvPr/>
          </p:nvSpPr>
          <p:spPr>
            <a:xfrm>
              <a:off x="3260271" y="2937007"/>
              <a:ext cx="5302704" cy="1734352"/>
            </a:xfrm>
            <a:prstGeom prst="rect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③　プロジェクトをおこなう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7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　　 く　　　た　　　  せつぞく</a:t>
              </a:r>
              <a:endParaRPr kumimoji="1" lang="en-US" altLang="ja-JP" sz="7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・組み立て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接続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プログラム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・ワークシート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endPara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0376F33-E113-409D-9B85-83C95C5484A1}"/>
                </a:ext>
              </a:extLst>
            </p:cNvPr>
            <p:cNvSpPr txBox="1"/>
            <p:nvPr/>
          </p:nvSpPr>
          <p:spPr>
            <a:xfrm>
              <a:off x="3260270" y="5880323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⑤　かたづけ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328522A8-C8DB-43D0-BE3E-ACD700AB61A4}"/>
                </a:ext>
              </a:extLst>
            </p:cNvPr>
            <p:cNvSpPr txBox="1"/>
            <p:nvPr/>
          </p:nvSpPr>
          <p:spPr>
            <a:xfrm>
              <a:off x="3260271" y="4990167"/>
              <a:ext cx="45692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④「今日のふりかえり」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DD124DF-1367-49B1-8B2A-F938987612A6}"/>
              </a:ext>
            </a:extLst>
          </p:cNvPr>
          <p:cNvSpPr txBox="1"/>
          <p:nvPr/>
        </p:nvSpPr>
        <p:spPr>
          <a:xfrm>
            <a:off x="3646199" y="1131174"/>
            <a:ext cx="5356595" cy="876736"/>
          </a:xfrm>
          <a:prstGeom prst="rect">
            <a:avLst/>
          </a:prstGeom>
          <a:solidFill>
            <a:srgbClr val="CCFFCC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③　プロジェクトをおこなう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・ワークシート</a:t>
            </a:r>
            <a:endParaRPr kumimoji="1" lang="ja-JP" altLang="en-US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AED6DE8-798D-4DE8-AC60-C668F35C5AC4}"/>
              </a:ext>
            </a:extLst>
          </p:cNvPr>
          <p:cNvSpPr/>
          <p:nvPr/>
        </p:nvSpPr>
        <p:spPr>
          <a:xfrm>
            <a:off x="0" y="1122213"/>
            <a:ext cx="3432748" cy="33606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CABA7D2-7AA0-4FC1-A205-71F6A749B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3" y="2071055"/>
            <a:ext cx="10925313" cy="473493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678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EA5755F-5F2D-4F26-A532-F9C605908C95}"/>
              </a:ext>
            </a:extLst>
          </p:cNvPr>
          <p:cNvGrpSpPr/>
          <p:nvPr/>
        </p:nvGrpSpPr>
        <p:grpSpPr>
          <a:xfrm>
            <a:off x="162124" y="1241131"/>
            <a:ext cx="3027083" cy="3022671"/>
            <a:chOff x="3260270" y="1156694"/>
            <a:chExt cx="5302705" cy="5294977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9808BD3D-0BCF-46EA-96EA-BACDD6622FE4}"/>
                </a:ext>
              </a:extLst>
            </p:cNvPr>
            <p:cNvSpPr/>
            <p:nvPr/>
          </p:nvSpPr>
          <p:spPr>
            <a:xfrm>
              <a:off x="3914775" y="1584356"/>
              <a:ext cx="204552" cy="44995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5C240CD7-B569-468B-92B0-C79B3CD058D7}"/>
                </a:ext>
              </a:extLst>
            </p:cNvPr>
            <p:cNvSpPr txBox="1"/>
            <p:nvPr/>
          </p:nvSpPr>
          <p:spPr>
            <a:xfrm>
              <a:off x="3260271" y="1156694"/>
              <a:ext cx="3854904" cy="5713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①　やくわりぶんたん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1F6689B-30E4-45EB-A42D-7D92697538F2}"/>
                </a:ext>
              </a:extLst>
            </p:cNvPr>
            <p:cNvSpPr txBox="1"/>
            <p:nvPr/>
          </p:nvSpPr>
          <p:spPr>
            <a:xfrm>
              <a:off x="3260271" y="2046851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②　じゅんび</a:t>
              </a: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A3A7BBA-DF1E-4489-88DB-A14C70ECD61B}"/>
                </a:ext>
              </a:extLst>
            </p:cNvPr>
            <p:cNvSpPr txBox="1"/>
            <p:nvPr/>
          </p:nvSpPr>
          <p:spPr>
            <a:xfrm>
              <a:off x="3260271" y="2937007"/>
              <a:ext cx="5302704" cy="17343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③　プロジェクトをおこなう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7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　　 く　　　た　　　  せつぞく</a:t>
              </a:r>
              <a:endParaRPr kumimoji="1" lang="en-US" altLang="ja-JP" sz="7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・組み立て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接続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プログラム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・ワークシート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endPara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0376F33-E113-409D-9B85-83C95C5484A1}"/>
                </a:ext>
              </a:extLst>
            </p:cNvPr>
            <p:cNvSpPr txBox="1"/>
            <p:nvPr/>
          </p:nvSpPr>
          <p:spPr>
            <a:xfrm>
              <a:off x="3260270" y="5880323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⑤　かたづけ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328522A8-C8DB-43D0-BE3E-ACD700AB61A4}"/>
                </a:ext>
              </a:extLst>
            </p:cNvPr>
            <p:cNvSpPr txBox="1"/>
            <p:nvPr/>
          </p:nvSpPr>
          <p:spPr>
            <a:xfrm>
              <a:off x="3260271" y="4990167"/>
              <a:ext cx="4569279" cy="571348"/>
            </a:xfrm>
            <a:prstGeom prst="rect">
              <a:avLst/>
            </a:prstGeom>
            <a:solidFill>
              <a:srgbClr val="CCFFFF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④「今日のふりかえり」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5BC0072-C92C-4601-80B4-FFBACA98E6D0}"/>
              </a:ext>
            </a:extLst>
          </p:cNvPr>
          <p:cNvSpPr txBox="1"/>
          <p:nvPr/>
        </p:nvSpPr>
        <p:spPr>
          <a:xfrm>
            <a:off x="3567158" y="1159107"/>
            <a:ext cx="5462542" cy="573086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④「今日のふりかえり」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34782781-C41D-418F-865E-D19D0B7B2B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2834" y="2229869"/>
            <a:ext cx="8467041" cy="362345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103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EA5755F-5F2D-4F26-A532-F9C605908C95}"/>
              </a:ext>
            </a:extLst>
          </p:cNvPr>
          <p:cNvGrpSpPr/>
          <p:nvPr/>
        </p:nvGrpSpPr>
        <p:grpSpPr>
          <a:xfrm>
            <a:off x="162124" y="1241131"/>
            <a:ext cx="3027083" cy="3022671"/>
            <a:chOff x="3260270" y="1156694"/>
            <a:chExt cx="5302705" cy="5294977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9808BD3D-0BCF-46EA-96EA-BACDD6622FE4}"/>
                </a:ext>
              </a:extLst>
            </p:cNvPr>
            <p:cNvSpPr/>
            <p:nvPr/>
          </p:nvSpPr>
          <p:spPr>
            <a:xfrm>
              <a:off x="3914775" y="1584356"/>
              <a:ext cx="204552" cy="44995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5C240CD7-B569-468B-92B0-C79B3CD058D7}"/>
                </a:ext>
              </a:extLst>
            </p:cNvPr>
            <p:cNvSpPr txBox="1"/>
            <p:nvPr/>
          </p:nvSpPr>
          <p:spPr>
            <a:xfrm>
              <a:off x="3260271" y="1156694"/>
              <a:ext cx="3854904" cy="5713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①　やくわりぶんたん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1F6689B-30E4-45EB-A42D-7D92697538F2}"/>
                </a:ext>
              </a:extLst>
            </p:cNvPr>
            <p:cNvSpPr txBox="1"/>
            <p:nvPr/>
          </p:nvSpPr>
          <p:spPr>
            <a:xfrm>
              <a:off x="3260271" y="2046851"/>
              <a:ext cx="33881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②　じゅんび</a:t>
              </a: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A3A7BBA-DF1E-4489-88DB-A14C70ECD61B}"/>
                </a:ext>
              </a:extLst>
            </p:cNvPr>
            <p:cNvSpPr txBox="1"/>
            <p:nvPr/>
          </p:nvSpPr>
          <p:spPr>
            <a:xfrm>
              <a:off x="3260271" y="2937007"/>
              <a:ext cx="5302704" cy="17343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③　プロジェクトをおこなう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7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　　　 く　　　た　　　  せつぞく</a:t>
              </a:r>
              <a:endParaRPr kumimoji="1" lang="en-US" altLang="ja-JP" sz="7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・組み立て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接続</a:t>
              </a:r>
              <a:r>
                <a:rPr kumimoji="1" lang="en-US" altLang="ja-JP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-</a:t>
              </a:r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プログラム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・ワークシート</a:t>
              </a:r>
              <a:endParaRPr kumimoji="1"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  <a:p>
              <a:endPara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0376F33-E113-409D-9B85-83C95C5484A1}"/>
                </a:ext>
              </a:extLst>
            </p:cNvPr>
            <p:cNvSpPr txBox="1"/>
            <p:nvPr/>
          </p:nvSpPr>
          <p:spPr>
            <a:xfrm>
              <a:off x="3260270" y="5880323"/>
              <a:ext cx="3388179" cy="571348"/>
            </a:xfrm>
            <a:prstGeom prst="rect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⑤　かたづけ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328522A8-C8DB-43D0-BE3E-ACD700AB61A4}"/>
                </a:ext>
              </a:extLst>
            </p:cNvPr>
            <p:cNvSpPr txBox="1"/>
            <p:nvPr/>
          </p:nvSpPr>
          <p:spPr>
            <a:xfrm>
              <a:off x="3260271" y="4990167"/>
              <a:ext cx="4569279" cy="5713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r>
                <a:rPr kumimoji="1" lang="ja-JP" altLang="en-US" sz="1400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④「今日のふりかえり」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37BB3A7-8DDA-461A-A76A-5BC01B09CC0D}"/>
              </a:ext>
            </a:extLst>
          </p:cNvPr>
          <p:cNvSpPr txBox="1"/>
          <p:nvPr/>
        </p:nvSpPr>
        <p:spPr>
          <a:xfrm>
            <a:off x="3567158" y="1159107"/>
            <a:ext cx="2786017" cy="573086"/>
          </a:xfrm>
          <a:prstGeom prst="rect">
            <a:avLst/>
          </a:prstGeom>
          <a:solidFill>
            <a:srgbClr val="CCCC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④　かたづけ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F4B314D-8D03-4582-8ABE-33315927B724}"/>
              </a:ext>
            </a:extLst>
          </p:cNvPr>
          <p:cNvSpPr txBox="1"/>
          <p:nvPr/>
        </p:nvSpPr>
        <p:spPr>
          <a:xfrm>
            <a:off x="3567158" y="2257434"/>
            <a:ext cx="7138942" cy="3562342"/>
          </a:xfrm>
          <a:prstGeom prst="rect">
            <a:avLst/>
          </a:prstGeom>
          <a:solidFill>
            <a:srgbClr val="CCCC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ぶ  ひん　　　　　　　　　　　　　　　　　　　ば  </a:t>
            </a:r>
            <a:r>
              <a:rPr kumimoji="1" lang="ja-JP" altLang="en-US" sz="14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しょ</a:t>
            </a:r>
            <a:endParaRPr kumimoji="1"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・部品は、かならず もとの場所へ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　　　　　　　　しゅうりょう　　　　　ほ  かん </a:t>
            </a:r>
            <a:r>
              <a:rPr kumimoji="1" lang="ja-JP" altLang="en-US" sz="14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こ</a:t>
            </a:r>
            <a:endParaRPr kumimoji="1"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・タブレットは 終了して、保管庫へ入れ、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じゅうでん</a:t>
            </a:r>
            <a:endParaRPr kumimoji="1"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充電コードにつなぐ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でん </a:t>
            </a:r>
            <a:r>
              <a:rPr lang="ja-JP" altLang="en-US" sz="14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ち</a:t>
            </a:r>
            <a:endParaRPr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・電池もぬいてかたづける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　　　　　　かくにん　　　　　　　　　　　　　　　　ほうこく</a:t>
            </a:r>
            <a:endParaRPr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・グループで確認してから、先生に報告</a:t>
            </a:r>
          </a:p>
        </p:txBody>
      </p:sp>
    </p:spTree>
    <p:extLst>
      <p:ext uri="{BB962C8B-B14F-4D97-AF65-F5344CB8AC3E}">
        <p14:creationId xmlns:p14="http://schemas.microsoft.com/office/powerpoint/2010/main" val="332367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808BD3D-0BCF-46EA-96EA-BACDD6622FE4}"/>
              </a:ext>
            </a:extLst>
          </p:cNvPr>
          <p:cNvSpPr/>
          <p:nvPr/>
        </p:nvSpPr>
        <p:spPr>
          <a:xfrm>
            <a:off x="3914775" y="1584356"/>
            <a:ext cx="204552" cy="44995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C240CD7-B569-468B-92B0-C79B3CD058D7}"/>
              </a:ext>
            </a:extLst>
          </p:cNvPr>
          <p:cNvSpPr txBox="1"/>
          <p:nvPr/>
        </p:nvSpPr>
        <p:spPr>
          <a:xfrm>
            <a:off x="3260271" y="1156694"/>
            <a:ext cx="3854904" cy="571349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①　やくわりぶんたん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1F6689B-30E4-45EB-A42D-7D92697538F2}"/>
              </a:ext>
            </a:extLst>
          </p:cNvPr>
          <p:cNvSpPr txBox="1"/>
          <p:nvPr/>
        </p:nvSpPr>
        <p:spPr>
          <a:xfrm>
            <a:off x="3260271" y="2046851"/>
            <a:ext cx="3388179" cy="571348"/>
          </a:xfrm>
          <a:prstGeom prst="rect">
            <a:avLst/>
          </a:prstGeom>
          <a:solidFill>
            <a:srgbClr val="FFCC66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②　じゅんび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3A7BBA-DF1E-4489-88DB-A14C70ECD61B}"/>
              </a:ext>
            </a:extLst>
          </p:cNvPr>
          <p:cNvSpPr txBox="1"/>
          <p:nvPr/>
        </p:nvSpPr>
        <p:spPr>
          <a:xfrm>
            <a:off x="3260271" y="2937007"/>
            <a:ext cx="5302704" cy="1734352"/>
          </a:xfrm>
          <a:prstGeom prst="rect">
            <a:avLst/>
          </a:prstGeom>
          <a:solidFill>
            <a:srgbClr val="CCFFCC"/>
          </a:solidFill>
          <a:ln w="19050"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③　プロジェクトをおこなう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 く　　　た　　　  せつぞく</a:t>
            </a:r>
            <a:endParaRPr kumimoji="1"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・組み立て</a:t>
            </a:r>
            <a:r>
              <a:rPr kumimoji="1" lang="en-US" altLang="ja-JP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接続</a:t>
            </a:r>
            <a:r>
              <a:rPr kumimoji="1" lang="en-US" altLang="ja-JP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プログラム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・ワークシート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kumimoji="1" lang="ja-JP" altLang="en-US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0376F33-E113-409D-9B85-83C95C5484A1}"/>
              </a:ext>
            </a:extLst>
          </p:cNvPr>
          <p:cNvSpPr txBox="1"/>
          <p:nvPr/>
        </p:nvSpPr>
        <p:spPr>
          <a:xfrm>
            <a:off x="3260270" y="5880323"/>
            <a:ext cx="3388179" cy="571348"/>
          </a:xfrm>
          <a:prstGeom prst="rect">
            <a:avLst/>
          </a:prstGeom>
          <a:solidFill>
            <a:srgbClr val="CCCC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⑤　かたづけ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28522A8-C8DB-43D0-BE3E-ACD700AB61A4}"/>
              </a:ext>
            </a:extLst>
          </p:cNvPr>
          <p:cNvSpPr txBox="1"/>
          <p:nvPr/>
        </p:nvSpPr>
        <p:spPr>
          <a:xfrm>
            <a:off x="3260271" y="4990167"/>
            <a:ext cx="4569279" cy="57134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④「今日のふりかえり」</a:t>
            </a:r>
          </a:p>
        </p:txBody>
      </p:sp>
      <p:pic>
        <p:nvPicPr>
          <p:cNvPr id="4" name="図 3" descr="室内 が含まれている画像&#10;&#10;自動的に生成された説明">
            <a:extLst>
              <a:ext uri="{FF2B5EF4-FFF2-40B4-BE49-F238E27FC236}">
                <a16:creationId xmlns:a16="http://schemas.microsoft.com/office/drawing/2014/main" id="{5BBC5390-4232-4BA8-B433-D2A17A40B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832" y="796126"/>
            <a:ext cx="3353268" cy="198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7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91FFA17-CF26-4A87-B0F4-128C186E00DB}"/>
              </a:ext>
            </a:extLst>
          </p:cNvPr>
          <p:cNvSpPr/>
          <p:nvPr/>
        </p:nvSpPr>
        <p:spPr>
          <a:xfrm>
            <a:off x="1607737" y="933451"/>
            <a:ext cx="8732017" cy="413091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・プログラムってなんだろう</a:t>
            </a:r>
          </a:p>
          <a:p>
            <a:endParaRPr lang="en-US" altLang="ja-JP" sz="4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4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・プログラミング学しゅうの</a:t>
            </a:r>
            <a:endParaRPr lang="en-US" altLang="ja-JP" sz="4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4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すすめ方を知ろう</a:t>
            </a:r>
            <a:endParaRPr lang="en-US" altLang="ja-JP" sz="4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400" dirty="0"/>
              <a:t>　　　　　　　　　「</a:t>
            </a:r>
            <a:r>
              <a:rPr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プログラミングをしてみよう① </a:t>
            </a:r>
            <a:r>
              <a:rPr kumimoji="1" lang="ja-JP" altLang="en-US" sz="2400" dirty="0"/>
              <a:t>」</a:t>
            </a:r>
          </a:p>
        </p:txBody>
      </p:sp>
      <p:sp>
        <p:nvSpPr>
          <p:cNvPr id="15" name="タイトル 14">
            <a:extLst>
              <a:ext uri="{FF2B5EF4-FFF2-40B4-BE49-F238E27FC236}">
                <a16:creationId xmlns:a16="http://schemas.microsoft.com/office/drawing/2014/main" id="{FB4E2143-8A16-444F-A9F6-3E48073390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590550"/>
          </a:xfrm>
        </p:spPr>
        <p:txBody>
          <a:bodyPr>
            <a:normAutofit/>
          </a:bodyPr>
          <a:lstStyle/>
          <a:p>
            <a:pPr algn="l"/>
            <a:r>
              <a:rPr kumimoji="1"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学しゅうのめあて</a:t>
            </a:r>
          </a:p>
        </p:txBody>
      </p:sp>
    </p:spTree>
    <p:extLst>
      <p:ext uri="{BB962C8B-B14F-4D97-AF65-F5344CB8AC3E}">
        <p14:creationId xmlns:p14="http://schemas.microsoft.com/office/powerpoint/2010/main" val="86141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プログラミングをしてみよう①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671492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「今日のふりかえり」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34782781-C41D-418F-865E-D19D0B7B2B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228842" y="1241131"/>
            <a:ext cx="11734316" cy="3623452"/>
          </a:xfrm>
          <a:prstGeom prst="rect">
            <a:avLst/>
          </a:prstGeom>
          <a:ln w="19050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88460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今日のまとめ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4" y="692003"/>
            <a:ext cx="3771701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「プログラムってなんだろう」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32429ED1-2AAF-4098-A43D-0DEACEA22D18}"/>
              </a:ext>
            </a:extLst>
          </p:cNvPr>
          <p:cNvSpPr/>
          <p:nvPr/>
        </p:nvSpPr>
        <p:spPr>
          <a:xfrm>
            <a:off x="409576" y="1153670"/>
            <a:ext cx="10610849" cy="2435519"/>
          </a:xfrm>
          <a:prstGeom prst="roundRect">
            <a:avLst>
              <a:gd name="adj" fmla="val 66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プログラムとは、</a:t>
            </a:r>
            <a:endParaRPr lang="en-US" altLang="ja-JP" sz="24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2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　　　　　　　　　　　めいれい　　じゅんばん</a:t>
            </a:r>
            <a:endParaRPr lang="en-US" altLang="ja-JP" sz="12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「ひとつひとつの </a:t>
            </a:r>
            <a:r>
              <a:rPr lang="ja-JP" altLang="en-US" sz="24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命令を 順番に ならべて、</a:t>
            </a:r>
            <a:endParaRPr lang="en-US" altLang="ja-JP" sz="24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ロボットや コンピュータに</a:t>
            </a:r>
            <a:endParaRPr lang="en-US" altLang="ja-JP" sz="24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2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にんげん　　　　　　　　　　　　　　　　　　　　　</a:t>
            </a:r>
            <a:r>
              <a:rPr lang="ja-JP" altLang="en-US" sz="1200" dirty="0" err="1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うご</a:t>
            </a:r>
            <a:endParaRPr lang="en-US" altLang="ja-JP" sz="12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人間が </a:t>
            </a:r>
            <a:r>
              <a:rPr lang="ja-JP" altLang="en-US" sz="24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かんがえたとおりの 動きを させるためもの</a:t>
            </a:r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」で、</a:t>
            </a:r>
            <a:endParaRPr lang="en-US" altLang="ja-JP" sz="24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わたしたちの </a:t>
            </a:r>
            <a:r>
              <a:rPr lang="ja-JP" altLang="en-US" sz="24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生活の中の いろいろなところで つかわれている</a:t>
            </a:r>
            <a:endParaRPr lang="en-US" altLang="ja-JP" sz="24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4" name="図 3" descr="室内 が含まれている画像&#10;&#10;自動的に生成された説明">
            <a:extLst>
              <a:ext uri="{FF2B5EF4-FFF2-40B4-BE49-F238E27FC236}">
                <a16:creationId xmlns:a16="http://schemas.microsoft.com/office/drawing/2014/main" id="{5BBC5390-4232-4BA8-B433-D2A17A40B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299" y="286543"/>
            <a:ext cx="3353268" cy="1981477"/>
          </a:xfrm>
          <a:prstGeom prst="rect">
            <a:avLst/>
          </a:prstGeom>
        </p:spPr>
      </p:pic>
      <p:sp>
        <p:nvSpPr>
          <p:cNvPr id="17" name="タイトル 1">
            <a:extLst>
              <a:ext uri="{FF2B5EF4-FFF2-40B4-BE49-F238E27FC236}">
                <a16:creationId xmlns:a16="http://schemas.microsoft.com/office/drawing/2014/main" id="{5E7121CF-C6F4-468E-B8C2-6D6A773E8CFD}"/>
              </a:ext>
            </a:extLst>
          </p:cNvPr>
          <p:cNvSpPr txBox="1">
            <a:spLocks/>
          </p:cNvSpPr>
          <p:nvPr/>
        </p:nvSpPr>
        <p:spPr>
          <a:xfrm>
            <a:off x="162124" y="3739562"/>
            <a:ext cx="7972226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「プログラミング学しゅうのすすめ方を知ろう」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53B8FD02-088E-4B2F-AE86-39860642718B}"/>
              </a:ext>
            </a:extLst>
          </p:cNvPr>
          <p:cNvSpPr/>
          <p:nvPr/>
        </p:nvSpPr>
        <p:spPr>
          <a:xfrm>
            <a:off x="409576" y="4169773"/>
            <a:ext cx="10610849" cy="2036764"/>
          </a:xfrm>
          <a:prstGeom prst="roundRect">
            <a:avLst>
              <a:gd name="adj" fmla="val 66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プログラミング学しゅうは、</a:t>
            </a:r>
            <a:endParaRPr lang="en-US" altLang="ja-JP" sz="24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ja-JP" altLang="en-US" sz="3200" dirty="0">
                <a:solidFill>
                  <a:schemeClr val="tx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</a:t>
            </a:r>
            <a:r>
              <a:rPr lang="ja-JP" altLang="en-US" sz="32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自分で考える」学しゅう</a:t>
            </a:r>
            <a:endParaRPr lang="en-US" altLang="ja-JP" sz="32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en-US" altLang="ja-JP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32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「友だちと いっしょに 作り上げていく」学しゅう</a:t>
            </a:r>
            <a:endParaRPr lang="en-US" altLang="ja-JP" sz="32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967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かたづけ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F4B314D-8D03-4582-8ABE-33315927B724}"/>
              </a:ext>
            </a:extLst>
          </p:cNvPr>
          <p:cNvSpPr txBox="1"/>
          <p:nvPr/>
        </p:nvSpPr>
        <p:spPr>
          <a:xfrm>
            <a:off x="923925" y="942983"/>
            <a:ext cx="9953625" cy="5372091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 ぶ  ひん　　　　　　　　　　　　　　　　　　　ば  </a:t>
            </a:r>
            <a:r>
              <a:rPr kumimoji="1" lang="ja-JP" altLang="en-US" sz="20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しょ</a:t>
            </a:r>
            <a:endParaRPr kumimoji="1"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4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・部品は、かならず もとの場所へ</a:t>
            </a:r>
            <a:endParaRPr kumimoji="1" lang="en-US" altLang="ja-JP" sz="4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　　　　　　　　しゅうりょう　　　　　ほ  かん </a:t>
            </a:r>
            <a:r>
              <a:rPr kumimoji="1" lang="ja-JP" altLang="en-US" sz="20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こ</a:t>
            </a:r>
            <a:endParaRPr kumimoji="1"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4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・タブレットは 終了して、保管庫へ入れ、</a:t>
            </a:r>
            <a:endParaRPr kumimoji="1" lang="en-US" altLang="ja-JP" sz="4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じゅうでん</a:t>
            </a:r>
            <a:endParaRPr kumimoji="1"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4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充電コードにつなぐ</a:t>
            </a:r>
            <a:endParaRPr kumimoji="1" lang="en-US" altLang="ja-JP" sz="4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でん </a:t>
            </a:r>
            <a:r>
              <a:rPr lang="ja-JP" altLang="en-US" sz="20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ち</a:t>
            </a:r>
            <a:endParaRPr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4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・電池もぬいてかたづける</a:t>
            </a:r>
            <a:endParaRPr kumimoji="1" lang="en-US" altLang="ja-JP" sz="4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　　　　　　かくにん　　　　　　　　　　　　　　　　ほうこく</a:t>
            </a:r>
            <a:endParaRPr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4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・グループで確認してから、先生に報告</a:t>
            </a:r>
          </a:p>
        </p:txBody>
      </p:sp>
    </p:spTree>
    <p:extLst>
      <p:ext uri="{BB962C8B-B14F-4D97-AF65-F5344CB8AC3E}">
        <p14:creationId xmlns:p14="http://schemas.microsoft.com/office/powerpoint/2010/main" val="278602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D894EB-8EFC-4EF0-BF48-0632D6EB8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AC522B6-A2DC-41F9-8476-2953E3726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146" y="1671344"/>
            <a:ext cx="3080086" cy="4011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101600"/>
          </a:sp3d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F8085251-4568-460E-B58D-66A8E4F6897B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「ルビィのぼうけん（ダンス、ダンス、ダンス！）」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95BE7F6-CE0C-4707-8577-60155B452FFD}"/>
              </a:ext>
            </a:extLst>
          </p:cNvPr>
          <p:cNvSpPr txBox="1"/>
          <p:nvPr/>
        </p:nvSpPr>
        <p:spPr>
          <a:xfrm flipH="1">
            <a:off x="5326844" y="2840985"/>
            <a:ext cx="4694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著作権の関係で「ルビィのぼうけん」の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スライドは削除してあります。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en-US" altLang="ja-JP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PDF</a:t>
            </a:r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化したスライドがありますので、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参考にしてください。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60454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D894EB-8EFC-4EF0-BF48-0632D6EB8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F8085251-4568-460E-B58D-66A8E4F6897B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「ルビィのぼうけん（ダンス、ダンス、ダンス！）」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0C0B751-94AA-4BC5-9B50-7FE9A48A2DFA}"/>
              </a:ext>
            </a:extLst>
          </p:cNvPr>
          <p:cNvSpPr txBox="1"/>
          <p:nvPr/>
        </p:nvSpPr>
        <p:spPr>
          <a:xfrm flipH="1">
            <a:off x="3628673" y="2710357"/>
            <a:ext cx="4694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著作権の関係で「ルビィのぼうけん」の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スライドは削除してあります。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en-US" altLang="ja-JP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PDF</a:t>
            </a:r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化したスライドがありますので、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参考にしてください。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41983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D894EB-8EFC-4EF0-BF48-0632D6EB8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F8085251-4568-460E-B58D-66A8E4F6897B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「ルビィのぼうけん（ダンス、ダンス、ダンス！）」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6BFCF0F-E424-43D7-9221-4E25E132CE26}"/>
              </a:ext>
            </a:extLst>
          </p:cNvPr>
          <p:cNvSpPr txBox="1"/>
          <p:nvPr/>
        </p:nvSpPr>
        <p:spPr>
          <a:xfrm flipH="1">
            <a:off x="3628673" y="2710357"/>
            <a:ext cx="4694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著作権の関係で「ルビィのぼうけん」の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スライドは削除してあります。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en-US" altLang="ja-JP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PDF</a:t>
            </a:r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化したスライドがありますので、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参考にしてください。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93370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D894EB-8EFC-4EF0-BF48-0632D6EB8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F8085251-4568-460E-B58D-66A8E4F6897B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「ルビィのぼうけん（ダンス、ダンス、ダンス！）」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B32B13B-CE18-49DA-A066-6B301F1D52E7}"/>
              </a:ext>
            </a:extLst>
          </p:cNvPr>
          <p:cNvSpPr txBox="1"/>
          <p:nvPr/>
        </p:nvSpPr>
        <p:spPr>
          <a:xfrm flipH="1">
            <a:off x="3628673" y="2710357"/>
            <a:ext cx="4694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著作権の関係で「ルビィのぼうけん」の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スライドは削除してあります。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en-US" altLang="ja-JP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PDF</a:t>
            </a:r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化したスライドがありますので、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参考にしてください。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33896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タイトル 1">
            <a:extLst>
              <a:ext uri="{FF2B5EF4-FFF2-40B4-BE49-F238E27FC236}">
                <a16:creationId xmlns:a16="http://schemas.microsoft.com/office/drawing/2014/main" id="{511A5A97-2307-4E75-9C39-300D8B5007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140A3327-B93C-4553-BB40-0BDE379CF2CF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「ルビィのぼうけん（ダンス、ダンス、ダンス！）」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5A481A2-8F99-4311-83AD-A604C5947087}"/>
              </a:ext>
            </a:extLst>
          </p:cNvPr>
          <p:cNvSpPr txBox="1"/>
          <p:nvPr/>
        </p:nvSpPr>
        <p:spPr>
          <a:xfrm flipH="1">
            <a:off x="3628673" y="2710357"/>
            <a:ext cx="4694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著作権の関係で「ルビィのぼうけん」の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スライドは削除してあります。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en-US" altLang="ja-JP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PDF</a:t>
            </a:r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化したスライドがありますので、</a:t>
            </a:r>
            <a:endParaRPr kumimoji="1"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参考にしてください。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79763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タイトル 1">
            <a:extLst>
              <a:ext uri="{FF2B5EF4-FFF2-40B4-BE49-F238E27FC236}">
                <a16:creationId xmlns:a16="http://schemas.microsoft.com/office/drawing/2014/main" id="{511A5A97-2307-4E75-9C39-300D8B5007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140A3327-B93C-4553-BB40-0BDE379CF2CF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「ルビィのぼうけん（ダンス、ダンス、ダンス！）」</a:t>
            </a:r>
          </a:p>
        </p:txBody>
      </p:sp>
      <p:sp>
        <p:nvSpPr>
          <p:cNvPr id="2" name="吹き出し: 角を丸めた四角形 1">
            <a:extLst>
              <a:ext uri="{FF2B5EF4-FFF2-40B4-BE49-F238E27FC236}">
                <a16:creationId xmlns:a16="http://schemas.microsoft.com/office/drawing/2014/main" id="{9055EAA4-70EC-40F5-ACE6-89B025AF92B9}"/>
              </a:ext>
            </a:extLst>
          </p:cNvPr>
          <p:cNvSpPr/>
          <p:nvPr/>
        </p:nvSpPr>
        <p:spPr>
          <a:xfrm>
            <a:off x="2362201" y="1483654"/>
            <a:ext cx="7594600" cy="4488521"/>
          </a:xfrm>
          <a:prstGeom prst="wedgeRoundRectCallout">
            <a:avLst>
              <a:gd name="adj1" fmla="val -58813"/>
              <a:gd name="adj2" fmla="val -4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プログラムとは</a:t>
            </a:r>
            <a:endParaRPr lang="en-US" altLang="ja-JP" sz="2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endParaRPr lang="en-US" altLang="ja-JP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　　　　　　　　　　　　 　めい </a:t>
            </a:r>
            <a:r>
              <a:rPr lang="ja-JP" altLang="en-US" sz="14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れい</a:t>
            </a:r>
            <a:endParaRPr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「ひとつひとつの 命令を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じゅんばん</a:t>
            </a:r>
            <a:endParaRPr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順番に ならべて、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ロボットや コンピュータに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にんげん　　　　　　　　　　　　　　　　　　　　　　　　　</a:t>
            </a:r>
            <a:r>
              <a:rPr lang="ja-JP" altLang="en-US" sz="14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うご</a:t>
            </a:r>
            <a:endParaRPr lang="en-US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人間が かんがえたとおりの 動きを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させるためもの」</a:t>
            </a:r>
            <a:endParaRPr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029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B5CFCB79-97C7-4343-A1BC-63DDB976CC1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829550" cy="57308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E7BA904D-3840-449F-9369-5C9807344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7829550" cy="573086"/>
          </a:xfrm>
        </p:spPr>
        <p:txBody>
          <a:bodyPr anchor="ctr" anchorCtr="0">
            <a:normAutofit/>
          </a:bodyPr>
          <a:lstStyle/>
          <a:p>
            <a:pPr algn="l"/>
            <a:r>
              <a:rPr lang="ja-JP" altLang="en-US" sz="32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プログラムってなんだろう</a:t>
            </a:r>
            <a:endParaRPr kumimoji="1" lang="ja-JP" altLang="en-US" sz="32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1F56D4FA-8899-4C14-A9F5-93EBF7196560}"/>
              </a:ext>
            </a:extLst>
          </p:cNvPr>
          <p:cNvSpPr txBox="1">
            <a:spLocks/>
          </p:cNvSpPr>
          <p:nvPr/>
        </p:nvSpPr>
        <p:spPr>
          <a:xfrm>
            <a:off x="162125" y="692003"/>
            <a:ext cx="5705275" cy="4302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「生活の中でのプログラム」</a:t>
            </a:r>
          </a:p>
        </p:txBody>
      </p:sp>
      <p:pic>
        <p:nvPicPr>
          <p:cNvPr id="2" name="信号機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7639" y="1119706"/>
            <a:ext cx="10014155" cy="5632962"/>
          </a:xfrm>
          <a:prstGeom prst="roundRect">
            <a:avLst>
              <a:gd name="adj" fmla="val 6599"/>
            </a:avLst>
          </a:prstGeom>
        </p:spPr>
      </p:pic>
    </p:spTree>
    <p:extLst>
      <p:ext uri="{BB962C8B-B14F-4D97-AF65-F5344CB8AC3E}">
        <p14:creationId xmlns:p14="http://schemas.microsoft.com/office/powerpoint/2010/main" val="369643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539</Words>
  <Application>Microsoft Office PowerPoint</Application>
  <PresentationFormat>ワイド画面</PresentationFormat>
  <Paragraphs>231</Paragraphs>
  <Slides>22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9" baseType="lpstr">
      <vt:lpstr>HGP創英角ﾎﾟｯﾌﾟ体</vt:lpstr>
      <vt:lpstr>游ゴシック</vt:lpstr>
      <vt:lpstr>HG創英角ﾎﾟｯﾌﾟ体</vt:lpstr>
      <vt:lpstr>游ゴシック Light</vt:lpstr>
      <vt:lpstr>HG丸ｺﾞｼｯｸM-PRO</vt:lpstr>
      <vt:lpstr>Arial</vt:lpstr>
      <vt:lpstr>Office テーマ</vt:lpstr>
      <vt:lpstr>レッツ　トライ！ プログラミング</vt:lpstr>
      <vt:lpstr>学しゅうのめあて</vt:lpstr>
      <vt:lpstr>プログラムってなんだろう</vt:lpstr>
      <vt:lpstr>プログラムってなんだろう</vt:lpstr>
      <vt:lpstr>プログラムってなんだろう</vt:lpstr>
      <vt:lpstr>プログラムってなんだろう</vt:lpstr>
      <vt:lpstr>プログラムってなんだろう</vt:lpstr>
      <vt:lpstr>プログラムってなんだろう</vt:lpstr>
      <vt:lpstr>プログラムってなんだろう</vt:lpstr>
      <vt:lpstr>プログラムってなんだろう</vt:lpstr>
      <vt:lpstr>プログラムってなんだろう</vt:lpstr>
      <vt:lpstr>プログラミングをしてみよう①</vt:lpstr>
      <vt:lpstr>プログラミングをしてみよう①</vt:lpstr>
      <vt:lpstr>プログラミングをしてみよう①</vt:lpstr>
      <vt:lpstr>プログラミングをしてみよう①</vt:lpstr>
      <vt:lpstr>プログラミングをしてみよう①</vt:lpstr>
      <vt:lpstr>プログラミングをしてみよう①</vt:lpstr>
      <vt:lpstr>プログラミングをしてみよう①</vt:lpstr>
      <vt:lpstr>プログラミングをしてみよう①</vt:lpstr>
      <vt:lpstr>プログラミングをしてみよう①</vt:lpstr>
      <vt:lpstr>今日のまとめ</vt:lpstr>
      <vt:lpstr>かたづけ</vt:lpstr>
    </vt:vector>
  </TitlesOfParts>
  <Company>荒川区立第二日暮里小学校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H30プログラミング教育プレゼン</dc:title>
  <dc:creator>荒川区立第二日暮里小学校　校長　川上　晋</dc:creator>
  <cp:lastModifiedBy>Shin Kw</cp:lastModifiedBy>
  <cp:revision>48</cp:revision>
  <cp:lastPrinted>2019-01-08T02:27:16Z</cp:lastPrinted>
  <dcterms:created xsi:type="dcterms:W3CDTF">2019-01-06T05:19:11Z</dcterms:created>
  <dcterms:modified xsi:type="dcterms:W3CDTF">2019-08-05T12:12:57Z</dcterms:modified>
</cp:coreProperties>
</file>