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80" r:id="rId4"/>
    <p:sldId id="301" r:id="rId5"/>
    <p:sldId id="303" r:id="rId6"/>
    <p:sldId id="304" r:id="rId7"/>
    <p:sldId id="305" r:id="rId8"/>
    <p:sldId id="309" r:id="rId9"/>
    <p:sldId id="311" r:id="rId10"/>
    <p:sldId id="306" r:id="rId11"/>
    <p:sldId id="307" r:id="rId12"/>
    <p:sldId id="278" r:id="rId13"/>
    <p:sldId id="312" r:id="rId14"/>
    <p:sldId id="265" r:id="rId15"/>
    <p:sldId id="266" r:id="rId16"/>
    <p:sldId id="296" r:id="rId17"/>
    <p:sldId id="295" r:id="rId18"/>
    <p:sldId id="302" r:id="rId19"/>
    <p:sldId id="308" r:id="rId20"/>
    <p:sldId id="277" r:id="rId21"/>
    <p:sldId id="279" r:id="rId22"/>
  </p:sldIdLst>
  <p:sldSz cx="12192000" cy="6858000"/>
  <p:notesSz cx="6807200" cy="9939338"/>
  <p:custShowLst>
    <p:custShow name="【説明】役割分担" id="0">
      <p:sldLst>
        <p:sld r:id="rId15"/>
      </p:sldLst>
    </p:custShow>
    <p:custShow name="【説明】準備" id="1">
      <p:sldLst>
        <p:sld r:id="rId16"/>
      </p:sldLst>
    </p:custShow>
    <p:custShow name="【説明】アプリ（初期）" id="2">
      <p:sldLst>
        <p:sld r:id="rId17"/>
      </p:sldLst>
    </p:custShow>
    <p:custShow name="【説明】モーションセンサー" id="3">
      <p:sldLst>
        <p:sld r:id="rId18"/>
      </p:sldLst>
    </p:custShow>
    <p:custShow name="【説明】今日のふりかえり" id="4">
      <p:sldLst>
        <p:sld r:id="rId21"/>
      </p:sldLst>
    </p:custShow>
    <p:custShow name="【説明】片付け" id="5">
      <p:sldLst>
        <p:sld r:id="rId22"/>
      </p:sldLst>
    </p:custShow>
    <p:custShow name="【説明】チルトセンサー" id="6">
      <p:sldLst>
        <p:sld r:id="rId19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in Kw" initials="SK" lastIdx="1" clrIdx="0">
    <p:extLst>
      <p:ext uri="{19B8F6BF-5375-455C-9EA6-DF929625EA0E}">
        <p15:presenceInfo xmlns:p15="http://schemas.microsoft.com/office/powerpoint/2012/main" userId="1b17b91ac5833ee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FFFF"/>
    <a:srgbClr val="0000FF"/>
    <a:srgbClr val="FF66CC"/>
    <a:srgbClr val="FFFFCC"/>
    <a:srgbClr val="FFE1FF"/>
    <a:srgbClr val="FF3399"/>
    <a:srgbClr val="FFCCFF"/>
    <a:srgbClr val="CCFFFF"/>
    <a:srgbClr val="66CC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1492" autoAdjust="0"/>
    <p:restoredTop sz="55189" autoAdjust="0"/>
  </p:normalViewPr>
  <p:slideViewPr>
    <p:cSldViewPr snapToGrid="0">
      <p:cViewPr varScale="1">
        <p:scale>
          <a:sx n="63" d="100"/>
          <a:sy n="63" d="100"/>
        </p:scale>
        <p:origin x="1626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400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D531F-6A04-4257-BA70-825082353505}" type="datetimeFigureOut">
              <a:rPr kumimoji="1" lang="ja-JP" altLang="en-US" smtClean="0"/>
              <a:t>2019/8/5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2BB0E-09BA-4802-9BCB-D81D3D1A8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189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80A20-B0DD-4296-A4BF-251CAF0CBA20}" type="datetimeFigureOut">
              <a:rPr kumimoji="1" lang="ja-JP" altLang="en-US" smtClean="0"/>
              <a:t>2019/8/5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F1E0E-DEB5-45EF-85E1-9ACF5ED30E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7792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（ワークシート、グループワークシートは配っておく。）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前回は４つも組み立ててあわただしかったですね。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今日は、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科学探査機マイロ使って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惑星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探検に出かけましょう。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マイロ君は、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科学探査機ですから、センサーを使って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いろいろな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調査します。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今日は、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前回の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「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スパイ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」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で使った、モーションセンサーに加えて、「チルトセンサー」も使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います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。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endParaRPr kumimoji="1" lang="ja-JP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プログラムは、「言語」、「ことば」でしたね。「ことば」だから、何をすると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よ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いのでしたか。</a:t>
            </a:r>
          </a:p>
          <a:p>
            <a:r>
              <a:rPr kumimoji="1" lang="en-US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C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「手書きアイコンを使って書いたり、読んだりする。」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では、今日もみんなで協力して進めましょう。★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620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それは「スタートの場所を毎回同じにする」ということです。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当たり前のことのように思いますが、同じプログラムでもスタート位置がずれていれば、当然、ゴールで止まる位置もずれてしまいます。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向きが少しでも変われば、全然違う方向に動いてしまいます。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ですから、「マイロ君のタイヤの中心が、「スタート」という文字のここで、顔の付け根の黄色いボールがここ」というふうに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最初にしっかり決めて、毎回そこにマイロ君をセットすることがとっても重要です。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1617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では、今日の学習の流れは、分かりましたか。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活動は、○時○分までです。その時間になったら、学習のまとめを行います。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種類のマイロ君は、○時○分くらいまでに終わると、ミッションの解決に時間がとれると思います。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では、どうぞ。★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1323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では、時間になりました。活動を途中でもやめて、こちらを向いてください。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</a:t>
            </a:r>
            <a:r>
              <a:rPr kumimoji="1" lang="en-US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WeDo2.0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には、モーションセンサーとチルトセンサーがありました。センサーは、いろいろな情報を感知する働きがありました。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そして、プログラミングをするには、「計画」「実行」「検証」「改善」の４つのサイクルで、話し合ったり、考えたりして進めることが大切でしたね。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実は、これはプログラミングだけでなく、問題を解決するためにとても大切なサイクルです。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では、「今日のふりかえり」を書きましょう。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en-US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「今日のふりかえり」記入後、</a:t>
            </a:r>
            <a:r>
              <a:rPr kumimoji="1" lang="ja-JP" altLang="en-US" sz="1400" kern="1200" dirty="0" err="1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め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あてやまとめに関連する児童の意見を発表させる。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（必要に応じて、「今日のふりかえり　ピンク■　」「かたづけ　ピンク■　」のスライドを見せる）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6831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終了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（この画面でクリックすると、ピンクの「説明」スライドになるので注意）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0774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今回から、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「部品係」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は、「部品・記録係」になります。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後で説明しますが、グループワークシートに記録をしていく係です。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そして、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「タブレット係」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は変わりませんが、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「組み立て係」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は、「組み立て・操作係」になります。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ロボットの位置を確認したり、ロボットを調整したりします。★</a:t>
            </a:r>
            <a:endParaRPr kumimoji="1" lang="ja-JP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en-US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 </a:t>
            </a:r>
            <a:endParaRPr kumimoji="1" lang="ja-JP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8147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準備の時、タブレット係は、</a:t>
            </a:r>
            <a:r>
              <a:rPr kumimoji="1" lang="en-US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WeDo2.0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のアプリを起動するところまでやってください。それから、机の上を整理しておきましょう。</a:t>
            </a:r>
            <a:r>
              <a:rPr kumimoji="1" lang="ja-JP" altLang="en-US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★</a:t>
            </a:r>
            <a:endParaRPr kumimoji="1" lang="ja-JP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1102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1512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81038" y="4783138"/>
            <a:ext cx="5445125" cy="4657725"/>
          </a:xfrm>
        </p:spPr>
        <p:txBody>
          <a:bodyPr/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（必要に応じて、以下の内容を説明する）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モーションというのは、「動き」という</a:t>
            </a:r>
            <a:r>
              <a:rPr kumimoji="1" lang="ja-JP" altLang="en-US" sz="14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ことですから、「動きを感知するセンサー」ということです。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自動ドアや駅の改札機、トイレの自動点灯などにも使われます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距離の変化</a:t>
            </a: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センサーまでの距離が「変わった」という情報を、組み合わせたプログラミングブロックに渡す。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遠くなる</a:t>
            </a: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センサーまでの距離が「遠くなった」という情報を、組み合わせたプログラミングブロックに渡す。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近づく</a:t>
            </a: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センサーまでの距離が「近くなった」という情報を、組み合わせたプログラミングブロックに渡す。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数の入力</a:t>
            </a: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センサーまでの距離を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おおまかな数値（</a:t>
            </a: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0~10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）として、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組み合わせたプログラミングブロックに渡す。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感知した数字は右下のセンサー部分に表示される。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※cm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や</a:t>
            </a: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mm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といった特定の単位ではない。</a:t>
            </a:r>
            <a:endParaRPr kumimoji="1" lang="en-US" altLang="ja-JP" sz="1400" b="0" i="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部屋の明るさや、対象の色によって精度は変わる。</a:t>
            </a:r>
            <a:endParaRPr kumimoji="1" lang="en-US" altLang="ja-JP" sz="1400" b="0" i="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lvl="0">
              <a:defRPr/>
            </a:pP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真っ暗な部屋で、白い壁にモーションセンサーを向けた場合、有効範囲はおよそ</a:t>
            </a: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0cm~25cm</a:t>
            </a:r>
            <a:r>
              <a:rPr lang="ja-JP" altLang="en-US" sz="14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★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6342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81038" y="4783138"/>
            <a:ext cx="5445125" cy="4657725"/>
          </a:xfrm>
        </p:spPr>
        <p:txBody>
          <a:bodyPr/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（必要に応じて、以下の内容を説明する）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チルトというのは、「かたむき」ということですから、「かたむきを感知するセンサー」ということです。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スマホやゲーム機のコントローラー、自動車の盗難防止装置などにも使われます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傾きの変化</a:t>
            </a: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上下、向こう側（右）、こちら側（左）に傾いたという情報を、組み合わせたプログラミングブロックに渡す。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上・下方向は、およそ</a:t>
            </a: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度</a:t>
            </a: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~90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度傾いている場合に感知</a:t>
            </a:r>
            <a:endParaRPr kumimoji="1" lang="en-US" altLang="ja-JP" sz="1400" b="0" i="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右・肥大方向へおよそ</a:t>
            </a: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度</a:t>
            </a: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~90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度傾いている場合に管理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かたむいたら</a:t>
            </a: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どの向きにでも傾いたときに、その情報を、組み合わせたプログラミングブロックに渡す。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数の入力・たいら</a:t>
            </a: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上方向：「</a:t>
            </a: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」　下方向：「</a:t>
            </a: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」</a:t>
            </a:r>
            <a:b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右方向：「</a:t>
            </a: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」　左方向：「</a:t>
            </a: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7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」</a:t>
            </a:r>
            <a:endParaRPr kumimoji="1" lang="en-US" altLang="ja-JP" sz="1400" b="0" i="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これ以外は、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傾きのない状態：「</a:t>
            </a:r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」　が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組み合わせたプログラミングブロックに渡される。</a:t>
            </a:r>
            <a:endParaRPr kumimoji="1" lang="en-US" altLang="ja-JP" sz="1400" b="0" i="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fontAlgn="base"/>
            <a:endParaRPr kumimoji="1" lang="en-US" altLang="ja-JP" sz="1400" b="0" i="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fontAlgn="base"/>
            <a:r>
              <a:rPr kumimoji="1" lang="en-US" altLang="ja-JP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1400" b="0" i="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傾きの方向は、チルトセンサーのケーブルが出ている面を手前側にして見たときの方向を表している。★</a:t>
            </a:r>
          </a:p>
          <a:p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4280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これは解決のための学習サイクルです。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①最初に、「計画」をします。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どんなふうに動かせばよいか話し合いをして、手書きアイコンで書いてみましょう。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②次に、アプリでプログラムを組んで、プログラムを「実行」して、ロボットを動かします。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もし、うまく動けば、この課題はおしまいです。けれど、一度でうまく動くとは限りません。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③思い通りに動かなければ、どこが原因なのかを話し合いましょう。これを難しい言葉で「検証」と言います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④そして、たぶん原因はこれかなと考えたら、プログラムのどこを「改善」すればよいか考えて、次の目標を立てます。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★</a:t>
            </a:r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5490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今日の学習は、「科学探査機マイロをうごかそう」です。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そして、学習のめあては２つ。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「センサーのヒミツをみつけよう」と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「惑星探検のミッションを成功させよう」です。★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88426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「今日のふりかえり」の一言感想は、ただ「楽しかった」はだめでしたね。学んだことや気づいたこと、感想には、そう思ったわけも書くようにしましょう。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★</a:t>
            </a:r>
            <a:endParaRPr kumimoji="1" lang="ja-JP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en-US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 </a:t>
            </a:r>
            <a:endParaRPr kumimoji="1" lang="ja-JP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en-US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 </a:t>
            </a:r>
            <a:endParaRPr kumimoji="1" lang="ja-JP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1323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片付けは、グループで協力して行ってください。</a:t>
            </a:r>
            <a:endParaRPr kumimoji="1" lang="en-US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lvl="0">
              <a:defRPr/>
            </a:pP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最後は、一度で先生の「</a:t>
            </a:r>
            <a:r>
              <a:rPr kumimoji="1" lang="en-US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OK</a:t>
            </a:r>
            <a:r>
              <a:rPr kumimoji="1" lang="ja-JP" altLang="ja-JP" sz="1400" kern="1200" dirty="0"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」がもらえるよう。よく確認してから、報告に来てください。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★</a:t>
            </a:r>
            <a:endParaRPr kumimoji="1" lang="ja-JP" altLang="ja-JP" sz="1400" kern="1200" dirty="0">
              <a:solidFill>
                <a:schemeClr val="tx1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1044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今日もこの図で、学習の流れを確認してみましょう。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今回から、役割が少し変わります。（役割分担　ピンク■）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（記録と操作が追加されていることを説明する）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そのほかの準備、今日の振り返り、片付けについては、もう、説明しなくて大丈夫ですか。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（不十分なところがあれば、ピンク■で表示して、再度、指導。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例：役割分担を忘れている、準備や片付けの協力、振り返りの内容など）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プロジェクトが大きく分けて、</a:t>
            </a: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つあります。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今日もワークシート、学習ファイルも見ながら、説明をしっかり聞いてください。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最初に、「</a:t>
            </a: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種類のマイロ」でセンサーのヒミツを調べます。★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1218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この３種類のマイロ君をいつものように、この流れで進めます。★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今回は、この「教室向けプロジェクト」をタップして始めます。★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モーションセンサーは、前回と同じく「距離の変化」を使います。（ピンク■）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チルトセンサーは、ちょっと種類が多いですよ。（ピンク■）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今日のワークシートを見てください。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前回と同じように手書きアイコンや説明をかきこみます。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モーターやセンサーの仕組みをしっかり考えてください。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数字を変えたりするのはかまいませんが、ここでは改造はしません。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改造は、この後の惑星探検でたっぷりやってもらいます。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また、動かすときは、テーブルの上でもよいですが、きちんと片付けてから動かしましょう。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床のあいているところを使ってもかまいません。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★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364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さて、</a:t>
            </a: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種類のマイロ君を調べた後は、いよいよ惑星探検に向かいます。★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75315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科学探査機のマイロ君は、いろいろな星に行って調査をします。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（アニメーションの「？」が出るまで待って）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みなさんは、マイロ君をプログラムして調査を手伝ってあげてください。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ここからは、グループワークシートを使います。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A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３の大きなワークシートにグループで協力して取り組みましょう。グループワークシートを見てください。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ミッションは全部で３つありますので、ミッションをよく読んで、そのとおりの動きになるよう、プログラムを組んでください。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「メモ」のところは、どのように使ってもかまいませんが、「あれ？さっきのプログラムではどう</a:t>
            </a:r>
            <a:r>
              <a:rPr kumimoji="1" lang="ja-JP" altLang="en-US" sz="14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したっけ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？」ということになるので、できるだけ書くようにした方が、あとで助かります。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また宇宙シートの図もありますので、「ここまで何センチだから」と動きや距離を書き込むとよいと思います。★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5131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これがミッション①です。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「スタートを出発して、宇宙を旅行して、ゴールの地球で止まる」というミッションです。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ちょっと見てみましょう。★（アニメーション）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簡単ですね。でも、ミッションをよく読むと「ゴールの地球で止まる」と書かれています。つまり、行き過ぎてはだめなわけです。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このようにミッションの意味をきちんと読まないと成功しません。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そして、グループで計画的に進めなくてはいけません。★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5172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これから、みなさんは自分たちで考えながら、ミッションを解決していきます。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これが解決のための学習サイクルです。★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最初に、「計画」をします。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どんなふうに動かせばよいか話し合いをして、手書きアイコンで書いてみましょう。★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次に、アプリでプログラムを組んで、プログラムを「実行」して、ロボットを動かします。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もし、うまく動けば、次のミッションにいきます。けれど、一度でうまく動くとは限りません。★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思い通りに動かなければ、どこが原因なのかを話し合いましょう。これを難しい言葉で「検証」と言います★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そして、たぶん原因はこれかなと考えたら、プログラムのどこを「改善」すればよいか考えて、次の目標を立てます。★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3204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（アニメーションは</a:t>
            </a:r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周して点滅）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そして、また新しい目標にむけて、計画を立てていきます。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この解決のための学習サイクルを繰り返して、ミッションを成功させてください。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当てずっぽうや適当に考えてやるのではなく、原因や理由をきちんと話し合いながら進めてください。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ここで新しい約束を一つ説明します。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宇宙シートがある場所は「フィールド」と言います。このフィールドを使ってよいのは、「実行」の時だけです。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それ以外のところは、自分たちのテーブルに戻って話し合ったり、考えたりしてください。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ここで、今日も裏技というかポイントを教えてあげます。★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8F1E0E-DEB5-45EF-85E1-9ACF5ED30EB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7196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B8C8E0-7D04-43C5-A418-7596089DEC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D0A310A-6338-4287-8D47-EDF4496F1D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707614-F04F-4F68-9A2E-C8BE51C88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2019/8/5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317765-D753-495C-B882-95A829226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644842-6C66-42E0-B4B3-9069E7E2E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858035D-5FB3-415D-9748-DE9F85FE8104}"/>
              </a:ext>
            </a:extLst>
          </p:cNvPr>
          <p:cNvSpPr/>
          <p:nvPr userDrawn="1"/>
        </p:nvSpPr>
        <p:spPr>
          <a:xfrm>
            <a:off x="0" y="0"/>
            <a:ext cx="12192000" cy="596900"/>
          </a:xfrm>
          <a:prstGeom prst="rect">
            <a:avLst/>
          </a:prstGeom>
          <a:solidFill>
            <a:srgbClr val="CC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9B75C431-A99F-4BEA-B03B-6A0201657515}"/>
              </a:ext>
            </a:extLst>
          </p:cNvPr>
          <p:cNvSpPr txBox="1">
            <a:spLocks/>
          </p:cNvSpPr>
          <p:nvPr userDrawn="1"/>
        </p:nvSpPr>
        <p:spPr>
          <a:xfrm>
            <a:off x="8545470" y="0"/>
            <a:ext cx="364653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レッツ トライ！プログラミング（</a:t>
            </a:r>
            <a:r>
              <a:rPr lang="en-US" altLang="ja-JP" sz="18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</a:t>
            </a:r>
            <a:r>
              <a:rPr lang="ja-JP" altLang="en-US" sz="18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年）</a:t>
            </a:r>
          </a:p>
        </p:txBody>
      </p:sp>
    </p:spTree>
    <p:extLst>
      <p:ext uri="{BB962C8B-B14F-4D97-AF65-F5344CB8AC3E}">
        <p14:creationId xmlns:p14="http://schemas.microsoft.com/office/powerpoint/2010/main" val="4142307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B1961B-A890-4149-9C0F-772766DAE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2364677-DFDE-4F75-A2D7-3184C684A7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2E6D60-8FCB-4FAE-9DDF-E599E93E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2019/8/5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582649-D09A-4DCF-AE29-554492E19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2261EE-78AF-4201-9EDC-2F48C720E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311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4F53B12-547A-4A12-9167-CBF33B2728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D6B37C2-F256-45C1-897D-6982616FB6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0D1A56-F4B6-4977-9833-D677349FB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2019/8/5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1BFE6B-30D5-49E0-8EE6-906D64EC5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1721F4-EA69-4525-A516-E1710D8C7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18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3599CF-43BD-4579-B9E9-F88003002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592193-51F6-4301-9029-410DF74B7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AD16140-611C-4B8D-B001-183956B8F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2019/8/5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3B69A9-12D8-400D-83C1-66E837B7A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8DBF4F-7739-415D-B816-7CF26E7F2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525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EC2CAD-371D-4CEA-A7FD-62F1407D7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A629102-7C97-4035-92DA-72FFE2894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193C02-3871-4238-B97A-5DD72BAA8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2019/8/5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CE72B9-10A7-48CC-9829-C51A62458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E21B32-05F7-46DC-B5A2-75FD728A8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740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085876-1042-49CB-A5AA-5F891BF10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2469E7-E2E3-411F-BB2C-B07E664E0E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452C14-D2CF-4C9A-84CC-BCFE8FE871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9A761FA-FA46-4C5D-98A9-347AA0B31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2019/8/5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D899EB9-9066-41A7-A7ED-FA13A5845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11D7651-B60F-472F-8AEC-5B52CC1C6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40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0FA9A6-0098-43F3-AB2B-5D822F6A9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6C7C84-D06A-48A4-8E3E-59196F15C6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211520A-978B-4529-870D-9ACDF6CA5C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33A0EA1-EBB5-4BD7-A2D4-D91A7DBF97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FFDEFA1-18E0-4FDC-BACF-45C89C692D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E60AF98-BF23-4780-ABE6-627BC120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2019/8/5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6AC7ADD-06C8-440C-8B50-1CCB32B6A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F1BBD3F-5DE0-4185-AD64-AA541E5D1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498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DC478B-AA4F-4168-BBCB-99A558EC3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AE5CCE0-B8E0-475E-8DFB-D3CDD7655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2019/8/5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B243CD2-9C4A-42AE-89A6-4A35BA4A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222EB27-82D4-4923-A89C-94759663A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94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1B94674-7862-4578-BF76-25D6587D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2019/8/5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6C4A05E-102E-424E-AC5B-22DF3E264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6E45DDC-0BB9-4913-B5E2-9550D4D4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80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A64D21-91C1-46A3-AF7F-C90D9D016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3055ED-D5EE-4035-8751-BC5C4AD0C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806EC20-ABC0-4D57-9E14-2AA8F663CE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0CEDE73-A7B3-440E-ACBF-128A31849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2019/8/5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FD7DCC3-A742-47C8-8B15-7E77AFA9B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E39A80-6E33-4ACA-A1DE-803ED20DA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449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6E9C3F-D2FB-4BD1-A1B4-FCE455292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26ADA2-C8F1-42EB-9EA4-FD16744F9B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EDE699-2289-4D28-B57A-259883F481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2802D47-86BC-4F67-9DA7-1ED4A4C9E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26DD-7D12-451C-B53B-0388564C5CE4}" type="datetimeFigureOut">
              <a:rPr kumimoji="1" lang="ja-JP" altLang="en-US" smtClean="0"/>
              <a:t>2019/8/5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ED83AD-7009-43E0-93C3-4A50C2C2C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2B0D8F5-4863-49DE-9F2C-B585A8CBD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631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6930A3F-80F8-4465-A1E1-56F75B40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84263A3-EF00-4236-86DC-8CF1544AF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8340C6-F715-46AF-9779-004CF92901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226DD-7D12-451C-B53B-0388564C5CE4}" type="datetimeFigureOut">
              <a:rPr kumimoji="1" lang="ja-JP" altLang="en-US" smtClean="0"/>
              <a:t>2019/8/5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1F9EBD-2B98-44E2-B5B8-D50E84694F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38D538-B3A6-4489-B440-E3F4F7FD7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38B33-2F67-4916-998D-3BDD0B5F8E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650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23.png"/><Relationship Id="rId10" Type="http://schemas.openxmlformats.org/officeDocument/2006/relationships/image" Target="../media/image25.png"/><Relationship Id="rId4" Type="http://schemas.openxmlformats.org/officeDocument/2006/relationships/image" Target="../media/image22.jpeg"/><Relationship Id="rId9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>
            <a:extLst>
              <a:ext uri="{FF2B5EF4-FFF2-40B4-BE49-F238E27FC236}">
                <a16:creationId xmlns:a16="http://schemas.microsoft.com/office/drawing/2014/main" id="{773CF4F6-660E-4E96-A83F-DBD96ABFBF9B}"/>
              </a:ext>
            </a:extLst>
          </p:cNvPr>
          <p:cNvSpPr txBox="1">
            <a:spLocks/>
          </p:cNvSpPr>
          <p:nvPr/>
        </p:nvSpPr>
        <p:spPr>
          <a:xfrm>
            <a:off x="1600200" y="2480981"/>
            <a:ext cx="8991600" cy="258286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8000" dirty="0">
                <a:solidFill>
                  <a:srgbClr val="0066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レッツ　トライ！</a:t>
            </a:r>
            <a:br>
              <a:rPr lang="en-US" altLang="ja-JP" sz="8000" dirty="0">
                <a:solidFill>
                  <a:srgbClr val="0066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r>
              <a:rPr lang="ja-JP" altLang="en-US" sz="8000" dirty="0">
                <a:solidFill>
                  <a:srgbClr val="0066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プログラミング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50D894EB-8EFC-4EF0-BF48-0632D6EB81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445293"/>
            <a:ext cx="3673642" cy="445293"/>
          </a:xfrm>
        </p:spPr>
        <p:txBody>
          <a:bodyPr anchor="t" anchorCtr="0">
            <a:noAutofit/>
          </a:bodyPr>
          <a:lstStyle/>
          <a:p>
            <a:pPr algn="l"/>
            <a:r>
              <a:rPr kumimoji="1"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タイトル</a:t>
            </a:r>
          </a:p>
        </p:txBody>
      </p:sp>
      <p:pic>
        <p:nvPicPr>
          <p:cNvPr id="4" name="図 3" descr="室内, レゴ, おもちゃ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5F69FB44-F028-4BDE-A4E6-7F362F3293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8554" y="0"/>
            <a:ext cx="2250274" cy="1822722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021294C3-E217-40E5-B7FE-FCD68F9387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09" y="3888668"/>
            <a:ext cx="2630781" cy="3269686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ABF829E-CE4D-4C89-9F73-76FE5D2F048E}"/>
              </a:ext>
            </a:extLst>
          </p:cNvPr>
          <p:cNvSpPr/>
          <p:nvPr/>
        </p:nvSpPr>
        <p:spPr>
          <a:xfrm>
            <a:off x="2721573" y="5092624"/>
            <a:ext cx="6899646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altLang="ja-JP" sz="1000" dirty="0"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40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科学探査機マイロをうごかそう</a:t>
            </a:r>
            <a:endParaRPr lang="en-US" altLang="ja-JP" sz="4000" dirty="0"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20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か　　がく たん　さ　き</a:t>
            </a:r>
          </a:p>
        </p:txBody>
      </p:sp>
    </p:spTree>
    <p:extLst>
      <p:ext uri="{BB962C8B-B14F-4D97-AF65-F5344CB8AC3E}">
        <p14:creationId xmlns:p14="http://schemas.microsoft.com/office/powerpoint/2010/main" val="29131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 dir="ccw">
                                      <p:cBhvr override="childStyle"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16667E-6 -3.7037E-7 L 1.21459 0.74769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729" y="373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9" presetClass="entr" presetSubtype="0" repeatCount="indefinite" decel="100000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2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94799"/>
            <a:ext cx="7829550" cy="573086"/>
          </a:xfrm>
        </p:spPr>
        <p:txBody>
          <a:bodyPr anchor="ctr" anchorCtr="0">
            <a:normAutofit/>
          </a:bodyPr>
          <a:lstStyle/>
          <a:p>
            <a:pPr algn="l"/>
            <a:r>
              <a:rPr kumimoji="1"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今日のポイント（スタート位置）</a:t>
            </a:r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9D9563BE-706A-4251-9128-21FBEB69D63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2094590" y="2153952"/>
            <a:ext cx="5867337" cy="331935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8" name="図 17" descr="おもちゃ, レゴ, ケーキ, 室内 が含まれている画像&#10;&#10;自動的に生成された説明">
            <a:extLst>
              <a:ext uri="{FF2B5EF4-FFF2-40B4-BE49-F238E27FC236}">
                <a16:creationId xmlns:a16="http://schemas.microsoft.com/office/drawing/2014/main" id="{9BEFE031-33BD-4741-A448-CDF30CD328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51584" flipV="1">
            <a:off x="2843483" y="2098765"/>
            <a:ext cx="2963556" cy="2412830"/>
          </a:xfrm>
          <a:prstGeom prst="rect">
            <a:avLst/>
          </a:prstGeom>
        </p:spPr>
      </p:pic>
      <p:sp>
        <p:nvSpPr>
          <p:cNvPr id="10" name="タイトル 1">
            <a:extLst>
              <a:ext uri="{FF2B5EF4-FFF2-40B4-BE49-F238E27FC236}">
                <a16:creationId xmlns:a16="http://schemas.microsoft.com/office/drawing/2014/main" id="{E899D539-1BE5-4251-BFF3-E7B715BF6317}"/>
              </a:ext>
            </a:extLst>
          </p:cNvPr>
          <p:cNvSpPr txBox="1">
            <a:spLocks/>
          </p:cNvSpPr>
          <p:nvPr/>
        </p:nvSpPr>
        <p:spPr>
          <a:xfrm>
            <a:off x="162125" y="692003"/>
            <a:ext cx="3870952" cy="59110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dirty="0">
                <a:solidFill>
                  <a:srgbClr val="FF3399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3399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今日のポイント</a:t>
            </a:r>
            <a:r>
              <a:rPr lang="en-US" altLang="ja-JP" sz="3200" dirty="0">
                <a:solidFill>
                  <a:srgbClr val="FF3399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3200" dirty="0">
              <a:solidFill>
                <a:srgbClr val="FF3399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51008CA-13A7-4E6F-80DD-0F0F08786204}"/>
              </a:ext>
            </a:extLst>
          </p:cNvPr>
          <p:cNvSpPr txBox="1"/>
          <p:nvPr/>
        </p:nvSpPr>
        <p:spPr>
          <a:xfrm>
            <a:off x="6363629" y="987556"/>
            <a:ext cx="5666246" cy="2748204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スタートの </a:t>
            </a:r>
            <a:r>
              <a:rPr kumimoji="1" lang="ja-JP" altLang="en-US" sz="40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ばしょを</a:t>
            </a:r>
            <a:endParaRPr kumimoji="1" lang="en-US" altLang="ja-JP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0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まいかい</a:t>
            </a:r>
            <a:endParaRPr kumimoji="1" lang="en-US" altLang="ja-JP" sz="20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40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毎回おなじ</a:t>
            </a:r>
            <a:r>
              <a:rPr kumimoji="1"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 なるよう</a:t>
            </a:r>
            <a:endParaRPr kumimoji="1" lang="en-US" altLang="ja-JP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しっかり きめる</a:t>
            </a: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21AF59FF-2583-47C9-B1BD-2AD9CCC62C37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科学探査機マイロをうごかそう</a:t>
            </a:r>
          </a:p>
        </p:txBody>
      </p:sp>
      <p:sp>
        <p:nvSpPr>
          <p:cNvPr id="2" name="矢印: 上 1">
            <a:extLst>
              <a:ext uri="{FF2B5EF4-FFF2-40B4-BE49-F238E27FC236}">
                <a16:creationId xmlns:a16="http://schemas.microsoft.com/office/drawing/2014/main" id="{D74EA442-47F6-4158-B376-B42214C79EAE}"/>
              </a:ext>
            </a:extLst>
          </p:cNvPr>
          <p:cNvSpPr/>
          <p:nvPr/>
        </p:nvSpPr>
        <p:spPr>
          <a:xfrm rot="1157545">
            <a:off x="3505759" y="4591166"/>
            <a:ext cx="871722" cy="978569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glow rad="635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矢印: 上 14">
            <a:extLst>
              <a:ext uri="{FF2B5EF4-FFF2-40B4-BE49-F238E27FC236}">
                <a16:creationId xmlns:a16="http://schemas.microsoft.com/office/drawing/2014/main" id="{4320E2BD-DFF9-45E3-AF0E-765D5BC29966}"/>
              </a:ext>
            </a:extLst>
          </p:cNvPr>
          <p:cNvSpPr/>
          <p:nvPr/>
        </p:nvSpPr>
        <p:spPr>
          <a:xfrm rot="19153883">
            <a:off x="5121487" y="3737702"/>
            <a:ext cx="871722" cy="978569"/>
          </a:xfrm>
          <a:prstGeom prst="upArrow">
            <a:avLst/>
          </a:prstGeom>
          <a:solidFill>
            <a:srgbClr val="FF0000"/>
          </a:solidFill>
          <a:ln>
            <a:noFill/>
          </a:ln>
          <a:effectLst>
            <a:glow rad="635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11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808BD3D-0BCF-46EA-96EA-BACDD6622FE4}"/>
              </a:ext>
            </a:extLst>
          </p:cNvPr>
          <p:cNvSpPr/>
          <p:nvPr/>
        </p:nvSpPr>
        <p:spPr>
          <a:xfrm>
            <a:off x="1041614" y="974558"/>
            <a:ext cx="206403" cy="53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93674"/>
            <a:ext cx="7829550" cy="573086"/>
          </a:xfrm>
        </p:spPr>
        <p:txBody>
          <a:bodyPr anchor="ctr" anchorCtr="0">
            <a:normAutofit/>
          </a:bodyPr>
          <a:lstStyle/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学習の進め方（流れ図）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C240CD7-B569-468B-92B0-C79B3CD058D7}"/>
              </a:ext>
            </a:extLst>
          </p:cNvPr>
          <p:cNvSpPr txBox="1"/>
          <p:nvPr/>
        </p:nvSpPr>
        <p:spPr>
          <a:xfrm>
            <a:off x="387111" y="750193"/>
            <a:ext cx="2356090" cy="42766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やくわりぶんたん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1F6689B-30E4-45EB-A42D-7D92697538F2}"/>
              </a:ext>
            </a:extLst>
          </p:cNvPr>
          <p:cNvSpPr txBox="1"/>
          <p:nvPr/>
        </p:nvSpPr>
        <p:spPr>
          <a:xfrm>
            <a:off x="387109" y="1259828"/>
            <a:ext cx="1441691" cy="427661"/>
          </a:xfrm>
          <a:prstGeom prst="rect">
            <a:avLst/>
          </a:prstGeom>
          <a:solidFill>
            <a:srgbClr val="FFCC66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じゅんび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28522A8-C8DB-43D0-BE3E-ACD700AB61A4}"/>
              </a:ext>
            </a:extLst>
          </p:cNvPr>
          <p:cNvSpPr txBox="1"/>
          <p:nvPr/>
        </p:nvSpPr>
        <p:spPr>
          <a:xfrm>
            <a:off x="387111" y="5685567"/>
            <a:ext cx="2837352" cy="427661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「今日のふりかえり」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0376F33-E113-409D-9B85-83C95C5484A1}"/>
              </a:ext>
            </a:extLst>
          </p:cNvPr>
          <p:cNvSpPr txBox="1"/>
          <p:nvPr/>
        </p:nvSpPr>
        <p:spPr>
          <a:xfrm>
            <a:off x="387110" y="6183372"/>
            <a:ext cx="1441690" cy="427661"/>
          </a:xfrm>
          <a:prstGeom prst="rect">
            <a:avLst/>
          </a:prstGeom>
          <a:solidFill>
            <a:srgbClr val="CCCCFF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かたづけ</a:t>
            </a:r>
          </a:p>
        </p:txBody>
      </p:sp>
      <p:pic>
        <p:nvPicPr>
          <p:cNvPr id="32" name="図 31" descr="スクリーンショット が含まれている画像&#10;&#10;自動的に生成された説明">
            <a:hlinkClick r:id="" action="ppaction://customshow?id=0&amp;return=true"/>
            <a:extLst>
              <a:ext uri="{FF2B5EF4-FFF2-40B4-BE49-F238E27FC236}">
                <a16:creationId xmlns:a16="http://schemas.microsoft.com/office/drawing/2014/main" id="{20E56A1C-C63E-4C51-99C2-E1FFE65539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331" y="811611"/>
            <a:ext cx="384081" cy="304826"/>
          </a:xfrm>
          <a:prstGeom prst="rect">
            <a:avLst/>
          </a:prstGeom>
        </p:spPr>
      </p:pic>
      <p:pic>
        <p:nvPicPr>
          <p:cNvPr id="33" name="図 32" descr="スクリーンショット が含まれている画像&#10;&#10;自動的に生成された説明">
            <a:hlinkClick r:id="" action="ppaction://customshow?id=1&amp;return=true"/>
            <a:extLst>
              <a:ext uri="{FF2B5EF4-FFF2-40B4-BE49-F238E27FC236}">
                <a16:creationId xmlns:a16="http://schemas.microsoft.com/office/drawing/2014/main" id="{E4376F52-F5AA-411D-8D3D-DF93500D26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073" y="1362110"/>
            <a:ext cx="384081" cy="304826"/>
          </a:xfrm>
          <a:prstGeom prst="rect">
            <a:avLst/>
          </a:prstGeom>
        </p:spPr>
      </p:pic>
      <p:pic>
        <p:nvPicPr>
          <p:cNvPr id="34" name="図 33" descr="スクリーンショット が含まれている画像&#10;&#10;自動的に生成された説明">
            <a:hlinkClick r:id="" action="ppaction://customshow?id=4&amp;return=true"/>
            <a:extLst>
              <a:ext uri="{FF2B5EF4-FFF2-40B4-BE49-F238E27FC236}">
                <a16:creationId xmlns:a16="http://schemas.microsoft.com/office/drawing/2014/main" id="{C38CBDCE-91F6-4A49-9205-A35C66765D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496" y="5763811"/>
            <a:ext cx="384081" cy="304826"/>
          </a:xfrm>
          <a:prstGeom prst="rect">
            <a:avLst/>
          </a:prstGeom>
        </p:spPr>
      </p:pic>
      <p:pic>
        <p:nvPicPr>
          <p:cNvPr id="35" name="図 34" descr="スクリーンショット が含まれている画像&#10;&#10;自動的に生成された説明">
            <a:hlinkClick r:id="" action="ppaction://customshow?id=5&amp;return=true"/>
            <a:extLst>
              <a:ext uri="{FF2B5EF4-FFF2-40B4-BE49-F238E27FC236}">
                <a16:creationId xmlns:a16="http://schemas.microsoft.com/office/drawing/2014/main" id="{4FE64E29-52D2-4CB2-8180-0AA9048817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853" y="6268828"/>
            <a:ext cx="384081" cy="304826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A6CF048-7375-4953-8268-B64D247CB31E}"/>
              </a:ext>
            </a:extLst>
          </p:cNvPr>
          <p:cNvGrpSpPr/>
          <p:nvPr/>
        </p:nvGrpSpPr>
        <p:grpSpPr>
          <a:xfrm>
            <a:off x="387109" y="1769463"/>
            <a:ext cx="11617786" cy="3845960"/>
            <a:chOff x="387109" y="1769463"/>
            <a:chExt cx="11617786" cy="3845960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7A3A7BBA-DF1E-4489-88DB-A14C70ECD61B}"/>
                </a:ext>
              </a:extLst>
            </p:cNvPr>
            <p:cNvSpPr txBox="1"/>
            <p:nvPr/>
          </p:nvSpPr>
          <p:spPr>
            <a:xfrm>
              <a:off x="387109" y="1769463"/>
              <a:ext cx="11617786" cy="3845960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normAutofit/>
            </a:bodyPr>
            <a:lstStyle/>
            <a:p>
              <a:r>
                <a:rPr kumimoji="1" lang="ja-JP" altLang="en-US" sz="28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プロジェクトをおこなう</a:t>
              </a:r>
              <a:endParaRPr kumimoji="1"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　　</a:t>
              </a:r>
              <a:endParaRPr kumimoji="1"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75C7EF7-2EBE-4E97-BC79-3FE9062794F6}"/>
                </a:ext>
              </a:extLst>
            </p:cNvPr>
            <p:cNvGrpSpPr/>
            <p:nvPr/>
          </p:nvGrpSpPr>
          <p:grpSpPr>
            <a:xfrm>
              <a:off x="505098" y="2367570"/>
              <a:ext cx="4611208" cy="3018293"/>
              <a:chOff x="505098" y="2367570"/>
              <a:chExt cx="4611208" cy="3018293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80828126-B940-481E-A753-809BA7A10BCF}"/>
                  </a:ext>
                </a:extLst>
              </p:cNvPr>
              <p:cNvGrpSpPr/>
              <p:nvPr/>
            </p:nvGrpSpPr>
            <p:grpSpPr>
              <a:xfrm>
                <a:off x="2117132" y="2729376"/>
                <a:ext cx="2999174" cy="2656487"/>
                <a:chOff x="7972462" y="3035300"/>
                <a:chExt cx="2999174" cy="2541588"/>
              </a:xfrm>
            </p:grpSpPr>
            <p:cxnSp>
              <p:nvCxnSpPr>
                <p:cNvPr id="29" name="カギ線コネクタ 27">
                  <a:extLst>
                    <a:ext uri="{FF2B5EF4-FFF2-40B4-BE49-F238E27FC236}">
                      <a16:creationId xmlns:a16="http://schemas.microsoft.com/office/drawing/2014/main" id="{BA883457-E439-4436-B4AB-C02473CDC37C}"/>
                    </a:ext>
                  </a:extLst>
                </p:cNvPr>
                <p:cNvCxnSpPr/>
                <p:nvPr/>
              </p:nvCxnSpPr>
              <p:spPr>
                <a:xfrm flipV="1">
                  <a:off x="7972462" y="3035300"/>
                  <a:ext cx="2999174" cy="2506906"/>
                </a:xfrm>
                <a:prstGeom prst="bentConnector3">
                  <a:avLst>
                    <a:gd name="adj1" fmla="val 110977"/>
                  </a:avLst>
                </a:prstGeom>
                <a:ln w="762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線コネクタ 29">
                  <a:extLst>
                    <a:ext uri="{FF2B5EF4-FFF2-40B4-BE49-F238E27FC236}">
                      <a16:creationId xmlns:a16="http://schemas.microsoft.com/office/drawing/2014/main" id="{40E3B060-7FD9-446C-A0FC-BCDFBF7E70AC}"/>
                    </a:ext>
                  </a:extLst>
                </p:cNvPr>
                <p:cNvCxnSpPr/>
                <p:nvPr/>
              </p:nvCxnSpPr>
              <p:spPr>
                <a:xfrm flipV="1">
                  <a:off x="7972462" y="5427308"/>
                  <a:ext cx="99" cy="14958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5C240CD7-B569-468B-92B0-C79B3CD058D7}"/>
                  </a:ext>
                </a:extLst>
              </p:cNvPr>
              <p:cNvSpPr txBox="1"/>
              <p:nvPr/>
            </p:nvSpPr>
            <p:spPr>
              <a:xfrm>
                <a:off x="505098" y="2367570"/>
                <a:ext cx="4572898" cy="2862693"/>
              </a:xfrm>
              <a:prstGeom prst="rect">
                <a:avLst/>
              </a:pr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kumimoji="1" lang="en-US" altLang="ja-JP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【</a:t>
                </a:r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３</a:t>
                </a:r>
                <a:r>
                  <a:rPr kumimoji="1" lang="ja-JP" altLang="en-US" sz="2400" dirty="0" err="1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しゅるい</a:t>
                </a:r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マイロ</a:t>
                </a:r>
                <a:r>
                  <a:rPr kumimoji="1" lang="en-US" altLang="ja-JP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】</a:t>
                </a:r>
              </a:p>
              <a:p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endParaRPr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endParaRPr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・組み立て－プログラミング</a:t>
                </a:r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・ワークシート</a:t>
                </a:r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（つぎの やくわりを きめる）</a:t>
                </a:r>
              </a:p>
              <a:p>
                <a:endPara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390F41BC-8D21-44A7-9363-313A6710A542}"/>
                  </a:ext>
                </a:extLst>
              </p:cNvPr>
              <p:cNvSpPr txBox="1"/>
              <p:nvPr/>
            </p:nvSpPr>
            <p:spPr>
              <a:xfrm>
                <a:off x="1099925" y="2863313"/>
                <a:ext cx="2644525" cy="94589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①モーター</a:t>
                </a:r>
                <a:endParaRPr kumimoji="1" lang="en-US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②モーションセンサー</a:t>
                </a:r>
                <a:endParaRPr kumimoji="1" lang="en-US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③チルトセンサー</a:t>
                </a:r>
              </a:p>
            </p:txBody>
          </p:sp>
        </p:grpSp>
        <p:sp>
          <p:nvSpPr>
            <p:cNvPr id="31" name="右矢印 19">
              <a:extLst>
                <a:ext uri="{FF2B5EF4-FFF2-40B4-BE49-F238E27FC236}">
                  <a16:creationId xmlns:a16="http://schemas.microsoft.com/office/drawing/2014/main" id="{D0F7C135-5170-4D97-A029-4675E16BD3C5}"/>
                </a:ext>
              </a:extLst>
            </p:cNvPr>
            <p:cNvSpPr/>
            <p:nvPr/>
          </p:nvSpPr>
          <p:spPr>
            <a:xfrm>
              <a:off x="5598074" y="3429000"/>
              <a:ext cx="668059" cy="70594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B454FEF-CC93-41BB-A4C9-BDF6B7559FF0}"/>
                </a:ext>
              </a:extLst>
            </p:cNvPr>
            <p:cNvGrpSpPr/>
            <p:nvPr/>
          </p:nvGrpSpPr>
          <p:grpSpPr>
            <a:xfrm>
              <a:off x="6322554" y="2367570"/>
              <a:ext cx="5163341" cy="3018293"/>
              <a:chOff x="6322554" y="2367570"/>
              <a:chExt cx="5163341" cy="3018293"/>
            </a:xfrm>
          </p:grpSpPr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5C240CD7-B569-468B-92B0-C79B3CD058D7}"/>
                  </a:ext>
                </a:extLst>
              </p:cNvPr>
              <p:cNvSpPr txBox="1"/>
              <p:nvPr/>
            </p:nvSpPr>
            <p:spPr>
              <a:xfrm>
                <a:off x="6322554" y="2367570"/>
                <a:ext cx="5163341" cy="2861951"/>
              </a:xfrm>
              <a:prstGeom prst="rect">
                <a:avLst/>
              </a:pr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kumimoji="1" lang="ja-JP" altLang="en-US" sz="12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　　わくせい</a:t>
                </a:r>
                <a:endParaRPr kumimoji="1" lang="en-US" altLang="ja-JP" sz="12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en-US" altLang="ja-JP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【</a:t>
                </a:r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惑星たんけん</a:t>
                </a:r>
                <a:r>
                  <a:rPr kumimoji="1" lang="en-US" altLang="ja-JP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】</a:t>
                </a:r>
              </a:p>
              <a:p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endParaRPr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・組み立て（モーションセンサー）</a:t>
                </a:r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・かいけつのプログラミング</a:t>
                </a:r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・ワークシート</a:t>
                </a:r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p:txBody>
          </p: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4CC118BB-4681-414B-AAB7-B44486641088}"/>
                  </a:ext>
                </a:extLst>
              </p:cNvPr>
              <p:cNvGrpSpPr/>
              <p:nvPr/>
            </p:nvGrpSpPr>
            <p:grpSpPr>
              <a:xfrm>
                <a:off x="8486721" y="2729376"/>
                <a:ext cx="2999174" cy="2656487"/>
                <a:chOff x="7972462" y="3035300"/>
                <a:chExt cx="2999174" cy="2541588"/>
              </a:xfrm>
            </p:grpSpPr>
            <p:cxnSp>
              <p:nvCxnSpPr>
                <p:cNvPr id="24" name="カギ線コネクタ 27">
                  <a:extLst>
                    <a:ext uri="{FF2B5EF4-FFF2-40B4-BE49-F238E27FC236}">
                      <a16:creationId xmlns:a16="http://schemas.microsoft.com/office/drawing/2014/main" id="{451D456B-9135-48DF-9984-533A5608E27E}"/>
                    </a:ext>
                  </a:extLst>
                </p:cNvPr>
                <p:cNvCxnSpPr/>
                <p:nvPr/>
              </p:nvCxnSpPr>
              <p:spPr>
                <a:xfrm flipV="1">
                  <a:off x="7972462" y="3035300"/>
                  <a:ext cx="2999174" cy="2506906"/>
                </a:xfrm>
                <a:prstGeom prst="bentConnector3">
                  <a:avLst>
                    <a:gd name="adj1" fmla="val 110977"/>
                  </a:avLst>
                </a:prstGeom>
                <a:ln w="762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CFB69B16-8634-441D-96BE-6250049293BC}"/>
                    </a:ext>
                  </a:extLst>
                </p:cNvPr>
                <p:cNvCxnSpPr/>
                <p:nvPr/>
              </p:nvCxnSpPr>
              <p:spPr>
                <a:xfrm flipV="1">
                  <a:off x="7972462" y="5427308"/>
                  <a:ext cx="99" cy="14958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7F59C43A-9BD8-4AD7-B515-DBE2FE594172}"/>
                  </a:ext>
                </a:extLst>
              </p:cNvPr>
              <p:cNvSpPr txBox="1"/>
              <p:nvPr/>
            </p:nvSpPr>
            <p:spPr>
              <a:xfrm>
                <a:off x="6968723" y="3033553"/>
                <a:ext cx="2644525" cy="94589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ミッション①</a:t>
                </a:r>
                <a:endParaRPr kumimoji="1" lang="en-US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ミッション②</a:t>
                </a:r>
                <a:endParaRPr kumimoji="1" lang="en-US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ミッション③</a:t>
                </a:r>
              </a:p>
            </p:txBody>
          </p:sp>
        </p:grpSp>
      </p:grpSp>
      <p:sp>
        <p:nvSpPr>
          <p:cNvPr id="36" name="タイトル 1">
            <a:extLst>
              <a:ext uri="{FF2B5EF4-FFF2-40B4-BE49-F238E27FC236}">
                <a16:creationId xmlns:a16="http://schemas.microsoft.com/office/drawing/2014/main" id="{1E4A05ED-C605-4FD6-8A03-37B7F9CD8CCC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科学探査機マイロをうごかそう</a:t>
            </a:r>
          </a:p>
        </p:txBody>
      </p:sp>
    </p:spTree>
    <p:extLst>
      <p:ext uri="{BB962C8B-B14F-4D97-AF65-F5344CB8AC3E}">
        <p14:creationId xmlns:p14="http://schemas.microsoft.com/office/powerpoint/2010/main" val="3064684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90559"/>
            <a:ext cx="7829550" cy="573086"/>
          </a:xfrm>
        </p:spPr>
        <p:txBody>
          <a:bodyPr anchor="ctr" anchorCtr="0">
            <a:normAutofit/>
          </a:bodyPr>
          <a:lstStyle/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学習のまとめ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53B8FD02-088E-4B2F-AE86-39860642718B}"/>
              </a:ext>
            </a:extLst>
          </p:cNvPr>
          <p:cNvSpPr/>
          <p:nvPr/>
        </p:nvSpPr>
        <p:spPr>
          <a:xfrm>
            <a:off x="433388" y="1526245"/>
            <a:ext cx="11325224" cy="3805510"/>
          </a:xfrm>
          <a:prstGeom prst="roundRect">
            <a:avLst>
              <a:gd name="adj" fmla="val 6693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　　　　　　　　　　　　　　　　　　　</a:t>
            </a: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かん  </a:t>
            </a:r>
            <a:r>
              <a:rPr lang="ja-JP" altLang="en-US" sz="1600" dirty="0" err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ち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</a:t>
            </a:r>
            <a:r>
              <a:rPr lang="ja-JP" altLang="en-US" sz="32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センサーは、</a:t>
            </a:r>
            <a:r>
              <a:rPr lang="ja-JP" altLang="en-US" sz="3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うごきやかたむきを</a:t>
            </a:r>
            <a:r>
              <a:rPr lang="ja-JP" altLang="en-US" sz="32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感知する</a:t>
            </a:r>
            <a:endParaRPr lang="en-US" altLang="ja-JP" sz="32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3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②プログラミングは、</a:t>
            </a:r>
            <a:endParaRPr lang="en-US" altLang="ja-JP" sz="3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ja-JP" altLang="en-US" sz="1600" dirty="0" err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けい</a:t>
            </a:r>
            <a:r>
              <a:rPr lang="ja-JP" altLang="en-US" sz="16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かく　　　　　じっこう　　　　　けんしょう　　　　かいぜん</a:t>
            </a:r>
            <a:endParaRPr lang="en-US" altLang="ja-JP" sz="16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2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「計画」</a:t>
            </a:r>
            <a:r>
              <a:rPr lang="en-US" altLang="ja-JP" sz="32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-</a:t>
            </a:r>
            <a:r>
              <a:rPr lang="ja-JP" altLang="en-US" sz="32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「実行」</a:t>
            </a:r>
            <a:r>
              <a:rPr lang="en-US" altLang="ja-JP" sz="32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-</a:t>
            </a:r>
            <a:r>
              <a:rPr lang="ja-JP" altLang="en-US" sz="32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「検証」</a:t>
            </a:r>
            <a:r>
              <a:rPr lang="en-US" altLang="ja-JP" sz="32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-</a:t>
            </a:r>
            <a:r>
              <a:rPr lang="ja-JP" altLang="en-US" sz="32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「改善」の</a:t>
            </a:r>
            <a:endParaRPr lang="en-US" altLang="ja-JP" sz="32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2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3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サイクルで、</a:t>
            </a:r>
            <a:r>
              <a:rPr lang="ja-JP" altLang="en-US" sz="32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話し合って考える</a:t>
            </a:r>
            <a:r>
              <a:rPr lang="ja-JP" altLang="en-US" sz="32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ことが大切</a:t>
            </a:r>
            <a:endParaRPr lang="en-US" altLang="ja-JP" sz="32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12DAA48-920B-46BA-A99E-FA22BACFB36C}"/>
              </a:ext>
            </a:extLst>
          </p:cNvPr>
          <p:cNvSpPr txBox="1"/>
          <p:nvPr/>
        </p:nvSpPr>
        <p:spPr>
          <a:xfrm>
            <a:off x="4550036" y="6184112"/>
            <a:ext cx="1393564" cy="427661"/>
          </a:xfrm>
          <a:prstGeom prst="rect">
            <a:avLst/>
          </a:prstGeom>
          <a:solidFill>
            <a:srgbClr val="CCCCFF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かたづけ</a:t>
            </a:r>
          </a:p>
        </p:txBody>
      </p:sp>
      <p:pic>
        <p:nvPicPr>
          <p:cNvPr id="22" name="図 21" descr="スクリーンショット が含まれている画像&#10;&#10;自動的に生成された説明">
            <a:hlinkClick r:id="" action="ppaction://customshow?id=5&amp;return=true"/>
            <a:extLst>
              <a:ext uri="{FF2B5EF4-FFF2-40B4-BE49-F238E27FC236}">
                <a16:creationId xmlns:a16="http://schemas.microsoft.com/office/drawing/2014/main" id="{D5D89D2A-78F8-499F-9A17-20DC7F33B0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674" y="6269568"/>
            <a:ext cx="384081" cy="304826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7509B03-7450-42F1-8539-FC3C29A3A215}"/>
              </a:ext>
            </a:extLst>
          </p:cNvPr>
          <p:cNvSpPr txBox="1"/>
          <p:nvPr/>
        </p:nvSpPr>
        <p:spPr>
          <a:xfrm>
            <a:off x="433388" y="6184112"/>
            <a:ext cx="2837352" cy="427661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「今日のふりかえり」</a:t>
            </a:r>
          </a:p>
        </p:txBody>
      </p:sp>
      <p:pic>
        <p:nvPicPr>
          <p:cNvPr id="12" name="図 11" descr="スクリーンショット が含まれている画像&#10;&#10;自動的に生成された説明">
            <a:hlinkClick r:id="" action="ppaction://customshow?id=4&amp;return=true"/>
            <a:extLst>
              <a:ext uri="{FF2B5EF4-FFF2-40B4-BE49-F238E27FC236}">
                <a16:creationId xmlns:a16="http://schemas.microsoft.com/office/drawing/2014/main" id="{E94132DD-06CA-40CF-A7B9-111F4D3E31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773" y="6262356"/>
            <a:ext cx="384081" cy="304826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C1F3403-6166-4BCF-81FE-CF79A206C8E8}"/>
              </a:ext>
            </a:extLst>
          </p:cNvPr>
          <p:cNvSpPr/>
          <p:nvPr/>
        </p:nvSpPr>
        <p:spPr>
          <a:xfrm>
            <a:off x="433388" y="695248"/>
            <a:ext cx="44775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学しゅうのまとめ</a:t>
            </a:r>
            <a:endParaRPr lang="ja-JP" altLang="en-US" sz="4800" dirty="0">
              <a:solidFill>
                <a:srgbClr val="0000FF"/>
              </a:solidFill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7D11ADE-1EBF-424F-BD51-56C66EA46E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596" y="4403233"/>
            <a:ext cx="4013899" cy="220854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6CAF4EDB-32B1-4394-A6B4-0EF7DE2204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0858" y="1058910"/>
            <a:ext cx="2133484" cy="93466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2AE6D15-0C68-4CA4-B692-94685025F8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959" y="2166253"/>
            <a:ext cx="2128404" cy="934669"/>
          </a:xfrm>
          <a:prstGeom prst="rect">
            <a:avLst/>
          </a:prstGeom>
        </p:spPr>
      </p:pic>
      <p:sp>
        <p:nvSpPr>
          <p:cNvPr id="19" name="タイトル 1">
            <a:extLst>
              <a:ext uri="{FF2B5EF4-FFF2-40B4-BE49-F238E27FC236}">
                <a16:creationId xmlns:a16="http://schemas.microsoft.com/office/drawing/2014/main" id="{4D75544B-FFD9-40F7-952F-390BBD663E81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科学探査機マイロをうごかそう</a:t>
            </a:r>
          </a:p>
        </p:txBody>
      </p:sp>
    </p:spTree>
    <p:extLst>
      <p:ext uri="{BB962C8B-B14F-4D97-AF65-F5344CB8AC3E}">
        <p14:creationId xmlns:p14="http://schemas.microsoft.com/office/powerpoint/2010/main" val="176967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  <p:bldP spid="11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>
            <a:extLst>
              <a:ext uri="{FF2B5EF4-FFF2-40B4-BE49-F238E27FC236}">
                <a16:creationId xmlns:a16="http://schemas.microsoft.com/office/drawing/2014/main" id="{4CB12BB0-0E78-4E59-825E-CDF1ED5CA119}"/>
              </a:ext>
            </a:extLst>
          </p:cNvPr>
          <p:cNvSpPr txBox="1">
            <a:spLocks/>
          </p:cNvSpPr>
          <p:nvPr/>
        </p:nvSpPr>
        <p:spPr>
          <a:xfrm>
            <a:off x="1600200" y="2065338"/>
            <a:ext cx="8991600" cy="258286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8000" dirty="0">
                <a:solidFill>
                  <a:srgbClr val="0066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レッツ　トライ！</a:t>
            </a:r>
            <a:br>
              <a:rPr lang="en-US" altLang="ja-JP" sz="8000" dirty="0">
                <a:solidFill>
                  <a:srgbClr val="0066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r>
              <a:rPr lang="ja-JP" altLang="en-US" sz="8000" dirty="0">
                <a:solidFill>
                  <a:srgbClr val="0066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プログラミング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50D894EB-8EFC-4EF0-BF48-0632D6EB81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96680"/>
            <a:ext cx="7812505" cy="596680"/>
          </a:xfrm>
        </p:spPr>
        <p:txBody>
          <a:bodyPr anchor="t" anchorCtr="0">
            <a:normAutofit/>
          </a:bodyPr>
          <a:lstStyle/>
          <a:p>
            <a:pPr algn="l"/>
            <a:r>
              <a:rPr kumimoji="1"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おわり</a:t>
            </a:r>
          </a:p>
        </p:txBody>
      </p:sp>
      <p:pic>
        <p:nvPicPr>
          <p:cNvPr id="4" name="図 3" descr="室内, レゴ, おもちゃ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5F69FB44-F028-4BDE-A4E6-7F362F3293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8554" y="0"/>
            <a:ext cx="2250274" cy="1822722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021294C3-E217-40E5-B7FE-FCD68F9387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07" y="3429000"/>
            <a:ext cx="2630781" cy="3269686"/>
          </a:xfrm>
          <a:prstGeom prst="rect">
            <a:avLst/>
          </a:prstGeom>
        </p:spPr>
      </p:pic>
      <p:sp>
        <p:nvSpPr>
          <p:cNvPr id="3" name="吹き出し: 円形 2">
            <a:extLst>
              <a:ext uri="{FF2B5EF4-FFF2-40B4-BE49-F238E27FC236}">
                <a16:creationId xmlns:a16="http://schemas.microsoft.com/office/drawing/2014/main" id="{D05B6D04-662C-4EFE-8D78-40B5E8F320A8}"/>
              </a:ext>
            </a:extLst>
          </p:cNvPr>
          <p:cNvSpPr/>
          <p:nvPr/>
        </p:nvSpPr>
        <p:spPr>
          <a:xfrm>
            <a:off x="4114800" y="4648200"/>
            <a:ext cx="3340100" cy="1752600"/>
          </a:xfrm>
          <a:prstGeom prst="wedgeEllipseCallout">
            <a:avLst>
              <a:gd name="adj1" fmla="val -71784"/>
              <a:gd name="adj2" fmla="val -403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またね！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AB64619D-FFA3-4243-B827-05B695D4FED6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科学探査機マイロをうごかそう</a:t>
            </a:r>
          </a:p>
        </p:txBody>
      </p:sp>
    </p:spTree>
    <p:extLst>
      <p:ext uri="{BB962C8B-B14F-4D97-AF65-F5344CB8AC3E}">
        <p14:creationId xmlns:p14="http://schemas.microsoft.com/office/powerpoint/2010/main" val="140808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 dir="ccw">
                                      <p:cBhvr override="childStyle"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16667E-6 -3.7037E-7 L 1.21459 0.74769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729" y="373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2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603917"/>
          </a:xfrm>
          <a:solidFill>
            <a:srgbClr val="FF3399"/>
          </a:solidFill>
        </p:spPr>
        <p:txBody>
          <a:bodyPr anchor="ctr" anchorCtr="0">
            <a:normAutofit/>
          </a:bodyPr>
          <a:lstStyle/>
          <a:p>
            <a:pPr algn="l"/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やくわりぶんたん</a:t>
            </a:r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kumimoji="1" lang="ja-JP" altLang="en-US" sz="32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A81FEA9-8745-4DEE-9BC2-32212EA731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030367"/>
              </p:ext>
            </p:extLst>
          </p:nvPr>
        </p:nvGraphicFramePr>
        <p:xfrm>
          <a:off x="369830" y="745643"/>
          <a:ext cx="11452339" cy="5699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7050">
                  <a:extLst>
                    <a:ext uri="{9D8B030D-6E8A-4147-A177-3AD203B41FA5}">
                      <a16:colId xmlns:a16="http://schemas.microsoft.com/office/drawing/2014/main" val="2300844486"/>
                    </a:ext>
                  </a:extLst>
                </a:gridCol>
                <a:gridCol w="3162440">
                  <a:extLst>
                    <a:ext uri="{9D8B030D-6E8A-4147-A177-3AD203B41FA5}">
                      <a16:colId xmlns:a16="http://schemas.microsoft.com/office/drawing/2014/main" val="2202744428"/>
                    </a:ext>
                  </a:extLst>
                </a:gridCol>
                <a:gridCol w="4472849">
                  <a:extLst>
                    <a:ext uri="{9D8B030D-6E8A-4147-A177-3AD203B41FA5}">
                      <a16:colId xmlns:a16="http://schemas.microsoft.com/office/drawing/2014/main" val="3414632965"/>
                    </a:ext>
                  </a:extLst>
                </a:gridCol>
              </a:tblGrid>
              <a:tr h="5699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1000" b="0" kern="100" dirty="0">
                          <a:solidFill>
                            <a:srgbClr val="0000FF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　　　 ぶ  ひん　　　　　　　　がかり</a:t>
                      </a:r>
                      <a:endParaRPr lang="en-US" altLang="ja-JP" sz="1000" b="0" kern="100" dirty="0">
                        <a:solidFill>
                          <a:srgbClr val="0000FF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2000" b="0" kern="100" dirty="0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１　</a:t>
                      </a:r>
                      <a:r>
                        <a:rPr lang="en-US" sz="2000" b="0" kern="100" dirty="0" err="1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部品</a:t>
                      </a:r>
                      <a:r>
                        <a:rPr lang="ja-JP" altLang="en-US" sz="2000" b="0" kern="100" dirty="0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・</a:t>
                      </a:r>
                      <a:r>
                        <a:rPr lang="ja-JP" altLang="en-US" sz="2000" b="0" kern="100" dirty="0">
                          <a:solidFill>
                            <a:srgbClr val="FF0000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記ろく</a:t>
                      </a:r>
                      <a:r>
                        <a:rPr lang="en-US" sz="2000" b="0" kern="100" dirty="0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係</a:t>
                      </a:r>
                      <a:endParaRPr lang="ja-JP" sz="2000" b="0" kern="100" dirty="0">
                        <a:solidFill>
                          <a:srgbClr val="0000FF"/>
                        </a:solidFill>
                        <a:effectLst/>
                        <a:latin typeface="HG創英角ﾎﾟｯﾌﾟ体" panose="040B0A09000000000000" pitchFamily="49" charset="-128"/>
                        <a:ea typeface="HG創英角ﾎﾟｯﾌﾟ体" panose="040B0A09000000000000" pitchFamily="49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・セットをもってくる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1" lang="ja-JP" altLang="en-US" sz="1000" b="1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　　　　　　　　　　　　　　　　　　　　　　　　がかり</a:t>
                      </a:r>
                      <a:endParaRPr kumimoji="1" lang="en-US" altLang="ja-JP" sz="1000" b="1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・スマートハブは組み立て係へ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　　　　　 　　　　　　　　　　 　がかり</a:t>
                      </a:r>
                      <a:endParaRPr kumimoji="1" lang="en-US" altLang="ja-JP" sz="20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・フタは、組み立て係の前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　　　　　　　　　　　かくにん</a:t>
                      </a: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・スケールの確認</a:t>
                      </a: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rgbClr val="FF0000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・学しゅうの記ろくを</a:t>
                      </a:r>
                      <a:endParaRPr lang="en-US" altLang="ja-JP" sz="2000" kern="100" dirty="0">
                        <a:solidFill>
                          <a:srgbClr val="FF0000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rgbClr val="FF0000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グループワークシートに</a:t>
                      </a:r>
                      <a:endParaRPr lang="en-US" altLang="ja-JP" sz="2000" kern="100" dirty="0">
                        <a:solidFill>
                          <a:srgbClr val="FF0000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rgbClr val="FF0000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かく。</a:t>
                      </a:r>
                      <a:endParaRPr lang="en-US" altLang="ja-JP" sz="2000" kern="100" dirty="0">
                        <a:solidFill>
                          <a:srgbClr val="FF0000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kern="100" dirty="0">
                          <a:solidFill>
                            <a:srgbClr val="0000FF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　　　　　　　　　　　　　がかり</a:t>
                      </a:r>
                      <a:endParaRPr lang="en-US" altLang="ja-JP" sz="1000" b="0" kern="100" dirty="0">
                        <a:solidFill>
                          <a:srgbClr val="0000FF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2000" b="0" kern="100" dirty="0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２　タブレット</a:t>
                      </a:r>
                      <a:r>
                        <a:rPr lang="en-US" sz="2000" b="0" kern="100" dirty="0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・タブレット</a:t>
                      </a:r>
                      <a:r>
                        <a:rPr lang="en-US" altLang="ja-JP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を</a:t>
                      </a: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もってきて、</a:t>
                      </a: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　　　　　　　　　 き　どう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アプリを起動する</a:t>
                      </a: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・プログラムを組む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solidFill>
                            <a:srgbClr val="0000FF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　　　　　　　　　　　　　　　　　　　がかり</a:t>
                      </a:r>
                      <a:endParaRPr lang="en-US" altLang="ja-JP" sz="1000" kern="100" dirty="0">
                        <a:solidFill>
                          <a:srgbClr val="0000FF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2000" b="0" kern="100" dirty="0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３　組み立て</a:t>
                      </a:r>
                      <a:r>
                        <a:rPr lang="ja-JP" altLang="en-US" sz="2000" b="0" kern="100" dirty="0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・</a:t>
                      </a:r>
                      <a:r>
                        <a:rPr lang="ja-JP" altLang="en-US" sz="2000" b="0" kern="100" dirty="0">
                          <a:solidFill>
                            <a:srgbClr val="FF0000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そう</a:t>
                      </a:r>
                      <a:r>
                        <a:rPr lang="ja-JP" altLang="en-US" sz="2000" b="0" kern="100" dirty="0" err="1">
                          <a:solidFill>
                            <a:srgbClr val="FF0000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さ</a:t>
                      </a:r>
                      <a:r>
                        <a:rPr lang="en-US" sz="2000" b="0" kern="100" dirty="0">
                          <a:solidFill>
                            <a:srgbClr val="0000FF"/>
                          </a:solidFill>
                          <a:effectLst/>
                          <a:latin typeface="HG創英角ﾎﾟｯﾌﾟ体" panose="040B0A09000000000000" pitchFamily="49" charset="-128"/>
                          <a:ea typeface="HG創英角ﾎﾟｯﾌﾟ体" panose="040B0A09000000000000" pitchFamily="49" charset="-128"/>
                        </a:rPr>
                        <a:t>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　たん　　でん </a:t>
                      </a:r>
                      <a:r>
                        <a:rPr lang="ja-JP" altLang="en-US" sz="1000" kern="100" dirty="0" err="1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ち</a:t>
                      </a: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・単３電池を２本→スマートハブに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　 ぶ　ひん</a:t>
                      </a: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・部品をうけとって 組み立てる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・組み立ては、フタの上で行う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1" lang="ja-JP" altLang="en-US" sz="1000" b="1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kumimoji="1" lang="en-US" altLang="ja-JP" sz="1000" b="1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</a:t>
                      </a:r>
                      <a:r>
                        <a:rPr lang="en-US" altLang="ja-JP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WeDo2.0</a:t>
                      </a:r>
                      <a:r>
                        <a:rPr lang="ja-JP" altLang="en-US" sz="2000" kern="100" dirty="0">
                          <a:solidFill>
                            <a:schemeClr val="tx1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をはこぶ</a:t>
                      </a:r>
                      <a:endParaRPr lang="en-US" alt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altLang="ja-JP" sz="1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rgbClr val="FF0000"/>
                          </a:solidFill>
                          <a:effectLst/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Times New Roman" panose="02020603050405020304" pitchFamily="18" charset="0"/>
                        </a:rPr>
                        <a:t>・ロボットをそうさする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ja-JP" sz="2000" kern="100" dirty="0">
                        <a:solidFill>
                          <a:schemeClr val="tx1"/>
                        </a:solidFill>
                        <a:effectLst/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055584"/>
                  </a:ext>
                </a:extLst>
              </a:tr>
            </a:tbl>
          </a:graphicData>
        </a:graphic>
      </p:graphicFrame>
      <p:pic>
        <p:nvPicPr>
          <p:cNvPr id="17" name="図 16">
            <a:extLst>
              <a:ext uri="{FF2B5EF4-FFF2-40B4-BE49-F238E27FC236}">
                <a16:creationId xmlns:a16="http://schemas.microsoft.com/office/drawing/2014/main" id="{9ACA2F81-4777-4734-8B0A-F6139CB494D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79" y="4855202"/>
            <a:ext cx="3253780" cy="1447939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6E435E7A-DDAD-4B7F-8123-FB089C29FD1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065" y="4340646"/>
            <a:ext cx="2827518" cy="1986343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6AB44A5D-D2D6-4E06-80E6-D7E71BC9864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289" y="4316799"/>
            <a:ext cx="3770786" cy="1986342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E20DD0BF-BF17-4695-A38F-CFFC0867A3FA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014" y="4103483"/>
            <a:ext cx="1176660" cy="1019773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CD154F95-18D4-47CB-B536-F6E7764110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97782">
            <a:off x="1502298" y="4333608"/>
            <a:ext cx="1831992" cy="43942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71428433"/>
      </p:ext>
    </p:extLst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5F95DB6-6000-4F88-A003-4BD40190D885}"/>
              </a:ext>
            </a:extLst>
          </p:cNvPr>
          <p:cNvGrpSpPr/>
          <p:nvPr/>
        </p:nvGrpSpPr>
        <p:grpSpPr>
          <a:xfrm>
            <a:off x="3887611" y="3888358"/>
            <a:ext cx="3198582" cy="1443540"/>
            <a:chOff x="3887611" y="766260"/>
            <a:chExt cx="3198582" cy="1443540"/>
          </a:xfrm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6F02742B-448A-41E9-9582-40646AA1BB70}"/>
                </a:ext>
              </a:extLst>
            </p:cNvPr>
            <p:cNvSpPr/>
            <p:nvPr/>
          </p:nvSpPr>
          <p:spPr>
            <a:xfrm>
              <a:off x="3887611" y="766260"/>
              <a:ext cx="3018014" cy="144354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7799B094-54A2-4111-9AEF-6BE6C280E5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628546" y="980542"/>
              <a:ext cx="884780" cy="871038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  <a:effectLst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5" name="テキスト ボックス 10">
              <a:extLst>
                <a:ext uri="{FF2B5EF4-FFF2-40B4-BE49-F238E27FC236}">
                  <a16:creationId xmlns:a16="http://schemas.microsoft.com/office/drawing/2014/main" id="{2E49F67F-15B4-49B0-8DDC-D5DCE8CFD619}"/>
                </a:ext>
              </a:extLst>
            </p:cNvPr>
            <p:cNvSpPr txBox="1"/>
            <p:nvPr/>
          </p:nvSpPr>
          <p:spPr>
            <a:xfrm>
              <a:off x="5623433" y="1121154"/>
              <a:ext cx="1462760" cy="96827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3200" kern="100" dirty="0">
                  <a:ln>
                    <a:solidFill>
                      <a:schemeClr val="tx1"/>
                    </a:solidFill>
                  </a:ln>
                  <a:solidFill>
                    <a:srgbClr val="FFC000"/>
                  </a:solidFill>
                  <a:effectLst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ダブル</a:t>
              </a:r>
            </a:p>
            <a:p>
              <a:pPr indent="114300" algn="just">
                <a:spcAft>
                  <a:spcPts val="0"/>
                </a:spcAft>
              </a:pPr>
              <a:r>
                <a:rPr lang="ja-JP" sz="3200" kern="100" dirty="0">
                  <a:ln>
                    <a:solidFill>
                      <a:schemeClr val="tx1"/>
                    </a:solidFill>
                  </a:ln>
                  <a:solidFill>
                    <a:srgbClr val="FFC000"/>
                  </a:solidFill>
                  <a:effectLst/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タップ</a:t>
              </a: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BF283CF-9E76-4DCE-B3C6-AEFB5961CF3F}"/>
              </a:ext>
            </a:extLst>
          </p:cNvPr>
          <p:cNvGrpSpPr/>
          <p:nvPr/>
        </p:nvGrpSpPr>
        <p:grpSpPr>
          <a:xfrm>
            <a:off x="38346" y="1156228"/>
            <a:ext cx="11508510" cy="2227408"/>
            <a:chOff x="3282176" y="2705172"/>
            <a:chExt cx="8093414" cy="2849806"/>
          </a:xfrm>
        </p:grpSpPr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BBEABDAA-AB35-4FA1-AB89-D03B9DE387FA}"/>
                </a:ext>
              </a:extLst>
            </p:cNvPr>
            <p:cNvSpPr/>
            <p:nvPr/>
          </p:nvSpPr>
          <p:spPr>
            <a:xfrm>
              <a:off x="3282176" y="2705172"/>
              <a:ext cx="8093414" cy="2697406"/>
            </a:xfrm>
            <a:prstGeom prst="trapezoid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D5FF830E-5A9A-40D3-BC61-B057FF3BB4AA}"/>
                </a:ext>
              </a:extLst>
            </p:cNvPr>
            <p:cNvSpPr/>
            <p:nvPr/>
          </p:nvSpPr>
          <p:spPr>
            <a:xfrm>
              <a:off x="3282176" y="5402578"/>
              <a:ext cx="8093414" cy="1524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F5EAB473-9935-4D23-86B0-5FA46B047091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196" y="742705"/>
            <a:ext cx="3274953" cy="2231843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2642229C-D0DA-42D7-9758-E4042450CBB4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60" y="1458344"/>
            <a:ext cx="3418551" cy="1463815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BD64AD1-4631-4E8D-B585-AAAB9EF08D31}"/>
              </a:ext>
            </a:extLst>
          </p:cNvPr>
          <p:cNvGrpSpPr/>
          <p:nvPr/>
        </p:nvGrpSpPr>
        <p:grpSpPr>
          <a:xfrm>
            <a:off x="7872441" y="1347423"/>
            <a:ext cx="3304794" cy="1740871"/>
            <a:chOff x="8614362" y="3429000"/>
            <a:chExt cx="2145891" cy="1130394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DA745043-CF15-47E2-8147-EDCB994EFC39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4362" y="3429000"/>
              <a:ext cx="2145891" cy="1130394"/>
            </a:xfrm>
            <a:prstGeom prst="rect">
              <a:avLst/>
            </a:prstGeom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D02D0CBD-7D1D-4F0E-88C2-277DE0B48D44}"/>
                </a:ext>
              </a:extLst>
            </p:cNvPr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0403" y="3689410"/>
              <a:ext cx="669618" cy="580336"/>
            </a:xfrm>
            <a:prstGeom prst="rect">
              <a:avLst/>
            </a:prstGeom>
          </p:spPr>
        </p:pic>
      </p:grpSp>
      <p:sp>
        <p:nvSpPr>
          <p:cNvPr id="21" name="タイトル 1">
            <a:extLst>
              <a:ext uri="{FF2B5EF4-FFF2-40B4-BE49-F238E27FC236}">
                <a16:creationId xmlns:a16="http://schemas.microsoft.com/office/drawing/2014/main" id="{A1593445-27F6-4DD3-99AE-17CD48EAE1DC}"/>
              </a:ext>
            </a:extLst>
          </p:cNvPr>
          <p:cNvSpPr txBox="1">
            <a:spLocks/>
          </p:cNvSpPr>
          <p:nvPr/>
        </p:nvSpPr>
        <p:spPr>
          <a:xfrm>
            <a:off x="506949" y="3916451"/>
            <a:ext cx="2445955" cy="122495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ln w="9525">
                  <a:solidFill>
                    <a:schemeClr val="tx1"/>
                  </a:solidFill>
                </a:ln>
                <a:solidFill>
                  <a:srgbClr val="FFC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タブレット</a:t>
            </a:r>
            <a:r>
              <a:rPr lang="en-US" altLang="ja-JP" sz="3200" dirty="0">
                <a:ln w="9525">
                  <a:solidFill>
                    <a:schemeClr val="tx1"/>
                  </a:solidFill>
                </a:ln>
                <a:solidFill>
                  <a:srgbClr val="FFC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PC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ja-JP" altLang="en-US" sz="1600" dirty="0">
                <a:ln w="9525">
                  <a:noFill/>
                </a:ln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+mn-cs"/>
              </a:rPr>
              <a:t> き　どう</a:t>
            </a:r>
            <a:endParaRPr lang="en-US" altLang="ja-JP" sz="1600" dirty="0">
              <a:ln w="9525">
                <a:noFill/>
              </a:ln>
              <a:solidFill>
                <a:prstClr val="black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+mn-cs"/>
            </a:endParaRPr>
          </a:p>
          <a:p>
            <a:r>
              <a:rPr lang="ja-JP" altLang="en-US" sz="3200" dirty="0">
                <a:ln w="9525">
                  <a:solidFill>
                    <a:schemeClr val="tx1"/>
                  </a:solidFill>
                </a:ln>
                <a:solidFill>
                  <a:srgbClr val="FFC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起動</a:t>
            </a:r>
          </a:p>
        </p:txBody>
      </p:sp>
      <p:pic>
        <p:nvPicPr>
          <p:cNvPr id="24" name="図 23" descr="ãæ ã¤ã©ã¹ããã®ç»åæ¤ç´¢çµæ">
            <a:extLst>
              <a:ext uri="{FF2B5EF4-FFF2-40B4-BE49-F238E27FC236}">
                <a16:creationId xmlns:a16="http://schemas.microsoft.com/office/drawing/2014/main" id="{D5C40451-6D84-47FE-91D8-D4D1B72DE0A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0986">
            <a:off x="3535598" y="4550055"/>
            <a:ext cx="1259552" cy="995399"/>
          </a:xfrm>
          <a:prstGeom prst="rect">
            <a:avLst/>
          </a:prstGeom>
          <a:ln w="12700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タイトル 1">
            <a:extLst>
              <a:ext uri="{FF2B5EF4-FFF2-40B4-BE49-F238E27FC236}">
                <a16:creationId xmlns:a16="http://schemas.microsoft.com/office/drawing/2014/main" id="{62C02F83-0C51-4480-8A70-558E5D0FD11B}"/>
              </a:ext>
            </a:extLst>
          </p:cNvPr>
          <p:cNvSpPr txBox="1">
            <a:spLocks/>
          </p:cNvSpPr>
          <p:nvPr/>
        </p:nvSpPr>
        <p:spPr>
          <a:xfrm>
            <a:off x="846641" y="6176342"/>
            <a:ext cx="11016344" cy="5355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 err="1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ふでばこや</a:t>
            </a:r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プリントなど　もちもの の　せいりもしておこう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A3D002FE-CBF0-4C05-AAF0-51EF984D77E5}"/>
              </a:ext>
            </a:extLst>
          </p:cNvPr>
          <p:cNvGrpSpPr/>
          <p:nvPr/>
        </p:nvGrpSpPr>
        <p:grpSpPr>
          <a:xfrm>
            <a:off x="8026626" y="3795746"/>
            <a:ext cx="2517746" cy="1937377"/>
            <a:chOff x="191338" y="2446099"/>
            <a:chExt cx="3723437" cy="2956399"/>
          </a:xfrm>
        </p:grpSpPr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761C9081-F352-4C1F-8139-38ECC8743A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338" y="2446099"/>
              <a:ext cx="3723437" cy="2956399"/>
            </a:xfrm>
            <a:prstGeom prst="rect">
              <a:avLst/>
            </a:prstGeom>
            <a:ln w="12700">
              <a:solidFill>
                <a:schemeClr val="tx1"/>
              </a:solidFill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9" name="乗算記号 28">
              <a:extLst>
                <a:ext uri="{FF2B5EF4-FFF2-40B4-BE49-F238E27FC236}">
                  <a16:creationId xmlns:a16="http://schemas.microsoft.com/office/drawing/2014/main" id="{A3817F9A-3055-41BB-8CD6-C39AEDA98D51}"/>
                </a:ext>
              </a:extLst>
            </p:cNvPr>
            <p:cNvSpPr/>
            <p:nvPr/>
          </p:nvSpPr>
          <p:spPr>
            <a:xfrm>
              <a:off x="3581400" y="2446099"/>
              <a:ext cx="333375" cy="333375"/>
            </a:xfrm>
            <a:prstGeom prst="mathMultiply">
              <a:avLst>
                <a:gd name="adj1" fmla="val 12932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右矢印 19">
            <a:extLst>
              <a:ext uri="{FF2B5EF4-FFF2-40B4-BE49-F238E27FC236}">
                <a16:creationId xmlns:a16="http://schemas.microsoft.com/office/drawing/2014/main" id="{85ACF302-45D2-4A4F-BD85-6EF7343D8F71}"/>
              </a:ext>
            </a:extLst>
          </p:cNvPr>
          <p:cNvSpPr/>
          <p:nvPr/>
        </p:nvSpPr>
        <p:spPr>
          <a:xfrm>
            <a:off x="3063011" y="4228991"/>
            <a:ext cx="741377" cy="620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4" name="図 33" descr="ãæ ã¤ã©ã¹ããã®ç»åæ¤ç´¢çµæ">
            <a:extLst>
              <a:ext uri="{FF2B5EF4-FFF2-40B4-BE49-F238E27FC236}">
                <a16:creationId xmlns:a16="http://schemas.microsoft.com/office/drawing/2014/main" id="{0EBAE00A-3274-4678-BB74-32E2A0C5E91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99014" flipH="1">
            <a:off x="10451120" y="3827560"/>
            <a:ext cx="1259552" cy="995399"/>
          </a:xfrm>
          <a:prstGeom prst="rect">
            <a:avLst/>
          </a:prstGeom>
          <a:ln w="12700"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5" name="右矢印 19">
            <a:extLst>
              <a:ext uri="{FF2B5EF4-FFF2-40B4-BE49-F238E27FC236}">
                <a16:creationId xmlns:a16="http://schemas.microsoft.com/office/drawing/2014/main" id="{EFBCDCD1-B1CB-4F16-967E-0B1A738DC8BE}"/>
              </a:ext>
            </a:extLst>
          </p:cNvPr>
          <p:cNvSpPr/>
          <p:nvPr/>
        </p:nvSpPr>
        <p:spPr>
          <a:xfrm>
            <a:off x="7179460" y="4228991"/>
            <a:ext cx="741377" cy="620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右矢印 19">
            <a:extLst>
              <a:ext uri="{FF2B5EF4-FFF2-40B4-BE49-F238E27FC236}">
                <a16:creationId xmlns:a16="http://schemas.microsoft.com/office/drawing/2014/main" id="{9A3CEDCB-95F2-4B33-B126-D1EFDC969568}"/>
              </a:ext>
            </a:extLst>
          </p:cNvPr>
          <p:cNvSpPr/>
          <p:nvPr/>
        </p:nvSpPr>
        <p:spPr>
          <a:xfrm rot="13330171">
            <a:off x="6549569" y="2758391"/>
            <a:ext cx="1784802" cy="620086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タイトル 1">
            <a:extLst>
              <a:ext uri="{FF2B5EF4-FFF2-40B4-BE49-F238E27FC236}">
                <a16:creationId xmlns:a16="http://schemas.microsoft.com/office/drawing/2014/main" id="{DD327590-17D6-4021-9AB5-2000792537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603917"/>
          </a:xfrm>
          <a:solidFill>
            <a:srgbClr val="FF3399"/>
          </a:solidFill>
        </p:spPr>
        <p:txBody>
          <a:bodyPr anchor="ctr" anchorCtr="0">
            <a:normAutofit/>
          </a:bodyPr>
          <a:lstStyle/>
          <a:p>
            <a:pPr algn="l"/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じゅんび</a:t>
            </a:r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kumimoji="1" lang="ja-JP" altLang="en-US" sz="32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17515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02456"/>
          </a:xfrm>
          <a:solidFill>
            <a:srgbClr val="FF3399"/>
          </a:solidFill>
        </p:spPr>
        <p:txBody>
          <a:bodyPr vert="horz" lIns="91440" tIns="45720" rIns="91440" bIns="45720" rtlCol="0" anchor="ctr" anchorCtr="0">
            <a:normAutofit/>
          </a:bodyPr>
          <a:lstStyle/>
          <a:p>
            <a:pPr algn="l"/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アプリの使い方</a:t>
            </a:r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32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3" name="図 2" descr="スクリーンショット が含まれている画像&#10;&#10;自動的に生成された説明">
            <a:extLst>
              <a:ext uri="{FF2B5EF4-FFF2-40B4-BE49-F238E27FC236}">
                <a16:creationId xmlns:a16="http://schemas.microsoft.com/office/drawing/2014/main" id="{974AC004-7CBB-48F7-A9F0-6993581D2A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" y="1244474"/>
            <a:ext cx="11856720" cy="45052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51637543"/>
      </p:ext>
    </p:extLst>
  </p:cSld>
  <p:clrMapOvr>
    <a:masterClrMapping/>
  </p:clrMapOvr>
  <p:transition spd="slow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D894EB-8EFC-4EF0-BF48-0632D6EB81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595313"/>
          </a:xfrm>
          <a:solidFill>
            <a:srgbClr val="FF3399"/>
          </a:solidFill>
        </p:spPr>
        <p:txBody>
          <a:bodyPr vert="horz" lIns="91440" tIns="45720" rIns="91440" bIns="45720" rtlCol="0" anchor="ctr" anchorCtr="0">
            <a:normAutofit/>
          </a:bodyPr>
          <a:lstStyle/>
          <a:p>
            <a:pPr algn="l"/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モーションセンサー</a:t>
            </a:r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32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162125" y="692003"/>
            <a:ext cx="4046169" cy="7366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6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　　　　　　　　　　　 　 </a:t>
            </a:r>
            <a:r>
              <a:rPr lang="ja-JP" altLang="en-US" sz="1600" dirty="0" err="1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うご</a:t>
            </a:r>
            <a:endParaRPr lang="en-US" altLang="ja-JP" sz="1600" dirty="0"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l"/>
            <a:r>
              <a:rPr lang="ja-JP" altLang="en-US" sz="32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「モーション＝動き」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88" y="4194168"/>
            <a:ext cx="1406183" cy="83680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88" y="1941338"/>
            <a:ext cx="1406183" cy="83680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471" y="1941338"/>
            <a:ext cx="1406183" cy="83680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471" y="4148174"/>
            <a:ext cx="1406183" cy="836808"/>
          </a:xfrm>
          <a:prstGeom prst="rect">
            <a:avLst/>
          </a:prstGeom>
        </p:spPr>
      </p:pic>
      <p:sp>
        <p:nvSpPr>
          <p:cNvPr id="13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1897432" y="1602250"/>
            <a:ext cx="4046168" cy="15149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へん </a:t>
            </a:r>
            <a:r>
              <a:rPr lang="ja-JP" altLang="en-US" sz="14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きょりの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変化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センサーまでの</a:t>
            </a:r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800" dirty="0" err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きょりが</a:t>
            </a:r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かわったら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8145832" y="1804492"/>
            <a:ext cx="4046168" cy="15149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とおくなる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センサーから</a:t>
            </a:r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ものが はなれたら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8145832" y="3930236"/>
            <a:ext cx="4046168" cy="15149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ちかづく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センサーに</a:t>
            </a:r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ものが ちかづいたら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1931715" y="3966897"/>
            <a:ext cx="4601820" cy="185871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かず　にゅうりょく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数の入力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センサーまでの</a:t>
            </a:r>
            <a:r>
              <a:rPr lang="ja-JP" altLang="en-US" sz="28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きょりを</a:t>
            </a:r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べつのプログラミング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ブロックにわたす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652048"/>
      </p:ext>
    </p:extLst>
  </p:cSld>
  <p:clrMapOvr>
    <a:masterClrMapping/>
  </p:clrMapOvr>
  <p:transition spd="slow"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D894EB-8EFC-4EF0-BF48-0632D6EB81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595313"/>
          </a:xfrm>
          <a:solidFill>
            <a:srgbClr val="FF3399"/>
          </a:solidFill>
        </p:spPr>
        <p:txBody>
          <a:bodyPr vert="horz" lIns="91440" tIns="45720" rIns="91440" bIns="45720" rtlCol="0" anchor="ctr" anchorCtr="0">
            <a:normAutofit/>
          </a:bodyPr>
          <a:lstStyle/>
          <a:p>
            <a:pPr algn="l"/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チルトセンサー</a:t>
            </a:r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32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162125" y="833355"/>
            <a:ext cx="4046169" cy="5953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「チルト＝かたむき」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29" y="3308245"/>
            <a:ext cx="1406183" cy="83680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29" y="2143580"/>
            <a:ext cx="1406183" cy="83680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29" y="5637576"/>
            <a:ext cx="1406183" cy="83680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29" y="4472910"/>
            <a:ext cx="1406183" cy="836808"/>
          </a:xfrm>
          <a:prstGeom prst="rect">
            <a:avLst/>
          </a:prstGeom>
        </p:spPr>
      </p:pic>
      <p:sp>
        <p:nvSpPr>
          <p:cNvPr id="13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1857170" y="1428669"/>
            <a:ext cx="4601819" cy="52043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へん </a:t>
            </a:r>
            <a:r>
              <a:rPr lang="ja-JP" altLang="en-US" sz="14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かたむきの変化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上に　かたむいたら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下に　かたむいたら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むこうに　かたむいたら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こちらに　かたむいたら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8033921" y="1793261"/>
            <a:ext cx="4046168" cy="15149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かたむたら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どちらかに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かたむいたら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タイトル 1">
            <a:extLst>
              <a:ext uri="{FF2B5EF4-FFF2-40B4-BE49-F238E27FC236}">
                <a16:creationId xmlns:a16="http://schemas.microsoft.com/office/drawing/2014/main" id="{F8085251-4568-460E-B58D-66A8E4F6897B}"/>
              </a:ext>
            </a:extLst>
          </p:cNvPr>
          <p:cNvSpPr txBox="1">
            <a:spLocks/>
          </p:cNvSpPr>
          <p:nvPr/>
        </p:nvSpPr>
        <p:spPr>
          <a:xfrm>
            <a:off x="7855639" y="3860299"/>
            <a:ext cx="4224449" cy="28385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かず　にゅうりょく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数の入力・たいら</a:t>
            </a:r>
            <a:r>
              <a:rPr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たいらに　なったら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または</a:t>
            </a:r>
            <a:r>
              <a:rPr lang="ja-JP" altLang="en-US" sz="14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すう  </a:t>
            </a:r>
            <a:r>
              <a:rPr lang="ja-JP" altLang="en-US" sz="1400" dirty="0" err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じ</a:t>
            </a:r>
            <a:endParaRPr lang="en-US" altLang="ja-JP" sz="14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かたむきの数字を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べつのプログラミング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ブロックにわたす</a:t>
            </a:r>
            <a:endParaRPr lang="en-US" altLang="ja-JP" sz="28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61971971-FE91-410A-AE6C-56DEFF5354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738" y="4490867"/>
            <a:ext cx="1406183" cy="836808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330624C5-F940-4EF0-99E5-AA07783B2A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738" y="2121119"/>
            <a:ext cx="1406183" cy="83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857738"/>
      </p:ext>
    </p:extLst>
  </p:cSld>
  <p:clrMapOvr>
    <a:masterClrMapping/>
  </p:clrMapOvr>
  <p:transition spd="slow"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D894EB-8EFC-4EF0-BF48-0632D6EB81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595313"/>
          </a:xfrm>
          <a:solidFill>
            <a:srgbClr val="FF3399"/>
          </a:solidFill>
        </p:spPr>
        <p:txBody>
          <a:bodyPr vert="horz" lIns="91440" tIns="45720" rIns="91440" bIns="45720" rtlCol="0" anchor="ctr" anchorCtr="0">
            <a:normAutofit/>
          </a:bodyPr>
          <a:lstStyle/>
          <a:p>
            <a:pPr algn="l"/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学習サイクル</a:t>
            </a:r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32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4" name="ドーナツ 228">
            <a:extLst>
              <a:ext uri="{FF2B5EF4-FFF2-40B4-BE49-F238E27FC236}">
                <a16:creationId xmlns:a16="http://schemas.microsoft.com/office/drawing/2014/main" id="{C2FFDC1C-D49C-46AC-B9C7-87F9AD207C9D}"/>
              </a:ext>
            </a:extLst>
          </p:cNvPr>
          <p:cNvSpPr/>
          <p:nvPr/>
        </p:nvSpPr>
        <p:spPr>
          <a:xfrm>
            <a:off x="769257" y="2083227"/>
            <a:ext cx="10466116" cy="3354902"/>
          </a:xfrm>
          <a:prstGeom prst="donut">
            <a:avLst>
              <a:gd name="adj" fmla="val 136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5" name="右矢印 239">
            <a:extLst>
              <a:ext uri="{FF2B5EF4-FFF2-40B4-BE49-F238E27FC236}">
                <a16:creationId xmlns:a16="http://schemas.microsoft.com/office/drawing/2014/main" id="{908F4CF4-7252-49A3-987A-2F2ABFDF05E4}"/>
              </a:ext>
            </a:extLst>
          </p:cNvPr>
          <p:cNvSpPr/>
          <p:nvPr/>
        </p:nvSpPr>
        <p:spPr>
          <a:xfrm rot="471613">
            <a:off x="6959217" y="2235823"/>
            <a:ext cx="780286" cy="287202"/>
          </a:xfrm>
          <a:prstGeom prst="rightArrow">
            <a:avLst>
              <a:gd name="adj1" fmla="val 50000"/>
              <a:gd name="adj2" fmla="val 99847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6" name="右矢印 240">
            <a:extLst>
              <a:ext uri="{FF2B5EF4-FFF2-40B4-BE49-F238E27FC236}">
                <a16:creationId xmlns:a16="http://schemas.microsoft.com/office/drawing/2014/main" id="{BA97C0FE-B5E4-4E61-98B0-3FF724556EF2}"/>
              </a:ext>
            </a:extLst>
          </p:cNvPr>
          <p:cNvSpPr/>
          <p:nvPr/>
        </p:nvSpPr>
        <p:spPr>
          <a:xfrm rot="8779440">
            <a:off x="9614621" y="4462342"/>
            <a:ext cx="780286" cy="287202"/>
          </a:xfrm>
          <a:prstGeom prst="rightArrow">
            <a:avLst>
              <a:gd name="adj1" fmla="val 50000"/>
              <a:gd name="adj2" fmla="val 99847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7" name="右矢印 241">
            <a:extLst>
              <a:ext uri="{FF2B5EF4-FFF2-40B4-BE49-F238E27FC236}">
                <a16:creationId xmlns:a16="http://schemas.microsoft.com/office/drawing/2014/main" id="{7429A446-6947-42C8-A8A0-1B9704C8819A}"/>
              </a:ext>
            </a:extLst>
          </p:cNvPr>
          <p:cNvSpPr/>
          <p:nvPr/>
        </p:nvSpPr>
        <p:spPr>
          <a:xfrm rot="11335127">
            <a:off x="4169250" y="5003364"/>
            <a:ext cx="780286" cy="287202"/>
          </a:xfrm>
          <a:prstGeom prst="rightArrow">
            <a:avLst>
              <a:gd name="adj1" fmla="val 50000"/>
              <a:gd name="adj2" fmla="val 99847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8" name="右矢印 242">
            <a:extLst>
              <a:ext uri="{FF2B5EF4-FFF2-40B4-BE49-F238E27FC236}">
                <a16:creationId xmlns:a16="http://schemas.microsoft.com/office/drawing/2014/main" id="{7C77487C-5B65-41AD-A834-2D63551712B6}"/>
              </a:ext>
            </a:extLst>
          </p:cNvPr>
          <p:cNvSpPr/>
          <p:nvPr/>
        </p:nvSpPr>
        <p:spPr>
          <a:xfrm rot="19644854">
            <a:off x="1549731" y="2804591"/>
            <a:ext cx="780286" cy="287202"/>
          </a:xfrm>
          <a:prstGeom prst="rightArrow">
            <a:avLst>
              <a:gd name="adj1" fmla="val 50000"/>
              <a:gd name="adj2" fmla="val 99847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381EE85-9487-4781-838B-203ADC82B80A}"/>
              </a:ext>
            </a:extLst>
          </p:cNvPr>
          <p:cNvGrpSpPr/>
          <p:nvPr/>
        </p:nvGrpSpPr>
        <p:grpSpPr>
          <a:xfrm>
            <a:off x="3079453" y="752793"/>
            <a:ext cx="2951047" cy="2950291"/>
            <a:chOff x="0" y="180753"/>
            <a:chExt cx="2604770" cy="2604770"/>
          </a:xfrm>
        </p:grpSpPr>
        <p:sp>
          <p:nvSpPr>
            <p:cNvPr id="31" name="円/楕円 9">
              <a:extLst>
                <a:ext uri="{FF2B5EF4-FFF2-40B4-BE49-F238E27FC236}">
                  <a16:creationId xmlns:a16="http://schemas.microsoft.com/office/drawing/2014/main" id="{A501D6F1-8995-4020-B947-41C3900DBC03}"/>
                </a:ext>
              </a:extLst>
            </p:cNvPr>
            <p:cNvSpPr/>
            <p:nvPr/>
          </p:nvSpPr>
          <p:spPr>
            <a:xfrm>
              <a:off x="0" y="180753"/>
              <a:ext cx="2604770" cy="2604770"/>
            </a:xfrm>
            <a:prstGeom prst="ellipse">
              <a:avLst/>
            </a:prstGeom>
            <a:solidFill>
              <a:srgbClr val="99FF99"/>
            </a:solidFill>
            <a:ln w="76200"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F6067B7-1BAE-429C-B10D-80581F5E73DD}"/>
                </a:ext>
              </a:extLst>
            </p:cNvPr>
            <p:cNvSpPr/>
            <p:nvPr/>
          </p:nvSpPr>
          <p:spPr>
            <a:xfrm>
              <a:off x="148856" y="280207"/>
              <a:ext cx="2286000" cy="11690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け　い　か　</a:t>
              </a:r>
              <a:r>
                <a:rPr lang="ja-JP" altLang="en-US" kern="100" dirty="0" err="1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く</a:t>
              </a:r>
              <a:endParaRPr lang="en-US" altLang="ja-JP" kern="100" dirty="0">
                <a:solidFill>
                  <a:srgbClr val="000000"/>
                </a:solidFill>
                <a:effectLst>
                  <a:glow rad="38100">
                    <a:schemeClr val="bg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en-US" sz="6000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計画</a:t>
              </a:r>
              <a:endParaRPr lang="ja-JP" sz="1050" kern="100" dirty="0"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3" name="テキスト ボックス 1">
              <a:extLst>
                <a:ext uri="{FF2B5EF4-FFF2-40B4-BE49-F238E27FC236}">
                  <a16:creationId xmlns:a16="http://schemas.microsoft.com/office/drawing/2014/main" id="{0F87F7A4-F5E7-432B-AC39-264796A6A54B}"/>
                </a:ext>
              </a:extLst>
            </p:cNvPr>
            <p:cNvSpPr txBox="1"/>
            <p:nvPr/>
          </p:nvSpPr>
          <p:spPr>
            <a:xfrm>
              <a:off x="85061" y="1316274"/>
              <a:ext cx="2456120" cy="118237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indent="280670" algn="l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こんなふうに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indent="280670" algn="r" latinLnBrk="1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うごかしたい　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indent="89535" algn="l">
                <a:spcAft>
                  <a:spcPts val="0"/>
                </a:spcAft>
              </a:pPr>
              <a:r>
                <a:rPr lang="en-US" sz="700" b="1" kern="100" dirty="0">
                  <a:solidFill>
                    <a:srgbClr val="000000"/>
                  </a:solidFill>
                  <a:effectLst/>
                  <a:latin typeface="HG丸ｺﾞｼｯｸM-PRO" panose="020F0600000000000000" pitchFamily="50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 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手が</a:t>
              </a:r>
              <a:r>
                <a:rPr lang="ja-JP" sz="2200" b="1" kern="100" dirty="0" err="1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き</a:t>
              </a: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アイコン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3F4EB6C7-CC01-49E1-BECA-60690DCB76CE}"/>
              </a:ext>
            </a:extLst>
          </p:cNvPr>
          <p:cNvGrpSpPr/>
          <p:nvPr/>
        </p:nvGrpSpPr>
        <p:grpSpPr>
          <a:xfrm>
            <a:off x="8349063" y="1019595"/>
            <a:ext cx="2951047" cy="2950291"/>
            <a:chOff x="0" y="0"/>
            <a:chExt cx="2604770" cy="2604135"/>
          </a:xfrm>
        </p:grpSpPr>
        <p:sp>
          <p:nvSpPr>
            <p:cNvPr id="28" name="円/楕円 17">
              <a:extLst>
                <a:ext uri="{FF2B5EF4-FFF2-40B4-BE49-F238E27FC236}">
                  <a16:creationId xmlns:a16="http://schemas.microsoft.com/office/drawing/2014/main" id="{34E281BA-B98B-4CAD-93BE-00A591828245}"/>
                </a:ext>
              </a:extLst>
            </p:cNvPr>
            <p:cNvSpPr/>
            <p:nvPr/>
          </p:nvSpPr>
          <p:spPr>
            <a:xfrm>
              <a:off x="0" y="0"/>
              <a:ext cx="2604770" cy="2604135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76200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E8AB112-12E2-4B87-B018-E9F92B2B1631}"/>
                </a:ext>
              </a:extLst>
            </p:cNvPr>
            <p:cNvSpPr/>
            <p:nvPr/>
          </p:nvSpPr>
          <p:spPr>
            <a:xfrm>
              <a:off x="148855" y="138223"/>
              <a:ext cx="2286000" cy="11687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じ　っ 　こ　</a:t>
              </a:r>
              <a:r>
                <a:rPr lang="ja-JP" altLang="en-US" kern="100" dirty="0" err="1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う</a:t>
              </a:r>
              <a:endParaRPr lang="en-US" altLang="ja-JP" kern="100" dirty="0">
                <a:solidFill>
                  <a:srgbClr val="000000"/>
                </a:solidFill>
                <a:effectLst>
                  <a:glow rad="38100">
                    <a:schemeClr val="bg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en-US" sz="6000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実行 </a:t>
              </a:r>
              <a:endParaRPr lang="ja-JP" sz="1050" kern="100" dirty="0"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0" name="テキスト ボックス 19">
              <a:extLst>
                <a:ext uri="{FF2B5EF4-FFF2-40B4-BE49-F238E27FC236}">
                  <a16:creationId xmlns:a16="http://schemas.microsoft.com/office/drawing/2014/main" id="{062E749A-A9B2-4DB3-949D-406A055345D4}"/>
                </a:ext>
              </a:extLst>
            </p:cNvPr>
            <p:cNvSpPr txBox="1"/>
            <p:nvPr/>
          </p:nvSpPr>
          <p:spPr>
            <a:xfrm>
              <a:off x="85060" y="1286540"/>
              <a:ext cx="2456120" cy="107854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プログラムを組む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indent="76200" algn="l">
                <a:spcAft>
                  <a:spcPts val="0"/>
                </a:spcAft>
              </a:pPr>
              <a:r>
                <a:rPr lang="en-US" sz="600" b="1" kern="100" dirty="0">
                  <a:solidFill>
                    <a:srgbClr val="000000"/>
                  </a:solidFill>
                  <a:effectLst/>
                  <a:latin typeface="HG丸ｺﾞｼｯｸM-PRO" panose="020F0600000000000000" pitchFamily="50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 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ロボットを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うごかす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251947E-3163-4C91-8EE6-02285C4889C8}"/>
              </a:ext>
            </a:extLst>
          </p:cNvPr>
          <p:cNvGrpSpPr/>
          <p:nvPr/>
        </p:nvGrpSpPr>
        <p:grpSpPr>
          <a:xfrm>
            <a:off x="5873836" y="3874475"/>
            <a:ext cx="2951047" cy="2950291"/>
            <a:chOff x="5187329" y="3817275"/>
            <a:chExt cx="2951047" cy="2950291"/>
          </a:xfrm>
        </p:grpSpPr>
        <p:sp>
          <p:nvSpPr>
            <p:cNvPr id="25" name="円/楕円 23">
              <a:extLst>
                <a:ext uri="{FF2B5EF4-FFF2-40B4-BE49-F238E27FC236}">
                  <a16:creationId xmlns:a16="http://schemas.microsoft.com/office/drawing/2014/main" id="{9CB826C9-ECC9-4D01-8A19-0C6E699AFE45}"/>
                </a:ext>
              </a:extLst>
            </p:cNvPr>
            <p:cNvSpPr/>
            <p:nvPr/>
          </p:nvSpPr>
          <p:spPr>
            <a:xfrm>
              <a:off x="5187329" y="3817275"/>
              <a:ext cx="2951047" cy="2950291"/>
            </a:xfrm>
            <a:prstGeom prst="ellipse">
              <a:avLst/>
            </a:prstGeom>
            <a:solidFill>
              <a:srgbClr val="FFFFCC"/>
            </a:solidFill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426BBD7-EA87-4136-8C57-AF565A45ADE8}"/>
                </a:ext>
              </a:extLst>
            </p:cNvPr>
            <p:cNvSpPr/>
            <p:nvPr/>
          </p:nvSpPr>
          <p:spPr>
            <a:xfrm>
              <a:off x="5355974" y="3973871"/>
              <a:ext cx="2589900" cy="13241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80000"/>
                </a:lnSpc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　　　け　ん　しょう</a:t>
              </a:r>
              <a:endParaRPr lang="en-US" kern="100" dirty="0">
                <a:solidFill>
                  <a:srgbClr val="000000"/>
                </a:solidFill>
                <a:effectLst>
                  <a:glow rad="38100">
                    <a:schemeClr val="bg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ct val="80000"/>
                </a:lnSpc>
                <a:spcAft>
                  <a:spcPts val="0"/>
                </a:spcAft>
              </a:pPr>
              <a:r>
                <a:rPr lang="en-US" sz="6000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検証 </a:t>
              </a:r>
              <a:endParaRPr lang="ja-JP" sz="1050" kern="100" dirty="0"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7" name="テキスト ボックス 25">
              <a:extLst>
                <a:ext uri="{FF2B5EF4-FFF2-40B4-BE49-F238E27FC236}">
                  <a16:creationId xmlns:a16="http://schemas.microsoft.com/office/drawing/2014/main" id="{D3A359A0-040C-46B3-BE40-F9442EDACA0E}"/>
                </a:ext>
              </a:extLst>
            </p:cNvPr>
            <p:cNvSpPr txBox="1"/>
            <p:nvPr/>
          </p:nvSpPr>
          <p:spPr>
            <a:xfrm>
              <a:off x="5283698" y="5214604"/>
              <a:ext cx="2782636" cy="122191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思いどおりに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うごかない</a:t>
              </a:r>
              <a:endParaRPr lang="en-US" altLang="ja-JP" sz="2200" b="1" kern="100" dirty="0">
                <a:solidFill>
                  <a:srgbClr val="000000"/>
                </a:solidFill>
                <a:ea typeface="HG丸ｺﾞｼｯｸM-PRO" panose="020F0600000000000000" pitchFamily="50" charset="-128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11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　　　　 げんいん　</a:t>
              </a:r>
              <a:endParaRPr lang="en-US" altLang="ja-JP" sz="1100" b="1" kern="100" dirty="0">
                <a:solidFill>
                  <a:srgbClr val="000000"/>
                </a:solidFill>
                <a:effectLst/>
                <a:ea typeface="HG丸ｺﾞｼｯｸM-PRO" panose="020F0600000000000000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200" b="1" kern="100" dirty="0" err="1">
                  <a:solidFill>
                    <a:srgbClr val="000000"/>
                  </a:solidFill>
                  <a:effectLst/>
                  <a:latin typeface="HG丸ｺﾞｼｯｸM-PRO" panose="020F0600000000000000" pitchFamily="50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原因</a:t>
              </a: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は何か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9A1EF42-784D-469F-896C-FC373D8A2BBF}"/>
              </a:ext>
            </a:extLst>
          </p:cNvPr>
          <p:cNvGrpSpPr/>
          <p:nvPr/>
        </p:nvGrpSpPr>
        <p:grpSpPr>
          <a:xfrm>
            <a:off x="292168" y="3578696"/>
            <a:ext cx="2951047" cy="2950291"/>
            <a:chOff x="0" y="0"/>
            <a:chExt cx="2604770" cy="2604135"/>
          </a:xfrm>
        </p:grpSpPr>
        <p:sp>
          <p:nvSpPr>
            <p:cNvPr id="22" name="円/楕円 30">
              <a:extLst>
                <a:ext uri="{FF2B5EF4-FFF2-40B4-BE49-F238E27FC236}">
                  <a16:creationId xmlns:a16="http://schemas.microsoft.com/office/drawing/2014/main" id="{BCB95D5A-9439-4EAF-804A-50BE9D566F38}"/>
                </a:ext>
              </a:extLst>
            </p:cNvPr>
            <p:cNvSpPr/>
            <p:nvPr/>
          </p:nvSpPr>
          <p:spPr>
            <a:xfrm>
              <a:off x="0" y="0"/>
              <a:ext cx="2604770" cy="2604135"/>
            </a:xfrm>
            <a:prstGeom prst="ellipse">
              <a:avLst/>
            </a:prstGeom>
            <a:solidFill>
              <a:srgbClr val="FF66CC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9D435BE0-40A8-4FF9-80E5-023220FD6B0D}"/>
                </a:ext>
              </a:extLst>
            </p:cNvPr>
            <p:cNvSpPr/>
            <p:nvPr/>
          </p:nvSpPr>
          <p:spPr>
            <a:xfrm>
              <a:off x="148856" y="138223"/>
              <a:ext cx="2286000" cy="11687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か　い　ぜ　</a:t>
              </a:r>
              <a:r>
                <a:rPr lang="ja-JP" altLang="en-US" kern="100" dirty="0" err="1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ん</a:t>
              </a:r>
              <a:endParaRPr lang="en-US" kern="100" dirty="0">
                <a:solidFill>
                  <a:srgbClr val="000000"/>
                </a:solidFill>
                <a:effectLst>
                  <a:glow rad="38100">
                    <a:schemeClr val="bg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en-US" sz="6000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改善</a:t>
              </a:r>
              <a:endParaRPr lang="ja-JP" sz="1050" kern="100" dirty="0"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4" name="テキスト ボックス 225">
              <a:extLst>
                <a:ext uri="{FF2B5EF4-FFF2-40B4-BE49-F238E27FC236}">
                  <a16:creationId xmlns:a16="http://schemas.microsoft.com/office/drawing/2014/main" id="{45F48581-4AD3-4081-A9F8-E3895F1A86CE}"/>
                </a:ext>
              </a:extLst>
            </p:cNvPr>
            <p:cNvSpPr txBox="1"/>
            <p:nvPr/>
          </p:nvSpPr>
          <p:spPr>
            <a:xfrm>
              <a:off x="85061" y="1254642"/>
              <a:ext cx="2455545" cy="107823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直すところはどこか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altLang="en-US" sz="11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　　　　　も</a:t>
              </a:r>
              <a:r>
                <a:rPr lang="ja-JP" altLang="en-US" sz="1100" b="1" kern="100" dirty="0" err="1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くひょう</a:t>
              </a:r>
              <a:endParaRPr lang="en-US" altLang="ja-JP" sz="1100" b="1" kern="100" dirty="0">
                <a:solidFill>
                  <a:srgbClr val="000000"/>
                </a:solidFill>
                <a:effectLst/>
                <a:ea typeface="HG丸ｺﾞｼｯｸM-PRO" panose="020F0600000000000000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つぎの</a:t>
              </a:r>
              <a:r>
                <a:rPr lang="en-US" sz="2200" b="1" kern="100" dirty="0" err="1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目標</a:t>
              </a: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を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立てる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9666343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C91FFA17-CF26-4A87-B0F4-128C186E00DB}"/>
              </a:ext>
            </a:extLst>
          </p:cNvPr>
          <p:cNvSpPr/>
          <p:nvPr/>
        </p:nvSpPr>
        <p:spPr>
          <a:xfrm>
            <a:off x="1533834" y="2048796"/>
            <a:ext cx="8982902" cy="388076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・センサーのヒミツをみつけよう</a:t>
            </a:r>
            <a:endParaRPr kumimoji="1" lang="en-US" altLang="ja-JP" sz="2400" dirty="0"/>
          </a:p>
          <a:p>
            <a:endParaRPr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わく </a:t>
            </a:r>
            <a:r>
              <a:rPr lang="ja-JP" altLang="en-US" sz="20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せい</a:t>
            </a:r>
            <a:endParaRPr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4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・惑星たんけんの</a:t>
            </a:r>
            <a:endParaRPr lang="en-US" altLang="ja-JP" sz="4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  　　　　　　 せい こう</a:t>
            </a:r>
            <a:endParaRPr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4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ミッションを成功させよう</a:t>
            </a:r>
            <a:endParaRPr kumimoji="1" lang="ja-JP" altLang="en-US" sz="2400" dirty="0"/>
          </a:p>
        </p:txBody>
      </p:sp>
      <p:sp>
        <p:nvSpPr>
          <p:cNvPr id="15" name="タイトル 14">
            <a:extLst>
              <a:ext uri="{FF2B5EF4-FFF2-40B4-BE49-F238E27FC236}">
                <a16:creationId xmlns:a16="http://schemas.microsoft.com/office/drawing/2014/main" id="{FB4E2143-8A16-444F-A9F6-3E48073390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90550"/>
            <a:ext cx="7772400" cy="590550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学習のめあて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AD68BC1-17B6-4E36-9C49-A9BB38C12071}"/>
              </a:ext>
            </a:extLst>
          </p:cNvPr>
          <p:cNvSpPr/>
          <p:nvPr/>
        </p:nvSpPr>
        <p:spPr>
          <a:xfrm>
            <a:off x="1661594" y="928437"/>
            <a:ext cx="45063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学しゅうのめあて</a:t>
            </a:r>
            <a:endParaRPr lang="ja-JP" altLang="en-US" sz="4800" dirty="0">
              <a:solidFill>
                <a:srgbClr val="0000FF"/>
              </a:solidFill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05DC85DB-3D49-4C52-BEE7-A904C8CF9265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科学探査機マイロをうごかそう</a:t>
            </a:r>
          </a:p>
        </p:txBody>
      </p:sp>
    </p:spTree>
    <p:extLst>
      <p:ext uri="{BB962C8B-B14F-4D97-AF65-F5344CB8AC3E}">
        <p14:creationId xmlns:p14="http://schemas.microsoft.com/office/powerpoint/2010/main" val="86141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595313"/>
          </a:xfrm>
          <a:solidFill>
            <a:srgbClr val="FF3399"/>
          </a:solidFill>
        </p:spPr>
        <p:txBody>
          <a:bodyPr vert="horz" lIns="91440" tIns="45720" rIns="91440" bIns="45720" rtlCol="0" anchor="ctr" anchorCtr="0">
            <a:normAutofit/>
          </a:bodyPr>
          <a:lstStyle/>
          <a:p>
            <a:pPr algn="l"/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今日のふりかえり</a:t>
            </a:r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32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34782781-C41D-418F-865E-D19D0B7B2B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/>
          <a:stretch/>
        </p:blipFill>
        <p:spPr>
          <a:xfrm>
            <a:off x="228842" y="1218905"/>
            <a:ext cx="11734316" cy="3623452"/>
          </a:xfrm>
          <a:prstGeom prst="rect">
            <a:avLst/>
          </a:prstGeom>
          <a:ln w="19050">
            <a:noFill/>
          </a:ln>
          <a:effectLst/>
        </p:spPr>
      </p:pic>
      <p:sp>
        <p:nvSpPr>
          <p:cNvPr id="6" name="タイトル 1">
            <a:extLst>
              <a:ext uri="{FF2B5EF4-FFF2-40B4-BE49-F238E27FC236}">
                <a16:creationId xmlns:a16="http://schemas.microsoft.com/office/drawing/2014/main" id="{55BADA30-E2AC-4349-92A0-971D35A9A514}"/>
              </a:ext>
            </a:extLst>
          </p:cNvPr>
          <p:cNvSpPr txBox="1">
            <a:spLocks/>
          </p:cNvSpPr>
          <p:nvPr/>
        </p:nvSpPr>
        <p:spPr>
          <a:xfrm>
            <a:off x="679633" y="5350511"/>
            <a:ext cx="2087278" cy="9787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とても</a:t>
            </a:r>
            <a:endParaRPr lang="en-US" altLang="ja-JP" sz="3200" dirty="0">
              <a:ln w="9525">
                <a:noFill/>
              </a:ln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l"/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よくできた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949E91D9-B4E8-4565-8283-757B7975A818}"/>
              </a:ext>
            </a:extLst>
          </p:cNvPr>
          <p:cNvSpPr txBox="1">
            <a:spLocks/>
          </p:cNvSpPr>
          <p:nvPr/>
        </p:nvSpPr>
        <p:spPr>
          <a:xfrm>
            <a:off x="3204656" y="5350511"/>
            <a:ext cx="1542442" cy="9787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よく</a:t>
            </a:r>
            <a:endParaRPr lang="en-US" altLang="ja-JP" sz="3200" dirty="0">
              <a:ln w="9525">
                <a:noFill/>
              </a:ln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l"/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できた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A4EE9F60-7429-47C1-B3F9-1AEDE24CC801}"/>
              </a:ext>
            </a:extLst>
          </p:cNvPr>
          <p:cNvSpPr txBox="1">
            <a:spLocks/>
          </p:cNvSpPr>
          <p:nvPr/>
        </p:nvSpPr>
        <p:spPr>
          <a:xfrm>
            <a:off x="4887540" y="5350511"/>
            <a:ext cx="2557363" cy="9787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つぎ</a:t>
            </a:r>
            <a:endParaRPr lang="en-US" altLang="ja-JP" sz="3200" dirty="0">
              <a:ln w="9525">
                <a:noFill/>
              </a:ln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l"/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がんばりたい</a:t>
            </a: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8E0BEE32-74DF-41FD-B435-F33A34FDB193}"/>
              </a:ext>
            </a:extLst>
          </p:cNvPr>
          <p:cNvCxnSpPr/>
          <p:nvPr/>
        </p:nvCxnSpPr>
        <p:spPr>
          <a:xfrm flipV="1">
            <a:off x="2023353" y="2597285"/>
            <a:ext cx="1994170" cy="2753226"/>
          </a:xfrm>
          <a:prstGeom prst="straightConnector1">
            <a:avLst/>
          </a:prstGeom>
          <a:ln w="38100">
            <a:solidFill>
              <a:srgbClr val="0000FF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9732CB6B-F849-43E5-AF3F-7A82074E8872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3975877" y="2597285"/>
            <a:ext cx="935983" cy="2753226"/>
          </a:xfrm>
          <a:prstGeom prst="straightConnector1">
            <a:avLst/>
          </a:prstGeom>
          <a:ln w="38100">
            <a:solidFill>
              <a:srgbClr val="0000FF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6DC0F1B2-9E8A-4D63-BF9D-A38FF231AE3D}"/>
              </a:ext>
            </a:extLst>
          </p:cNvPr>
          <p:cNvCxnSpPr>
            <a:cxnSpLocks/>
          </p:cNvCxnSpPr>
          <p:nvPr/>
        </p:nvCxnSpPr>
        <p:spPr>
          <a:xfrm flipV="1">
            <a:off x="5617240" y="2597285"/>
            <a:ext cx="164762" cy="2753226"/>
          </a:xfrm>
          <a:prstGeom prst="straightConnector1">
            <a:avLst/>
          </a:prstGeom>
          <a:ln w="38100">
            <a:solidFill>
              <a:srgbClr val="0000FF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>
            <a:extLst>
              <a:ext uri="{FF2B5EF4-FFF2-40B4-BE49-F238E27FC236}">
                <a16:creationId xmlns:a16="http://schemas.microsoft.com/office/drawing/2014/main" id="{87B38D27-E340-4982-B93B-D5C5D18073CA}"/>
              </a:ext>
            </a:extLst>
          </p:cNvPr>
          <p:cNvSpPr txBox="1">
            <a:spLocks/>
          </p:cNvSpPr>
          <p:nvPr/>
        </p:nvSpPr>
        <p:spPr>
          <a:xfrm>
            <a:off x="7978117" y="5350511"/>
            <a:ext cx="3899355" cy="9787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そう思ったわけも</a:t>
            </a:r>
            <a:endParaRPr lang="en-US" altLang="ja-JP" sz="3200" dirty="0">
              <a:ln w="9525">
                <a:noFill/>
              </a:ln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l"/>
            <a:r>
              <a:rPr lang="ja-JP" altLang="en-US" sz="3200" dirty="0">
                <a:ln w="9525">
                  <a:noFill/>
                </a:ln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書くようにしよう</a:t>
            </a: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502BC4D2-A2E9-4F81-B14C-5429ED66DE27}"/>
              </a:ext>
            </a:extLst>
          </p:cNvPr>
          <p:cNvCxnSpPr>
            <a:cxnSpLocks/>
          </p:cNvCxnSpPr>
          <p:nvPr/>
        </p:nvCxnSpPr>
        <p:spPr>
          <a:xfrm flipH="1" flipV="1">
            <a:off x="7978117" y="1973692"/>
            <a:ext cx="1471821" cy="3376819"/>
          </a:xfrm>
          <a:prstGeom prst="straightConnector1">
            <a:avLst/>
          </a:prstGeom>
          <a:ln w="38100">
            <a:solidFill>
              <a:srgbClr val="0000FF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601888"/>
      </p:ext>
    </p:extLst>
  </p:cSld>
  <p:clrMapOvr>
    <a:masterClrMapping/>
  </p:clrMapOvr>
  <p:transition spd="slow">
    <p:cov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595313"/>
          </a:xfrm>
          <a:solidFill>
            <a:srgbClr val="FF3399"/>
          </a:solidFill>
        </p:spPr>
        <p:txBody>
          <a:bodyPr vert="horz" lIns="91440" tIns="45720" rIns="91440" bIns="45720" rtlCol="0" anchor="ctr" anchorCtr="0">
            <a:normAutofit/>
          </a:bodyPr>
          <a:lstStyle/>
          <a:p>
            <a:pPr algn="l"/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かたづけ</a:t>
            </a:r>
            <a:r>
              <a:rPr lang="en-US" altLang="ja-JP" sz="32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32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F4B314D-8D03-4582-8ABE-33315927B724}"/>
              </a:ext>
            </a:extLst>
          </p:cNvPr>
          <p:cNvSpPr txBox="1"/>
          <p:nvPr/>
        </p:nvSpPr>
        <p:spPr>
          <a:xfrm>
            <a:off x="923925" y="942983"/>
            <a:ext cx="9953625" cy="5372091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ぶ  ひん　　　　　　　　　　　　　　　　　　　ば  </a:t>
            </a:r>
            <a:r>
              <a:rPr kumimoji="1" lang="ja-JP" altLang="en-US" sz="20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しょ</a:t>
            </a:r>
            <a:endParaRPr kumimoji="1"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・部品は、かならず もとの場所へ</a:t>
            </a:r>
            <a:endParaRPr kumimoji="1" lang="en-US" altLang="ja-JP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　しゅうりょう　　　　　ほ  かん </a:t>
            </a:r>
            <a:r>
              <a:rPr kumimoji="1" lang="ja-JP" altLang="en-US" sz="20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</a:t>
            </a:r>
            <a:endParaRPr kumimoji="1"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・タブレットは 終了して、保管庫へ入れ、</a:t>
            </a:r>
            <a:endParaRPr kumimoji="1" lang="en-US" altLang="ja-JP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じゅうでん</a:t>
            </a:r>
            <a:endParaRPr kumimoji="1"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充電コードにつなぐ</a:t>
            </a:r>
            <a:endParaRPr kumimoji="1" lang="en-US" altLang="ja-JP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endParaRPr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・電池もぬいてかたづける</a:t>
            </a:r>
            <a:endParaRPr kumimoji="1" lang="en-US" altLang="ja-JP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かくにん　　　　　　　　　　　　　　　　ほうこく</a:t>
            </a:r>
            <a:endParaRPr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・グループで確認してから、先生に報告</a:t>
            </a:r>
          </a:p>
        </p:txBody>
      </p:sp>
    </p:spTree>
    <p:extLst>
      <p:ext uri="{BB962C8B-B14F-4D97-AF65-F5344CB8AC3E}">
        <p14:creationId xmlns:p14="http://schemas.microsoft.com/office/powerpoint/2010/main" val="2786027035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タイトル 1">
            <a:extLst>
              <a:ext uri="{FF2B5EF4-FFF2-40B4-BE49-F238E27FC236}">
                <a16:creationId xmlns:a16="http://schemas.microsoft.com/office/drawing/2014/main" id="{3239C7F0-9CAA-488B-BA3A-D621D2B37B69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科学探査機マイロをうごかそう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808BD3D-0BCF-46EA-96EA-BACDD6622FE4}"/>
              </a:ext>
            </a:extLst>
          </p:cNvPr>
          <p:cNvSpPr/>
          <p:nvPr/>
        </p:nvSpPr>
        <p:spPr>
          <a:xfrm>
            <a:off x="1041614" y="974558"/>
            <a:ext cx="206403" cy="53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76616"/>
            <a:ext cx="7829550" cy="573086"/>
          </a:xfrm>
        </p:spPr>
        <p:txBody>
          <a:bodyPr anchor="ctr" anchorCtr="0">
            <a:normAutofit/>
          </a:bodyPr>
          <a:lstStyle/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学習の進め方（流れ図）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C240CD7-B569-468B-92B0-C79B3CD058D7}"/>
              </a:ext>
            </a:extLst>
          </p:cNvPr>
          <p:cNvSpPr txBox="1"/>
          <p:nvPr/>
        </p:nvSpPr>
        <p:spPr>
          <a:xfrm>
            <a:off x="387111" y="750193"/>
            <a:ext cx="2356090" cy="42766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やくわりぶんたん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1F6689B-30E4-45EB-A42D-7D92697538F2}"/>
              </a:ext>
            </a:extLst>
          </p:cNvPr>
          <p:cNvSpPr txBox="1"/>
          <p:nvPr/>
        </p:nvSpPr>
        <p:spPr>
          <a:xfrm>
            <a:off x="387109" y="1259828"/>
            <a:ext cx="1441691" cy="427661"/>
          </a:xfrm>
          <a:prstGeom prst="rect">
            <a:avLst/>
          </a:prstGeom>
          <a:solidFill>
            <a:srgbClr val="FFCC66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じゅんび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28522A8-C8DB-43D0-BE3E-ACD700AB61A4}"/>
              </a:ext>
            </a:extLst>
          </p:cNvPr>
          <p:cNvSpPr txBox="1"/>
          <p:nvPr/>
        </p:nvSpPr>
        <p:spPr>
          <a:xfrm>
            <a:off x="387111" y="5685567"/>
            <a:ext cx="2837352" cy="427661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「今日のふりかえり」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0376F33-E113-409D-9B85-83C95C5484A1}"/>
              </a:ext>
            </a:extLst>
          </p:cNvPr>
          <p:cNvSpPr txBox="1"/>
          <p:nvPr/>
        </p:nvSpPr>
        <p:spPr>
          <a:xfrm>
            <a:off x="387110" y="6183372"/>
            <a:ext cx="1441690" cy="427661"/>
          </a:xfrm>
          <a:prstGeom prst="rect">
            <a:avLst/>
          </a:prstGeom>
          <a:solidFill>
            <a:srgbClr val="CCCCFF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かたづけ</a:t>
            </a:r>
          </a:p>
        </p:txBody>
      </p:sp>
      <p:pic>
        <p:nvPicPr>
          <p:cNvPr id="32" name="図 31" descr="スクリーンショット が含まれている画像&#10;&#10;自動的に生成された説明">
            <a:hlinkClick r:id="" action="ppaction://customshow?id=0&amp;return=true"/>
            <a:extLst>
              <a:ext uri="{FF2B5EF4-FFF2-40B4-BE49-F238E27FC236}">
                <a16:creationId xmlns:a16="http://schemas.microsoft.com/office/drawing/2014/main" id="{20E56A1C-C63E-4C51-99C2-E1FFE65539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331" y="811611"/>
            <a:ext cx="384081" cy="304826"/>
          </a:xfrm>
          <a:prstGeom prst="rect">
            <a:avLst/>
          </a:prstGeom>
        </p:spPr>
      </p:pic>
      <p:pic>
        <p:nvPicPr>
          <p:cNvPr id="33" name="図 32" descr="スクリーンショット が含まれている画像&#10;&#10;自動的に生成された説明">
            <a:hlinkClick r:id="" action="ppaction://customshow?id=1&amp;return=true"/>
            <a:extLst>
              <a:ext uri="{FF2B5EF4-FFF2-40B4-BE49-F238E27FC236}">
                <a16:creationId xmlns:a16="http://schemas.microsoft.com/office/drawing/2014/main" id="{E4376F52-F5AA-411D-8D3D-DF93500D26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073" y="1362110"/>
            <a:ext cx="384081" cy="304826"/>
          </a:xfrm>
          <a:prstGeom prst="rect">
            <a:avLst/>
          </a:prstGeom>
        </p:spPr>
      </p:pic>
      <p:pic>
        <p:nvPicPr>
          <p:cNvPr id="34" name="図 33" descr="スクリーンショット が含まれている画像&#10;&#10;自動的に生成された説明">
            <a:hlinkClick r:id="" action="ppaction://customshow?id=4&amp;return=true"/>
            <a:extLst>
              <a:ext uri="{FF2B5EF4-FFF2-40B4-BE49-F238E27FC236}">
                <a16:creationId xmlns:a16="http://schemas.microsoft.com/office/drawing/2014/main" id="{C38CBDCE-91F6-4A49-9205-A35C66765D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496" y="5763811"/>
            <a:ext cx="384081" cy="304826"/>
          </a:xfrm>
          <a:prstGeom prst="rect">
            <a:avLst/>
          </a:prstGeom>
        </p:spPr>
      </p:pic>
      <p:pic>
        <p:nvPicPr>
          <p:cNvPr id="35" name="図 34" descr="スクリーンショット が含まれている画像&#10;&#10;自動的に生成された説明">
            <a:hlinkClick r:id="" action="ppaction://customshow?id=5&amp;return=true"/>
            <a:extLst>
              <a:ext uri="{FF2B5EF4-FFF2-40B4-BE49-F238E27FC236}">
                <a16:creationId xmlns:a16="http://schemas.microsoft.com/office/drawing/2014/main" id="{4FE64E29-52D2-4CB2-8180-0AA9048817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853" y="6268828"/>
            <a:ext cx="384081" cy="304826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A6CF048-7375-4953-8268-B64D247CB31E}"/>
              </a:ext>
            </a:extLst>
          </p:cNvPr>
          <p:cNvGrpSpPr/>
          <p:nvPr/>
        </p:nvGrpSpPr>
        <p:grpSpPr>
          <a:xfrm>
            <a:off x="387109" y="1769463"/>
            <a:ext cx="11617786" cy="3845960"/>
            <a:chOff x="387109" y="1769463"/>
            <a:chExt cx="11617786" cy="3845960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7A3A7BBA-DF1E-4489-88DB-A14C70ECD61B}"/>
                </a:ext>
              </a:extLst>
            </p:cNvPr>
            <p:cNvSpPr txBox="1"/>
            <p:nvPr/>
          </p:nvSpPr>
          <p:spPr>
            <a:xfrm>
              <a:off x="387109" y="1769463"/>
              <a:ext cx="11617786" cy="3845960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normAutofit/>
            </a:bodyPr>
            <a:lstStyle/>
            <a:p>
              <a:r>
                <a:rPr kumimoji="1" lang="ja-JP" altLang="en-US" sz="28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プロジェクトをおこなう</a:t>
              </a:r>
              <a:endParaRPr kumimoji="1"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　　</a:t>
              </a:r>
              <a:endParaRPr kumimoji="1"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75C7EF7-2EBE-4E97-BC79-3FE9062794F6}"/>
                </a:ext>
              </a:extLst>
            </p:cNvPr>
            <p:cNvGrpSpPr/>
            <p:nvPr/>
          </p:nvGrpSpPr>
          <p:grpSpPr>
            <a:xfrm>
              <a:off x="505098" y="2367570"/>
              <a:ext cx="4611208" cy="3018293"/>
              <a:chOff x="505098" y="2367570"/>
              <a:chExt cx="4611208" cy="3018293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80828126-B940-481E-A753-809BA7A10BCF}"/>
                  </a:ext>
                </a:extLst>
              </p:cNvPr>
              <p:cNvGrpSpPr/>
              <p:nvPr/>
            </p:nvGrpSpPr>
            <p:grpSpPr>
              <a:xfrm>
                <a:off x="2117132" y="2729376"/>
                <a:ext cx="2999174" cy="2656487"/>
                <a:chOff x="7972462" y="3035300"/>
                <a:chExt cx="2999174" cy="2541588"/>
              </a:xfrm>
            </p:grpSpPr>
            <p:cxnSp>
              <p:nvCxnSpPr>
                <p:cNvPr id="29" name="カギ線コネクタ 27">
                  <a:extLst>
                    <a:ext uri="{FF2B5EF4-FFF2-40B4-BE49-F238E27FC236}">
                      <a16:creationId xmlns:a16="http://schemas.microsoft.com/office/drawing/2014/main" id="{BA883457-E439-4436-B4AB-C02473CDC37C}"/>
                    </a:ext>
                  </a:extLst>
                </p:cNvPr>
                <p:cNvCxnSpPr/>
                <p:nvPr/>
              </p:nvCxnSpPr>
              <p:spPr>
                <a:xfrm flipV="1">
                  <a:off x="7972462" y="3035300"/>
                  <a:ext cx="2999174" cy="2506906"/>
                </a:xfrm>
                <a:prstGeom prst="bentConnector3">
                  <a:avLst>
                    <a:gd name="adj1" fmla="val 110977"/>
                  </a:avLst>
                </a:prstGeom>
                <a:ln w="762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線コネクタ 29">
                  <a:extLst>
                    <a:ext uri="{FF2B5EF4-FFF2-40B4-BE49-F238E27FC236}">
                      <a16:creationId xmlns:a16="http://schemas.microsoft.com/office/drawing/2014/main" id="{40E3B060-7FD9-446C-A0FC-BCDFBF7E70AC}"/>
                    </a:ext>
                  </a:extLst>
                </p:cNvPr>
                <p:cNvCxnSpPr/>
                <p:nvPr/>
              </p:nvCxnSpPr>
              <p:spPr>
                <a:xfrm flipV="1">
                  <a:off x="7972462" y="5427308"/>
                  <a:ext cx="99" cy="14958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5C240CD7-B569-468B-92B0-C79B3CD058D7}"/>
                  </a:ext>
                </a:extLst>
              </p:cNvPr>
              <p:cNvSpPr txBox="1"/>
              <p:nvPr/>
            </p:nvSpPr>
            <p:spPr>
              <a:xfrm>
                <a:off x="505098" y="2367570"/>
                <a:ext cx="4572898" cy="2862693"/>
              </a:xfrm>
              <a:prstGeom prst="rect">
                <a:avLst/>
              </a:pr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kumimoji="1" lang="en-US" altLang="ja-JP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【</a:t>
                </a:r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３</a:t>
                </a:r>
                <a:r>
                  <a:rPr kumimoji="1" lang="ja-JP" altLang="en-US" sz="2400" dirty="0" err="1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しゅるい</a:t>
                </a:r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マイロ</a:t>
                </a:r>
                <a:r>
                  <a:rPr kumimoji="1" lang="en-US" altLang="ja-JP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】</a:t>
                </a:r>
              </a:p>
              <a:p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endParaRPr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endParaRPr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・組み立て－プログラミング</a:t>
                </a:r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・ワークシート</a:t>
                </a:r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（つぎの やくわりを きめる）</a:t>
                </a:r>
              </a:p>
              <a:p>
                <a:endPara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390F41BC-8D21-44A7-9363-313A6710A542}"/>
                  </a:ext>
                </a:extLst>
              </p:cNvPr>
              <p:cNvSpPr txBox="1"/>
              <p:nvPr/>
            </p:nvSpPr>
            <p:spPr>
              <a:xfrm>
                <a:off x="1099925" y="2863313"/>
                <a:ext cx="2644525" cy="94589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①モーター</a:t>
                </a:r>
                <a:endParaRPr kumimoji="1" lang="en-US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②モーションセンサー</a:t>
                </a:r>
                <a:endParaRPr kumimoji="1" lang="en-US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③チルトセンサー</a:t>
                </a:r>
              </a:p>
            </p:txBody>
          </p:sp>
        </p:grpSp>
        <p:sp>
          <p:nvSpPr>
            <p:cNvPr id="31" name="右矢印 19">
              <a:extLst>
                <a:ext uri="{FF2B5EF4-FFF2-40B4-BE49-F238E27FC236}">
                  <a16:creationId xmlns:a16="http://schemas.microsoft.com/office/drawing/2014/main" id="{D0F7C135-5170-4D97-A029-4675E16BD3C5}"/>
                </a:ext>
              </a:extLst>
            </p:cNvPr>
            <p:cNvSpPr/>
            <p:nvPr/>
          </p:nvSpPr>
          <p:spPr>
            <a:xfrm>
              <a:off x="5598074" y="3429000"/>
              <a:ext cx="668059" cy="70594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B454FEF-CC93-41BB-A4C9-BDF6B7559FF0}"/>
                </a:ext>
              </a:extLst>
            </p:cNvPr>
            <p:cNvGrpSpPr/>
            <p:nvPr/>
          </p:nvGrpSpPr>
          <p:grpSpPr>
            <a:xfrm>
              <a:off x="6322554" y="2367570"/>
              <a:ext cx="5163341" cy="3018293"/>
              <a:chOff x="6322554" y="2367570"/>
              <a:chExt cx="5163341" cy="3018293"/>
            </a:xfrm>
          </p:grpSpPr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5C240CD7-B569-468B-92B0-C79B3CD058D7}"/>
                  </a:ext>
                </a:extLst>
              </p:cNvPr>
              <p:cNvSpPr txBox="1"/>
              <p:nvPr/>
            </p:nvSpPr>
            <p:spPr>
              <a:xfrm>
                <a:off x="6322554" y="2367570"/>
                <a:ext cx="5163341" cy="2861951"/>
              </a:xfrm>
              <a:prstGeom prst="rect">
                <a:avLst/>
              </a:pr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kumimoji="1" lang="ja-JP" altLang="en-US" sz="12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　　わくせい</a:t>
                </a:r>
                <a:endParaRPr kumimoji="1" lang="en-US" altLang="ja-JP" sz="12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en-US" altLang="ja-JP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【</a:t>
                </a:r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惑星たんけん</a:t>
                </a:r>
                <a:r>
                  <a:rPr kumimoji="1" lang="en-US" altLang="ja-JP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】</a:t>
                </a:r>
              </a:p>
              <a:p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endParaRPr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・組み立て（モーションセンサー）</a:t>
                </a:r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・かいけつのプログラミング</a:t>
                </a:r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・ワークシート</a:t>
                </a:r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p:txBody>
          </p: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4CC118BB-4681-414B-AAB7-B44486641088}"/>
                  </a:ext>
                </a:extLst>
              </p:cNvPr>
              <p:cNvGrpSpPr/>
              <p:nvPr/>
            </p:nvGrpSpPr>
            <p:grpSpPr>
              <a:xfrm>
                <a:off x="8486721" y="2729376"/>
                <a:ext cx="2999174" cy="2656487"/>
                <a:chOff x="7972462" y="3035300"/>
                <a:chExt cx="2999174" cy="2541588"/>
              </a:xfrm>
            </p:grpSpPr>
            <p:cxnSp>
              <p:nvCxnSpPr>
                <p:cNvPr id="24" name="カギ線コネクタ 27">
                  <a:extLst>
                    <a:ext uri="{FF2B5EF4-FFF2-40B4-BE49-F238E27FC236}">
                      <a16:creationId xmlns:a16="http://schemas.microsoft.com/office/drawing/2014/main" id="{451D456B-9135-48DF-9984-533A5608E27E}"/>
                    </a:ext>
                  </a:extLst>
                </p:cNvPr>
                <p:cNvCxnSpPr/>
                <p:nvPr/>
              </p:nvCxnSpPr>
              <p:spPr>
                <a:xfrm flipV="1">
                  <a:off x="7972462" y="3035300"/>
                  <a:ext cx="2999174" cy="2506906"/>
                </a:xfrm>
                <a:prstGeom prst="bentConnector3">
                  <a:avLst>
                    <a:gd name="adj1" fmla="val 110977"/>
                  </a:avLst>
                </a:prstGeom>
                <a:ln w="762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CFB69B16-8634-441D-96BE-6250049293BC}"/>
                    </a:ext>
                  </a:extLst>
                </p:cNvPr>
                <p:cNvCxnSpPr/>
                <p:nvPr/>
              </p:nvCxnSpPr>
              <p:spPr>
                <a:xfrm flipV="1">
                  <a:off x="7972462" y="5427308"/>
                  <a:ext cx="99" cy="14958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7F59C43A-9BD8-4AD7-B515-DBE2FE594172}"/>
                  </a:ext>
                </a:extLst>
              </p:cNvPr>
              <p:cNvSpPr txBox="1"/>
              <p:nvPr/>
            </p:nvSpPr>
            <p:spPr>
              <a:xfrm>
                <a:off x="6968723" y="3033553"/>
                <a:ext cx="2644525" cy="94589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ミッション①</a:t>
                </a:r>
                <a:endParaRPr kumimoji="1" lang="en-US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ミッション②</a:t>
                </a:r>
                <a:endParaRPr kumimoji="1" lang="en-US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ミッション③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80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6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91928"/>
            <a:ext cx="7829550" cy="573086"/>
          </a:xfrm>
        </p:spPr>
        <p:txBody>
          <a:bodyPr anchor="ctr" anchorCtr="0">
            <a:normAutofit/>
          </a:bodyPr>
          <a:lstStyle/>
          <a:p>
            <a:pPr algn="l"/>
            <a:r>
              <a:rPr lang="en-US" altLang="ja-JP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</a:t>
            </a:r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種類のマイロ　説明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75C7EF7-2EBE-4E97-BC79-3FE9062794F6}"/>
              </a:ext>
            </a:extLst>
          </p:cNvPr>
          <p:cNvGrpSpPr/>
          <p:nvPr/>
        </p:nvGrpSpPr>
        <p:grpSpPr>
          <a:xfrm>
            <a:off x="505098" y="2367570"/>
            <a:ext cx="4611208" cy="3018293"/>
            <a:chOff x="505098" y="2367570"/>
            <a:chExt cx="4611208" cy="3018293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80828126-B940-481E-A753-809BA7A10BCF}"/>
                </a:ext>
              </a:extLst>
            </p:cNvPr>
            <p:cNvGrpSpPr/>
            <p:nvPr/>
          </p:nvGrpSpPr>
          <p:grpSpPr>
            <a:xfrm>
              <a:off x="2117132" y="2729376"/>
              <a:ext cx="2999174" cy="2656487"/>
              <a:chOff x="7972462" y="3035300"/>
              <a:chExt cx="2999174" cy="2541588"/>
            </a:xfrm>
          </p:grpSpPr>
          <p:cxnSp>
            <p:nvCxnSpPr>
              <p:cNvPr id="29" name="カギ線コネクタ 27">
                <a:extLst>
                  <a:ext uri="{FF2B5EF4-FFF2-40B4-BE49-F238E27FC236}">
                    <a16:creationId xmlns:a16="http://schemas.microsoft.com/office/drawing/2014/main" id="{BA883457-E439-4436-B4AB-C02473CDC37C}"/>
                  </a:ext>
                </a:extLst>
              </p:cNvPr>
              <p:cNvCxnSpPr/>
              <p:nvPr/>
            </p:nvCxnSpPr>
            <p:spPr>
              <a:xfrm flipV="1">
                <a:off x="7972462" y="3035300"/>
                <a:ext cx="2999174" cy="2506906"/>
              </a:xfrm>
              <a:prstGeom prst="bentConnector3">
                <a:avLst>
                  <a:gd name="adj1" fmla="val 110977"/>
                </a:avLst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40E3B060-7FD9-446C-A0FC-BCDFBF7E70AC}"/>
                  </a:ext>
                </a:extLst>
              </p:cNvPr>
              <p:cNvCxnSpPr/>
              <p:nvPr/>
            </p:nvCxnSpPr>
            <p:spPr>
              <a:xfrm flipV="1">
                <a:off x="7972462" y="5427308"/>
                <a:ext cx="99" cy="14958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5C240CD7-B569-468B-92B0-C79B3CD058D7}"/>
                </a:ext>
              </a:extLst>
            </p:cNvPr>
            <p:cNvSpPr txBox="1"/>
            <p:nvPr/>
          </p:nvSpPr>
          <p:spPr>
            <a:xfrm>
              <a:off x="505098" y="2367570"/>
              <a:ext cx="4572898" cy="2862693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【</a:t>
              </a:r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３</a:t>
              </a:r>
              <a:r>
                <a:rPr kumimoji="1" lang="ja-JP" altLang="en-US" sz="2400" dirty="0" err="1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しゅるい</a:t>
              </a:r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マイロ</a:t>
              </a:r>
              <a:r>
                <a: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】</a:t>
              </a:r>
            </a:p>
            <a:p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endPara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endPara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・組み立て－プログラミング</a:t>
              </a:r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・ワークシート</a:t>
              </a:r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（つぎの やくわりを きめる）</a:t>
              </a:r>
            </a:p>
            <a:p>
              <a:endParaRPr kumimoji="1"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390F41BC-8D21-44A7-9363-313A6710A542}"/>
                </a:ext>
              </a:extLst>
            </p:cNvPr>
            <p:cNvSpPr txBox="1"/>
            <p:nvPr/>
          </p:nvSpPr>
          <p:spPr>
            <a:xfrm>
              <a:off x="1099925" y="2863313"/>
              <a:ext cx="2644525" cy="94589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kumimoji="1" lang="ja-JP" altLang="en-US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①モーター</a:t>
              </a:r>
              <a:endParaRPr kumimoji="1"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②モーションセンサー</a:t>
              </a:r>
              <a:endParaRPr kumimoji="1"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③チルトセンサー</a:t>
              </a:r>
            </a:p>
          </p:txBody>
        </p:sp>
      </p:grpSp>
      <p:pic>
        <p:nvPicPr>
          <p:cNvPr id="14" name="図 13" descr="レゴ, おもちゃ, 室内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602EFB8B-6B35-4439-A44B-3C3249951A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7759" y="603472"/>
            <a:ext cx="3598699" cy="3205737"/>
          </a:xfrm>
          <a:prstGeom prst="rect">
            <a:avLst/>
          </a:prstGeom>
        </p:spPr>
      </p:pic>
      <p:pic>
        <p:nvPicPr>
          <p:cNvPr id="19" name="図 18" descr="レゴ, おもちゃ, 室内, 座っている が含まれている画像&#10;&#10;自動的に生成された説明">
            <a:extLst>
              <a:ext uri="{FF2B5EF4-FFF2-40B4-BE49-F238E27FC236}">
                <a16:creationId xmlns:a16="http://schemas.microsoft.com/office/drawing/2014/main" id="{92B8B9EA-90F1-4923-A457-DC4C4BDCF4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6271" y="3850815"/>
            <a:ext cx="3725387" cy="2343693"/>
          </a:xfrm>
          <a:prstGeom prst="rect">
            <a:avLst/>
          </a:prstGeom>
        </p:spPr>
      </p:pic>
      <p:pic>
        <p:nvPicPr>
          <p:cNvPr id="21" name="図 20" descr="レゴ, おもちゃ が含まれている画像&#10;&#10;自動的に生成された説明">
            <a:extLst>
              <a:ext uri="{FF2B5EF4-FFF2-40B4-BE49-F238E27FC236}">
                <a16:creationId xmlns:a16="http://schemas.microsoft.com/office/drawing/2014/main" id="{265B4ED7-4CC5-4E14-8F06-2A831B7FBF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5715" y="-1751073"/>
            <a:ext cx="3867914" cy="2212401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473CFFF-97E1-406C-BD4A-87423D5E5468}"/>
              </a:ext>
            </a:extLst>
          </p:cNvPr>
          <p:cNvSpPr txBox="1"/>
          <p:nvPr/>
        </p:nvSpPr>
        <p:spPr>
          <a:xfrm>
            <a:off x="4634153" y="701750"/>
            <a:ext cx="2085961" cy="47294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①モーター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54842DB-9D3A-48FB-9B09-25880A5C7872}"/>
              </a:ext>
            </a:extLst>
          </p:cNvPr>
          <p:cNvSpPr txBox="1"/>
          <p:nvPr/>
        </p:nvSpPr>
        <p:spPr>
          <a:xfrm>
            <a:off x="8088205" y="1683123"/>
            <a:ext cx="3339885" cy="47294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②モーションセンサー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0C48B63-00CB-4D4C-9F24-0EE3A05D8D12}"/>
              </a:ext>
            </a:extLst>
          </p:cNvPr>
          <p:cNvSpPr txBox="1"/>
          <p:nvPr/>
        </p:nvSpPr>
        <p:spPr>
          <a:xfrm>
            <a:off x="8088205" y="6180684"/>
            <a:ext cx="2899109" cy="47294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③チルトセンサー</a:t>
            </a:r>
          </a:p>
        </p:txBody>
      </p:sp>
      <p:pic>
        <p:nvPicPr>
          <p:cNvPr id="40" name="図 39" descr="スクリーンショット が含まれている画像&#10;&#10;自動的に生成された説明">
            <a:hlinkClick r:id="" action="ppaction://customshow?id=3&amp;return=true"/>
            <a:extLst>
              <a:ext uri="{FF2B5EF4-FFF2-40B4-BE49-F238E27FC236}">
                <a16:creationId xmlns:a16="http://schemas.microsoft.com/office/drawing/2014/main" id="{F05BCB34-A9C6-45F9-BE52-369366632C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8843" y="1751868"/>
            <a:ext cx="384081" cy="304826"/>
          </a:xfrm>
          <a:prstGeom prst="rect">
            <a:avLst/>
          </a:prstGeom>
        </p:spPr>
      </p:pic>
      <p:pic>
        <p:nvPicPr>
          <p:cNvPr id="41" name="図 40" descr="スクリーンショット が含まれている画像&#10;&#10;自動的に生成された説明">
            <a:hlinkClick r:id="" action="ppaction://customshow?id=6&amp;return=true"/>
            <a:extLst>
              <a:ext uri="{FF2B5EF4-FFF2-40B4-BE49-F238E27FC236}">
                <a16:creationId xmlns:a16="http://schemas.microsoft.com/office/drawing/2014/main" id="{D22C8174-0045-4967-BADF-137DAA45F6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762" y="6264745"/>
            <a:ext cx="384081" cy="304826"/>
          </a:xfrm>
          <a:prstGeom prst="rect">
            <a:avLst/>
          </a:prstGeom>
        </p:spPr>
      </p:pic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4CB5DC7E-F647-4B82-87C7-6F2A1356A6A9}"/>
              </a:ext>
            </a:extLst>
          </p:cNvPr>
          <p:cNvSpPr/>
          <p:nvPr/>
        </p:nvSpPr>
        <p:spPr>
          <a:xfrm>
            <a:off x="176435" y="650588"/>
            <a:ext cx="2890616" cy="65773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センサーの</a:t>
            </a:r>
            <a:endParaRPr lang="en-US" altLang="ja-JP" sz="2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ヒミツをみつけよう</a:t>
            </a:r>
            <a:endParaRPr kumimoji="1" lang="ja-JP" altLang="en-US" sz="2000" dirty="0"/>
          </a:p>
        </p:txBody>
      </p:sp>
      <p:pic>
        <p:nvPicPr>
          <p:cNvPr id="4" name="図 3" descr="スクリーンショット が含まれている画像&#10;&#10;自動的に生成された説明">
            <a:extLst>
              <a:ext uri="{FF2B5EF4-FFF2-40B4-BE49-F238E27FC236}">
                <a16:creationId xmlns:a16="http://schemas.microsoft.com/office/drawing/2014/main" id="{D24E5F27-5D50-423E-B2BC-3612E59D33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754" y="1422859"/>
            <a:ext cx="7731619" cy="5091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5AF6F89A-A766-4F61-A630-3CD45594C5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9859">
            <a:off x="3993612" y="2904007"/>
            <a:ext cx="1954801" cy="1539867"/>
          </a:xfrm>
          <a:prstGeom prst="rect">
            <a:avLst/>
          </a:prstGeom>
        </p:spPr>
      </p:pic>
      <p:sp>
        <p:nvSpPr>
          <p:cNvPr id="23" name="タイトル 1">
            <a:extLst>
              <a:ext uri="{FF2B5EF4-FFF2-40B4-BE49-F238E27FC236}">
                <a16:creationId xmlns:a16="http://schemas.microsoft.com/office/drawing/2014/main" id="{204BC6E5-BBF0-4300-83E1-2D66B57B2472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科学探査機マイロをうごかそう</a:t>
            </a:r>
          </a:p>
        </p:txBody>
      </p:sp>
    </p:spTree>
    <p:extLst>
      <p:ext uri="{BB962C8B-B14F-4D97-AF65-F5344CB8AC3E}">
        <p14:creationId xmlns:p14="http://schemas.microsoft.com/office/powerpoint/2010/main" val="424483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1.48148E-6 L -0.60989 0.341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95" y="17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7.40741E-7 L -0.34883 0.233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48" y="1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2.59259E-6 L -0.5638 0.0835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90" y="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5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 animBg="1"/>
      <p:bldP spid="39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808BD3D-0BCF-46EA-96EA-BACDD6622FE4}"/>
              </a:ext>
            </a:extLst>
          </p:cNvPr>
          <p:cNvSpPr/>
          <p:nvPr/>
        </p:nvSpPr>
        <p:spPr>
          <a:xfrm>
            <a:off x="1041614" y="974558"/>
            <a:ext cx="206403" cy="53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609336"/>
            <a:ext cx="7829550" cy="573086"/>
          </a:xfrm>
        </p:spPr>
        <p:txBody>
          <a:bodyPr anchor="ctr" anchorCtr="0">
            <a:normAutofit/>
          </a:bodyPr>
          <a:lstStyle/>
          <a:p>
            <a:pPr algn="l"/>
            <a:r>
              <a:rPr kumimoji="1"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惑星探検　説明①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C240CD7-B569-468B-92B0-C79B3CD058D7}"/>
              </a:ext>
            </a:extLst>
          </p:cNvPr>
          <p:cNvSpPr txBox="1"/>
          <p:nvPr/>
        </p:nvSpPr>
        <p:spPr>
          <a:xfrm>
            <a:off x="387111" y="750193"/>
            <a:ext cx="2356090" cy="4276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やくわりぶんたん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1F6689B-30E4-45EB-A42D-7D92697538F2}"/>
              </a:ext>
            </a:extLst>
          </p:cNvPr>
          <p:cNvSpPr txBox="1"/>
          <p:nvPr/>
        </p:nvSpPr>
        <p:spPr>
          <a:xfrm>
            <a:off x="387109" y="1259828"/>
            <a:ext cx="1441691" cy="427661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じゅんび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28522A8-C8DB-43D0-BE3E-ACD700AB61A4}"/>
              </a:ext>
            </a:extLst>
          </p:cNvPr>
          <p:cNvSpPr txBox="1"/>
          <p:nvPr/>
        </p:nvSpPr>
        <p:spPr>
          <a:xfrm>
            <a:off x="387111" y="5685567"/>
            <a:ext cx="2837352" cy="427661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「今日のふりかえり」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0376F33-E113-409D-9B85-83C95C5484A1}"/>
              </a:ext>
            </a:extLst>
          </p:cNvPr>
          <p:cNvSpPr txBox="1"/>
          <p:nvPr/>
        </p:nvSpPr>
        <p:spPr>
          <a:xfrm>
            <a:off x="387110" y="6183372"/>
            <a:ext cx="1441690" cy="427661"/>
          </a:xfrm>
          <a:prstGeom prst="rect">
            <a:avLst/>
          </a:prstGeom>
          <a:solidFill>
            <a:srgbClr val="CCCCFF"/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かたづけ</a:t>
            </a:r>
          </a:p>
        </p:txBody>
      </p:sp>
      <p:pic>
        <p:nvPicPr>
          <p:cNvPr id="32" name="図 31" descr="スクリーンショット が含まれている画像&#10;&#10;自動的に生成された説明">
            <a:hlinkClick r:id="" action="ppaction://customshow?id=0&amp;return=true"/>
            <a:extLst>
              <a:ext uri="{FF2B5EF4-FFF2-40B4-BE49-F238E27FC236}">
                <a16:creationId xmlns:a16="http://schemas.microsoft.com/office/drawing/2014/main" id="{20E56A1C-C63E-4C51-99C2-E1FFE65539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331" y="811611"/>
            <a:ext cx="384081" cy="304826"/>
          </a:xfrm>
          <a:prstGeom prst="rect">
            <a:avLst/>
          </a:prstGeom>
        </p:spPr>
      </p:pic>
      <p:pic>
        <p:nvPicPr>
          <p:cNvPr id="33" name="図 32" descr="スクリーンショット が含まれている画像&#10;&#10;自動的に生成された説明">
            <a:hlinkClick r:id="" action="ppaction://customshow?id=1&amp;return=true"/>
            <a:extLst>
              <a:ext uri="{FF2B5EF4-FFF2-40B4-BE49-F238E27FC236}">
                <a16:creationId xmlns:a16="http://schemas.microsoft.com/office/drawing/2014/main" id="{E4376F52-F5AA-411D-8D3D-DF93500D26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073" y="1362110"/>
            <a:ext cx="384081" cy="304826"/>
          </a:xfrm>
          <a:prstGeom prst="rect">
            <a:avLst/>
          </a:prstGeom>
        </p:spPr>
      </p:pic>
      <p:pic>
        <p:nvPicPr>
          <p:cNvPr id="34" name="図 33" descr="スクリーンショット が含まれている画像&#10;&#10;自動的に生成された説明">
            <a:hlinkClick r:id="" action="ppaction://customshow?id=4&amp;return=true"/>
            <a:extLst>
              <a:ext uri="{FF2B5EF4-FFF2-40B4-BE49-F238E27FC236}">
                <a16:creationId xmlns:a16="http://schemas.microsoft.com/office/drawing/2014/main" id="{C38CBDCE-91F6-4A49-9205-A35C66765D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496" y="5763811"/>
            <a:ext cx="384081" cy="304826"/>
          </a:xfrm>
          <a:prstGeom prst="rect">
            <a:avLst/>
          </a:prstGeom>
        </p:spPr>
      </p:pic>
      <p:pic>
        <p:nvPicPr>
          <p:cNvPr id="35" name="図 34" descr="スクリーンショット が含まれている画像&#10;&#10;自動的に生成された説明">
            <a:hlinkClick r:id="" action="ppaction://customshow?id=5&amp;return=true"/>
            <a:extLst>
              <a:ext uri="{FF2B5EF4-FFF2-40B4-BE49-F238E27FC236}">
                <a16:creationId xmlns:a16="http://schemas.microsoft.com/office/drawing/2014/main" id="{4FE64E29-52D2-4CB2-8180-0AA9048817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853" y="6268828"/>
            <a:ext cx="384081" cy="304826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A6CF048-7375-4953-8268-B64D247CB31E}"/>
              </a:ext>
            </a:extLst>
          </p:cNvPr>
          <p:cNvGrpSpPr/>
          <p:nvPr/>
        </p:nvGrpSpPr>
        <p:grpSpPr>
          <a:xfrm>
            <a:off x="387109" y="1769463"/>
            <a:ext cx="11617786" cy="3845960"/>
            <a:chOff x="387109" y="1769463"/>
            <a:chExt cx="11617786" cy="3845960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7A3A7BBA-DF1E-4489-88DB-A14C70ECD61B}"/>
                </a:ext>
              </a:extLst>
            </p:cNvPr>
            <p:cNvSpPr txBox="1"/>
            <p:nvPr/>
          </p:nvSpPr>
          <p:spPr>
            <a:xfrm>
              <a:off x="387109" y="1769463"/>
              <a:ext cx="11617786" cy="3845960"/>
            </a:xfrm>
            <a:prstGeom prst="rect">
              <a:avLst/>
            </a:prstGeom>
            <a:solidFill>
              <a:srgbClr val="CCFFCC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normAutofit/>
            </a:bodyPr>
            <a:lstStyle/>
            <a:p>
              <a:r>
                <a:rPr kumimoji="1" lang="ja-JP" altLang="en-US" sz="28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プロジェクトをおこなう</a:t>
              </a:r>
              <a:endParaRPr kumimoji="1" lang="en-US" altLang="ja-JP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　　</a:t>
              </a:r>
              <a:endParaRPr kumimoji="1" lang="ja-JP" altLang="en-US" sz="2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75C7EF7-2EBE-4E97-BC79-3FE9062794F6}"/>
                </a:ext>
              </a:extLst>
            </p:cNvPr>
            <p:cNvGrpSpPr/>
            <p:nvPr/>
          </p:nvGrpSpPr>
          <p:grpSpPr>
            <a:xfrm>
              <a:off x="505098" y="2367570"/>
              <a:ext cx="4611208" cy="3018293"/>
              <a:chOff x="505098" y="2367570"/>
              <a:chExt cx="4611208" cy="3018293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80828126-B940-481E-A753-809BA7A10BCF}"/>
                  </a:ext>
                </a:extLst>
              </p:cNvPr>
              <p:cNvGrpSpPr/>
              <p:nvPr/>
            </p:nvGrpSpPr>
            <p:grpSpPr>
              <a:xfrm>
                <a:off x="2117132" y="2729376"/>
                <a:ext cx="2999174" cy="2656487"/>
                <a:chOff x="7972462" y="3035300"/>
                <a:chExt cx="2999174" cy="2541588"/>
              </a:xfrm>
            </p:grpSpPr>
            <p:cxnSp>
              <p:nvCxnSpPr>
                <p:cNvPr id="29" name="カギ線コネクタ 27">
                  <a:extLst>
                    <a:ext uri="{FF2B5EF4-FFF2-40B4-BE49-F238E27FC236}">
                      <a16:creationId xmlns:a16="http://schemas.microsoft.com/office/drawing/2014/main" id="{BA883457-E439-4436-B4AB-C02473CDC37C}"/>
                    </a:ext>
                  </a:extLst>
                </p:cNvPr>
                <p:cNvCxnSpPr/>
                <p:nvPr/>
              </p:nvCxnSpPr>
              <p:spPr>
                <a:xfrm flipV="1">
                  <a:off x="7972462" y="3035300"/>
                  <a:ext cx="2999174" cy="2506906"/>
                </a:xfrm>
                <a:prstGeom prst="bentConnector3">
                  <a:avLst>
                    <a:gd name="adj1" fmla="val 110977"/>
                  </a:avLst>
                </a:prstGeom>
                <a:ln w="762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線コネクタ 29">
                  <a:extLst>
                    <a:ext uri="{FF2B5EF4-FFF2-40B4-BE49-F238E27FC236}">
                      <a16:creationId xmlns:a16="http://schemas.microsoft.com/office/drawing/2014/main" id="{40E3B060-7FD9-446C-A0FC-BCDFBF7E70AC}"/>
                    </a:ext>
                  </a:extLst>
                </p:cNvPr>
                <p:cNvCxnSpPr/>
                <p:nvPr/>
              </p:nvCxnSpPr>
              <p:spPr>
                <a:xfrm flipV="1">
                  <a:off x="7972462" y="5427308"/>
                  <a:ext cx="99" cy="14958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5C240CD7-B569-468B-92B0-C79B3CD058D7}"/>
                  </a:ext>
                </a:extLst>
              </p:cNvPr>
              <p:cNvSpPr txBox="1"/>
              <p:nvPr/>
            </p:nvSpPr>
            <p:spPr>
              <a:xfrm>
                <a:off x="505098" y="2367570"/>
                <a:ext cx="4572898" cy="286269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kumimoji="1" lang="en-US" altLang="ja-JP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【</a:t>
                </a:r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３</a:t>
                </a:r>
                <a:r>
                  <a:rPr kumimoji="1" lang="ja-JP" altLang="en-US" sz="2400" dirty="0" err="1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しゅるい</a:t>
                </a:r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マイロ</a:t>
                </a:r>
                <a:r>
                  <a:rPr kumimoji="1" lang="en-US" altLang="ja-JP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】</a:t>
                </a:r>
              </a:p>
              <a:p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endParaRPr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endParaRPr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・組み立て－プログラミング</a:t>
                </a:r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・ワークシート</a:t>
                </a:r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（つぎの やくわりを きめる）</a:t>
                </a:r>
              </a:p>
              <a:p>
                <a:endPara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390F41BC-8D21-44A7-9363-313A6710A542}"/>
                  </a:ext>
                </a:extLst>
              </p:cNvPr>
              <p:cNvSpPr txBox="1"/>
              <p:nvPr/>
            </p:nvSpPr>
            <p:spPr>
              <a:xfrm>
                <a:off x="1099925" y="2863313"/>
                <a:ext cx="2644525" cy="94589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①モーター</a:t>
                </a:r>
                <a:endParaRPr kumimoji="1" lang="en-US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②モーションセンサー</a:t>
                </a:r>
                <a:endParaRPr kumimoji="1" lang="en-US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③チルトセンサー</a:t>
                </a:r>
              </a:p>
            </p:txBody>
          </p:sp>
        </p:grpSp>
        <p:sp>
          <p:nvSpPr>
            <p:cNvPr id="31" name="右矢印 19">
              <a:extLst>
                <a:ext uri="{FF2B5EF4-FFF2-40B4-BE49-F238E27FC236}">
                  <a16:creationId xmlns:a16="http://schemas.microsoft.com/office/drawing/2014/main" id="{D0F7C135-5170-4D97-A029-4675E16BD3C5}"/>
                </a:ext>
              </a:extLst>
            </p:cNvPr>
            <p:cNvSpPr/>
            <p:nvPr/>
          </p:nvSpPr>
          <p:spPr>
            <a:xfrm>
              <a:off x="5598074" y="3429000"/>
              <a:ext cx="668059" cy="70594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B454FEF-CC93-41BB-A4C9-BDF6B7559FF0}"/>
                </a:ext>
              </a:extLst>
            </p:cNvPr>
            <p:cNvGrpSpPr/>
            <p:nvPr/>
          </p:nvGrpSpPr>
          <p:grpSpPr>
            <a:xfrm>
              <a:off x="6322554" y="2367570"/>
              <a:ext cx="5163341" cy="3018293"/>
              <a:chOff x="6322554" y="2367570"/>
              <a:chExt cx="5163341" cy="3018293"/>
            </a:xfrm>
          </p:grpSpPr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5C240CD7-B569-468B-92B0-C79B3CD058D7}"/>
                  </a:ext>
                </a:extLst>
              </p:cNvPr>
              <p:cNvSpPr txBox="1"/>
              <p:nvPr/>
            </p:nvSpPr>
            <p:spPr>
              <a:xfrm>
                <a:off x="6322554" y="2367570"/>
                <a:ext cx="5163341" cy="2861951"/>
              </a:xfrm>
              <a:prstGeom prst="rect">
                <a:avLst/>
              </a:pr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kumimoji="1" lang="ja-JP" altLang="en-US" sz="12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　　わくせい</a:t>
                </a:r>
                <a:endParaRPr kumimoji="1" lang="en-US" altLang="ja-JP" sz="12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en-US" altLang="ja-JP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【</a:t>
                </a:r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惑星たんけん</a:t>
                </a:r>
                <a:r>
                  <a:rPr kumimoji="1" lang="en-US" altLang="ja-JP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】</a:t>
                </a:r>
              </a:p>
              <a:p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endParaRPr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・組み立て（モーションセンサー）</a:t>
                </a:r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・かいけつのプログラミング</a:t>
                </a:r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・ワークシート</a:t>
                </a:r>
                <a:endPara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p:txBody>
          </p: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4CC118BB-4681-414B-AAB7-B44486641088}"/>
                  </a:ext>
                </a:extLst>
              </p:cNvPr>
              <p:cNvGrpSpPr/>
              <p:nvPr/>
            </p:nvGrpSpPr>
            <p:grpSpPr>
              <a:xfrm>
                <a:off x="8486721" y="2729376"/>
                <a:ext cx="2999174" cy="2656487"/>
                <a:chOff x="7972462" y="3035300"/>
                <a:chExt cx="2999174" cy="2541588"/>
              </a:xfrm>
            </p:grpSpPr>
            <p:cxnSp>
              <p:nvCxnSpPr>
                <p:cNvPr id="24" name="カギ線コネクタ 27">
                  <a:extLst>
                    <a:ext uri="{FF2B5EF4-FFF2-40B4-BE49-F238E27FC236}">
                      <a16:creationId xmlns:a16="http://schemas.microsoft.com/office/drawing/2014/main" id="{451D456B-9135-48DF-9984-533A5608E27E}"/>
                    </a:ext>
                  </a:extLst>
                </p:cNvPr>
                <p:cNvCxnSpPr/>
                <p:nvPr/>
              </p:nvCxnSpPr>
              <p:spPr>
                <a:xfrm flipV="1">
                  <a:off x="7972462" y="3035300"/>
                  <a:ext cx="2999174" cy="2506906"/>
                </a:xfrm>
                <a:prstGeom prst="bentConnector3">
                  <a:avLst>
                    <a:gd name="adj1" fmla="val 110977"/>
                  </a:avLst>
                </a:prstGeom>
                <a:ln w="762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CFB69B16-8634-441D-96BE-6250049293BC}"/>
                    </a:ext>
                  </a:extLst>
                </p:cNvPr>
                <p:cNvCxnSpPr/>
                <p:nvPr/>
              </p:nvCxnSpPr>
              <p:spPr>
                <a:xfrm flipV="1">
                  <a:off x="7972462" y="5427308"/>
                  <a:ext cx="99" cy="149580"/>
                </a:xfrm>
                <a:prstGeom prst="line">
                  <a:avLst/>
                </a:pr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7F59C43A-9BD8-4AD7-B515-DBE2FE594172}"/>
                  </a:ext>
                </a:extLst>
              </p:cNvPr>
              <p:cNvSpPr txBox="1"/>
              <p:nvPr/>
            </p:nvSpPr>
            <p:spPr>
              <a:xfrm>
                <a:off x="6968723" y="3033553"/>
                <a:ext cx="2644525" cy="94589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ミッション①</a:t>
                </a:r>
                <a:endParaRPr kumimoji="1" lang="en-US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ミッション②</a:t>
                </a:r>
                <a:endParaRPr kumimoji="1" lang="en-US" altLang="ja-JP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  <a:p>
                <a:r>
                  <a:rPr kumimoji="1" lang="ja-JP" altLang="en-US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ミッション③</a:t>
                </a:r>
              </a:p>
            </p:txBody>
          </p:sp>
        </p:grpSp>
      </p:grpSp>
      <p:sp>
        <p:nvSpPr>
          <p:cNvPr id="37" name="タイトル 1">
            <a:extLst>
              <a:ext uri="{FF2B5EF4-FFF2-40B4-BE49-F238E27FC236}">
                <a16:creationId xmlns:a16="http://schemas.microsoft.com/office/drawing/2014/main" id="{16FC160E-C0A9-44E1-8333-6699D4E9D275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科学探査機マイロをうごかそう</a:t>
            </a:r>
          </a:p>
        </p:txBody>
      </p:sp>
    </p:spTree>
    <p:extLst>
      <p:ext uri="{BB962C8B-B14F-4D97-AF65-F5344CB8AC3E}">
        <p14:creationId xmlns:p14="http://schemas.microsoft.com/office/powerpoint/2010/main" val="34187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87450"/>
            <a:ext cx="7829550" cy="573086"/>
          </a:xfrm>
        </p:spPr>
        <p:txBody>
          <a:bodyPr anchor="ctr" anchorCtr="0">
            <a:normAutofit/>
          </a:bodyPr>
          <a:lstStyle/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惑星探検　説明②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B454FEF-CC93-41BB-A4C9-BDF6B7559FF0}"/>
              </a:ext>
            </a:extLst>
          </p:cNvPr>
          <p:cNvGrpSpPr/>
          <p:nvPr/>
        </p:nvGrpSpPr>
        <p:grpSpPr>
          <a:xfrm>
            <a:off x="6322554" y="2367570"/>
            <a:ext cx="5163341" cy="3018293"/>
            <a:chOff x="6322554" y="2367570"/>
            <a:chExt cx="5163341" cy="3018293"/>
          </a:xfrm>
        </p:grpSpPr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5C240CD7-B569-468B-92B0-C79B3CD058D7}"/>
                </a:ext>
              </a:extLst>
            </p:cNvPr>
            <p:cNvSpPr txBox="1"/>
            <p:nvPr/>
          </p:nvSpPr>
          <p:spPr>
            <a:xfrm>
              <a:off x="6322554" y="2367570"/>
              <a:ext cx="5163341" cy="2861951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kumimoji="1" lang="ja-JP" altLang="en-US" sz="12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わくせい</a:t>
              </a:r>
              <a:endPara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【</a:t>
              </a:r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惑星たんけん</a:t>
              </a:r>
              <a:r>
                <a:rPr kumimoji="1" lang="en-US" altLang="ja-JP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】</a:t>
              </a:r>
            </a:p>
            <a:p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endPara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・組み立て（モーションセンサー）</a:t>
              </a:r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・かいけつのプログラミング</a:t>
              </a:r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・ワークシート</a:t>
              </a:r>
              <a:endParaRPr kumimoji="1"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4CC118BB-4681-414B-AAB7-B44486641088}"/>
                </a:ext>
              </a:extLst>
            </p:cNvPr>
            <p:cNvGrpSpPr/>
            <p:nvPr/>
          </p:nvGrpSpPr>
          <p:grpSpPr>
            <a:xfrm>
              <a:off x="8486721" y="2729376"/>
              <a:ext cx="2999174" cy="2656487"/>
              <a:chOff x="7972462" y="3035300"/>
              <a:chExt cx="2999174" cy="2541588"/>
            </a:xfrm>
          </p:grpSpPr>
          <p:cxnSp>
            <p:nvCxnSpPr>
              <p:cNvPr id="24" name="カギ線コネクタ 27">
                <a:extLst>
                  <a:ext uri="{FF2B5EF4-FFF2-40B4-BE49-F238E27FC236}">
                    <a16:creationId xmlns:a16="http://schemas.microsoft.com/office/drawing/2014/main" id="{451D456B-9135-48DF-9984-533A5608E27E}"/>
                  </a:ext>
                </a:extLst>
              </p:cNvPr>
              <p:cNvCxnSpPr/>
              <p:nvPr/>
            </p:nvCxnSpPr>
            <p:spPr>
              <a:xfrm flipV="1">
                <a:off x="7972462" y="3035300"/>
                <a:ext cx="2999174" cy="2506906"/>
              </a:xfrm>
              <a:prstGeom prst="bentConnector3">
                <a:avLst>
                  <a:gd name="adj1" fmla="val 110977"/>
                </a:avLst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CFB69B16-8634-441D-96BE-6250049293BC}"/>
                  </a:ext>
                </a:extLst>
              </p:cNvPr>
              <p:cNvCxnSpPr/>
              <p:nvPr/>
            </p:nvCxnSpPr>
            <p:spPr>
              <a:xfrm flipV="1">
                <a:off x="7972462" y="5427308"/>
                <a:ext cx="99" cy="14958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7F59C43A-9BD8-4AD7-B515-DBE2FE594172}"/>
                </a:ext>
              </a:extLst>
            </p:cNvPr>
            <p:cNvSpPr txBox="1"/>
            <p:nvPr/>
          </p:nvSpPr>
          <p:spPr>
            <a:xfrm>
              <a:off x="6968723" y="3033553"/>
              <a:ext cx="2644525" cy="94589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kumimoji="1" lang="ja-JP" altLang="en-US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ミッション①</a:t>
              </a:r>
              <a:endParaRPr kumimoji="1"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ミッション②</a:t>
              </a:r>
              <a:endParaRPr kumimoji="1"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ミッション③</a:t>
              </a:r>
            </a:p>
          </p:txBody>
        </p:sp>
      </p:grpSp>
      <p:pic>
        <p:nvPicPr>
          <p:cNvPr id="38" name="図 37">
            <a:extLst>
              <a:ext uri="{FF2B5EF4-FFF2-40B4-BE49-F238E27FC236}">
                <a16:creationId xmlns:a16="http://schemas.microsoft.com/office/drawing/2014/main" id="{9D9563BE-706A-4251-9128-21FBEB69D63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5216">
            <a:off x="2382844" y="-13187"/>
            <a:ext cx="2492198" cy="6647360"/>
          </a:xfrm>
          <a:prstGeom prst="rect">
            <a:avLst/>
          </a:prstGeom>
          <a:ln>
            <a:noFill/>
          </a:ln>
          <a:effectLst>
            <a:outerShdw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contourClr>
              <a:srgbClr val="969696"/>
            </a:contourClr>
          </a:sp3d>
        </p:spPr>
      </p:pic>
      <p:pic>
        <p:nvPicPr>
          <p:cNvPr id="18" name="図 17" descr="おもちゃ, レゴ, ケーキ, 室内 が含まれている画像&#10;&#10;自動的に生成された説明">
            <a:extLst>
              <a:ext uri="{FF2B5EF4-FFF2-40B4-BE49-F238E27FC236}">
                <a16:creationId xmlns:a16="http://schemas.microsoft.com/office/drawing/2014/main" id="{9BEFE031-33BD-4741-A448-CDF30CD328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96840" flipV="1">
            <a:off x="-618877" y="7103127"/>
            <a:ext cx="1574145" cy="1281617"/>
          </a:xfrm>
          <a:prstGeom prst="rect">
            <a:avLst/>
          </a:prstGeom>
        </p:spPr>
      </p:pic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3C175BD1-6F6B-4ECD-A023-FAB6BFC15DE1}"/>
              </a:ext>
            </a:extLst>
          </p:cNvPr>
          <p:cNvSpPr/>
          <p:nvPr/>
        </p:nvSpPr>
        <p:spPr>
          <a:xfrm rot="20546748">
            <a:off x="2351925" y="1724108"/>
            <a:ext cx="87687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？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1819D15-2607-4278-8E70-8C84130B10F8}"/>
              </a:ext>
            </a:extLst>
          </p:cNvPr>
          <p:cNvSpPr/>
          <p:nvPr/>
        </p:nvSpPr>
        <p:spPr>
          <a:xfrm rot="1302186">
            <a:off x="3612655" y="2493582"/>
            <a:ext cx="10464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？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B0F61F65-0924-4D5B-B5E5-09BD47A786AE}"/>
              </a:ext>
            </a:extLst>
          </p:cNvPr>
          <p:cNvSpPr/>
          <p:nvPr/>
        </p:nvSpPr>
        <p:spPr>
          <a:xfrm>
            <a:off x="176435" y="650588"/>
            <a:ext cx="3353804" cy="65773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惑星たんけんの</a:t>
            </a:r>
          </a:p>
          <a:p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ミッションを成功させよう</a:t>
            </a:r>
          </a:p>
        </p:txBody>
      </p:sp>
      <p:sp>
        <p:nvSpPr>
          <p:cNvPr id="15" name="タイトル 1">
            <a:extLst>
              <a:ext uri="{FF2B5EF4-FFF2-40B4-BE49-F238E27FC236}">
                <a16:creationId xmlns:a16="http://schemas.microsoft.com/office/drawing/2014/main" id="{F4550FF3-ACF8-4BCD-9778-9C8516635493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科学探査機マイロをうごかそう</a:t>
            </a:r>
          </a:p>
        </p:txBody>
      </p:sp>
    </p:spTree>
    <p:extLst>
      <p:ext uri="{BB962C8B-B14F-4D97-AF65-F5344CB8AC3E}">
        <p14:creationId xmlns:p14="http://schemas.microsoft.com/office/powerpoint/2010/main" val="280153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33333E-6 L 0.12578 -0.3185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89" y="-15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2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2578 -0.31852 L 0.24805 -0.6530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33" y="-1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42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500"/>
                            </p:stCondLst>
                            <p:childTnLst>
                              <p:par>
                                <p:cTn id="36" presetID="42" presetClass="entr" presetSubtype="0" repeatCount="indefinite" fill="hold" grpId="0" nodeType="after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39" grpId="1"/>
      <p:bldP spid="40" grpId="0"/>
      <p:bldP spid="40" grpId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>
            <a:extLst>
              <a:ext uri="{FF2B5EF4-FFF2-40B4-BE49-F238E27FC236}">
                <a16:creationId xmlns:a16="http://schemas.microsoft.com/office/drawing/2014/main" id="{B5CFCB79-97C7-4343-A1BC-63DDB976CC1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BA904D-3840-449F-9369-5C9807344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595795"/>
            <a:ext cx="7829550" cy="573086"/>
          </a:xfrm>
        </p:spPr>
        <p:txBody>
          <a:bodyPr anchor="ctr" anchorCtr="0">
            <a:normAutofit/>
          </a:bodyPr>
          <a:lstStyle/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惑星探検　説明③</a:t>
            </a:r>
            <a:endParaRPr kumimoji="1" lang="ja-JP" altLang="en-US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9D9563BE-706A-4251-9128-21FBEB69D63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55000" y="-52650"/>
            <a:ext cx="3584398" cy="956055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8" name="図 17" descr="おもちゃ, レゴ, ケーキ, 室内 が含まれている画像&#10;&#10;自動的に生成された説明">
            <a:extLst>
              <a:ext uri="{FF2B5EF4-FFF2-40B4-BE49-F238E27FC236}">
                <a16:creationId xmlns:a16="http://schemas.microsoft.com/office/drawing/2014/main" id="{9BEFE031-33BD-4741-A448-CDF30CD328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786224" flipV="1">
            <a:off x="722034" y="3618731"/>
            <a:ext cx="1973768" cy="1606977"/>
          </a:xfrm>
          <a:prstGeom prst="rect">
            <a:avLst/>
          </a:prstGeom>
        </p:spPr>
      </p:pic>
      <p:pic>
        <p:nvPicPr>
          <p:cNvPr id="5" name="図 4" descr="黄色 が含まれている画像&#10;&#10;自動的に生成された説明">
            <a:extLst>
              <a:ext uri="{FF2B5EF4-FFF2-40B4-BE49-F238E27FC236}">
                <a16:creationId xmlns:a16="http://schemas.microsoft.com/office/drawing/2014/main" id="{F2EDCFFB-0C0A-4E78-A02C-CDA4CC4050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163" y="1665323"/>
            <a:ext cx="1268152" cy="1069734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7F6E1C74-3B12-4A4E-AD4A-63DF6944B8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9859">
            <a:off x="-1789552" y="970543"/>
            <a:ext cx="1286006" cy="1013033"/>
          </a:xfrm>
          <a:prstGeom prst="rect">
            <a:avLst/>
          </a:prstGeom>
        </p:spPr>
      </p:pic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EC7221BD-92C9-46D5-9060-DF90D09C96DC}"/>
              </a:ext>
            </a:extLst>
          </p:cNvPr>
          <p:cNvSpPr/>
          <p:nvPr/>
        </p:nvSpPr>
        <p:spPr>
          <a:xfrm>
            <a:off x="176435" y="650588"/>
            <a:ext cx="3353804" cy="65773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惑星たんけんの</a:t>
            </a:r>
          </a:p>
          <a:p>
            <a:r>
              <a:rPr lang="ja-JP" altLang="en-US" sz="2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ミッションを成功させよう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456070E-0270-485C-BF78-839F2578C592}"/>
              </a:ext>
            </a:extLst>
          </p:cNvPr>
          <p:cNvSpPr/>
          <p:nvPr/>
        </p:nvSpPr>
        <p:spPr>
          <a:xfrm>
            <a:off x="5562600" y="710526"/>
            <a:ext cx="6452965" cy="2024531"/>
          </a:xfrm>
          <a:prstGeom prst="rect">
            <a:avLst/>
          </a:prstGeom>
          <a:solidFill>
            <a:srgbClr val="FFE1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en-US" altLang="ja-JP" sz="2400" b="1" kern="1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400" b="1" kern="1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ミッション①</a:t>
            </a:r>
            <a:r>
              <a:rPr lang="en-US" altLang="ja-JP" sz="2400" b="1" kern="1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endParaRPr lang="ja-JP" altLang="en-US" sz="2000" b="1" kern="1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lvl="0" algn="just"/>
            <a:r>
              <a:rPr lang="ja-JP" altLang="en-US" sz="1200" b="1" kern="1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しゅっぱつ　　　　　　 うち</a:t>
            </a:r>
            <a:r>
              <a:rPr lang="ja-JP" altLang="en-US" sz="1200" b="1" kern="100" dirty="0" err="1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ゅう</a:t>
            </a:r>
            <a:r>
              <a:rPr lang="ja-JP" altLang="en-US" sz="1200" b="1" kern="1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 りょこう</a:t>
            </a:r>
            <a:endParaRPr lang="en-US" altLang="ja-JP" sz="1200" b="1" kern="1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lvl="0" algn="just"/>
            <a:r>
              <a:rPr lang="ja-JP" altLang="en-US" sz="2400" b="1" kern="1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　スタートを</a:t>
            </a:r>
            <a:r>
              <a:rPr lang="en-US" altLang="ja-JP" sz="2400" b="1" kern="100" dirty="0" err="1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出発</a:t>
            </a:r>
            <a:r>
              <a:rPr lang="ja-JP" altLang="en-US" sz="2400" b="1" kern="1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して、</a:t>
            </a:r>
            <a:r>
              <a:rPr lang="en-US" altLang="ja-JP" sz="2400" b="1" kern="100" dirty="0" err="1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宇宙</a:t>
            </a:r>
            <a:r>
              <a:rPr lang="ja-JP" altLang="en-US" sz="2400" b="1" kern="1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</a:t>
            </a:r>
            <a:r>
              <a:rPr lang="en-US" altLang="ja-JP" sz="2400" b="1" kern="100" dirty="0" err="1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旅行</a:t>
            </a:r>
            <a:r>
              <a:rPr lang="ja-JP" altLang="en-US" sz="2400" b="1" kern="1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して、</a:t>
            </a:r>
            <a:endParaRPr lang="en-US" altLang="ja-JP" sz="1200" b="1" kern="1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lvl="0" algn="just"/>
            <a:r>
              <a:rPr lang="ja-JP" altLang="en-US" sz="1200" b="1" kern="1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 ち きゅう</a:t>
            </a:r>
            <a:endParaRPr lang="en-US" altLang="ja-JP" sz="1200" b="1" kern="1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lvl="0" algn="just"/>
            <a:r>
              <a:rPr lang="ja-JP" altLang="en-US" sz="2400" b="1" kern="1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ゴールの</a:t>
            </a:r>
            <a:r>
              <a:rPr lang="en-US" altLang="ja-JP" sz="2400" b="1" kern="100" dirty="0" err="1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地球</a:t>
            </a:r>
            <a:r>
              <a:rPr lang="ja-JP" altLang="en-US" sz="2400" b="1" kern="1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でとまる。</a:t>
            </a:r>
            <a:endParaRPr lang="ja-JP" altLang="en-US" sz="2000" b="1" kern="1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78F0263F-EF14-4CB9-B2ED-CB26F1955B61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科学探査機マイロをうごかそう</a:t>
            </a:r>
          </a:p>
        </p:txBody>
      </p:sp>
    </p:spTree>
    <p:extLst>
      <p:ext uri="{BB962C8B-B14F-4D97-AF65-F5344CB8AC3E}">
        <p14:creationId xmlns:p14="http://schemas.microsoft.com/office/powerpoint/2010/main" val="14410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23 -0.00579 L 0.33151 0.105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87" y="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59259E-6 L 0.70756 0.0006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378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D894EB-8EFC-4EF0-BF48-0632D6EB81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625497"/>
            <a:ext cx="6821714" cy="595313"/>
          </a:xfrm>
          <a:noFill/>
        </p:spPr>
        <p:txBody>
          <a:bodyPr vert="horz" lIns="91440" tIns="45720" rIns="91440" bIns="45720" rtlCol="0" anchor="ctr" anchorCtr="0">
            <a:normAutofit/>
          </a:bodyPr>
          <a:lstStyle/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学習サイクル①</a:t>
            </a:r>
          </a:p>
        </p:txBody>
      </p:sp>
      <p:sp>
        <p:nvSpPr>
          <p:cNvPr id="34" name="ドーナツ 228">
            <a:extLst>
              <a:ext uri="{FF2B5EF4-FFF2-40B4-BE49-F238E27FC236}">
                <a16:creationId xmlns:a16="http://schemas.microsoft.com/office/drawing/2014/main" id="{C2FFDC1C-D49C-46AC-B9C7-87F9AD207C9D}"/>
              </a:ext>
            </a:extLst>
          </p:cNvPr>
          <p:cNvSpPr/>
          <p:nvPr/>
        </p:nvSpPr>
        <p:spPr>
          <a:xfrm>
            <a:off x="769257" y="2083227"/>
            <a:ext cx="10466116" cy="3354902"/>
          </a:xfrm>
          <a:prstGeom prst="donut">
            <a:avLst>
              <a:gd name="adj" fmla="val 136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5" name="右矢印 239">
            <a:extLst>
              <a:ext uri="{FF2B5EF4-FFF2-40B4-BE49-F238E27FC236}">
                <a16:creationId xmlns:a16="http://schemas.microsoft.com/office/drawing/2014/main" id="{908F4CF4-7252-49A3-987A-2F2ABFDF05E4}"/>
              </a:ext>
            </a:extLst>
          </p:cNvPr>
          <p:cNvSpPr/>
          <p:nvPr/>
        </p:nvSpPr>
        <p:spPr>
          <a:xfrm rot="471613">
            <a:off x="6959217" y="2235823"/>
            <a:ext cx="780286" cy="287202"/>
          </a:xfrm>
          <a:prstGeom prst="rightArrow">
            <a:avLst>
              <a:gd name="adj1" fmla="val 50000"/>
              <a:gd name="adj2" fmla="val 99847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6" name="右矢印 240">
            <a:extLst>
              <a:ext uri="{FF2B5EF4-FFF2-40B4-BE49-F238E27FC236}">
                <a16:creationId xmlns:a16="http://schemas.microsoft.com/office/drawing/2014/main" id="{BA97C0FE-B5E4-4E61-98B0-3FF724556EF2}"/>
              </a:ext>
            </a:extLst>
          </p:cNvPr>
          <p:cNvSpPr/>
          <p:nvPr/>
        </p:nvSpPr>
        <p:spPr>
          <a:xfrm rot="8779440">
            <a:off x="9614621" y="4462342"/>
            <a:ext cx="780286" cy="287202"/>
          </a:xfrm>
          <a:prstGeom prst="rightArrow">
            <a:avLst>
              <a:gd name="adj1" fmla="val 50000"/>
              <a:gd name="adj2" fmla="val 99847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7" name="右矢印 241">
            <a:extLst>
              <a:ext uri="{FF2B5EF4-FFF2-40B4-BE49-F238E27FC236}">
                <a16:creationId xmlns:a16="http://schemas.microsoft.com/office/drawing/2014/main" id="{7429A446-6947-42C8-A8A0-1B9704C8819A}"/>
              </a:ext>
            </a:extLst>
          </p:cNvPr>
          <p:cNvSpPr/>
          <p:nvPr/>
        </p:nvSpPr>
        <p:spPr>
          <a:xfrm rot="11335127">
            <a:off x="4169250" y="5003364"/>
            <a:ext cx="780286" cy="287202"/>
          </a:xfrm>
          <a:prstGeom prst="rightArrow">
            <a:avLst>
              <a:gd name="adj1" fmla="val 50000"/>
              <a:gd name="adj2" fmla="val 99847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8" name="右矢印 242">
            <a:extLst>
              <a:ext uri="{FF2B5EF4-FFF2-40B4-BE49-F238E27FC236}">
                <a16:creationId xmlns:a16="http://schemas.microsoft.com/office/drawing/2014/main" id="{7C77487C-5B65-41AD-A834-2D63551712B6}"/>
              </a:ext>
            </a:extLst>
          </p:cNvPr>
          <p:cNvSpPr/>
          <p:nvPr/>
        </p:nvSpPr>
        <p:spPr>
          <a:xfrm rot="19644854">
            <a:off x="1549731" y="2804591"/>
            <a:ext cx="780286" cy="287202"/>
          </a:xfrm>
          <a:prstGeom prst="rightArrow">
            <a:avLst>
              <a:gd name="adj1" fmla="val 50000"/>
              <a:gd name="adj2" fmla="val 99847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18" name="計画(学習サイクル)">
            <a:extLst>
              <a:ext uri="{FF2B5EF4-FFF2-40B4-BE49-F238E27FC236}">
                <a16:creationId xmlns:a16="http://schemas.microsoft.com/office/drawing/2014/main" id="{3381EE85-9487-4781-838B-203ADC82B80A}"/>
              </a:ext>
            </a:extLst>
          </p:cNvPr>
          <p:cNvGrpSpPr/>
          <p:nvPr/>
        </p:nvGrpSpPr>
        <p:grpSpPr>
          <a:xfrm>
            <a:off x="3079453" y="752793"/>
            <a:ext cx="2951047" cy="2950291"/>
            <a:chOff x="0" y="180753"/>
            <a:chExt cx="2604770" cy="2604770"/>
          </a:xfrm>
        </p:grpSpPr>
        <p:sp>
          <p:nvSpPr>
            <p:cNvPr id="31" name="円/楕円 9">
              <a:extLst>
                <a:ext uri="{FF2B5EF4-FFF2-40B4-BE49-F238E27FC236}">
                  <a16:creationId xmlns:a16="http://schemas.microsoft.com/office/drawing/2014/main" id="{A501D6F1-8995-4020-B947-41C3900DBC03}"/>
                </a:ext>
              </a:extLst>
            </p:cNvPr>
            <p:cNvSpPr/>
            <p:nvPr/>
          </p:nvSpPr>
          <p:spPr>
            <a:xfrm>
              <a:off x="0" y="180753"/>
              <a:ext cx="2604770" cy="2604770"/>
            </a:xfrm>
            <a:prstGeom prst="ellipse">
              <a:avLst/>
            </a:prstGeom>
            <a:solidFill>
              <a:srgbClr val="99FF99"/>
            </a:solidFill>
            <a:ln w="76200"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F6067B7-1BAE-429C-B10D-80581F5E73DD}"/>
                </a:ext>
              </a:extLst>
            </p:cNvPr>
            <p:cNvSpPr/>
            <p:nvPr/>
          </p:nvSpPr>
          <p:spPr>
            <a:xfrm>
              <a:off x="148856" y="280207"/>
              <a:ext cx="2286000" cy="11690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け　い　か　</a:t>
              </a:r>
              <a:r>
                <a:rPr lang="ja-JP" altLang="en-US" kern="100" dirty="0" err="1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く</a:t>
              </a:r>
              <a:endParaRPr lang="en-US" altLang="ja-JP" kern="100" dirty="0">
                <a:solidFill>
                  <a:srgbClr val="000000"/>
                </a:solidFill>
                <a:effectLst>
                  <a:glow rad="38100">
                    <a:schemeClr val="bg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en-US" sz="6000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計画</a:t>
              </a:r>
              <a:endParaRPr lang="ja-JP" sz="1050" kern="100" dirty="0"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3" name="テキスト ボックス 1">
              <a:extLst>
                <a:ext uri="{FF2B5EF4-FFF2-40B4-BE49-F238E27FC236}">
                  <a16:creationId xmlns:a16="http://schemas.microsoft.com/office/drawing/2014/main" id="{0F87F7A4-F5E7-432B-AC39-264796A6A54B}"/>
                </a:ext>
              </a:extLst>
            </p:cNvPr>
            <p:cNvSpPr txBox="1"/>
            <p:nvPr/>
          </p:nvSpPr>
          <p:spPr>
            <a:xfrm>
              <a:off x="85061" y="1316274"/>
              <a:ext cx="2456120" cy="118237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indent="280670" algn="l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こんなふうに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indent="280670" algn="r" latinLnBrk="1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うごかしたい　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indent="89535" algn="l">
                <a:spcAft>
                  <a:spcPts val="0"/>
                </a:spcAft>
              </a:pPr>
              <a:r>
                <a:rPr lang="en-US" sz="700" b="1" kern="100" dirty="0">
                  <a:solidFill>
                    <a:srgbClr val="000000"/>
                  </a:solidFill>
                  <a:effectLst/>
                  <a:latin typeface="HG丸ｺﾞｼｯｸM-PRO" panose="020F0600000000000000" pitchFamily="50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 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手が</a:t>
              </a:r>
              <a:r>
                <a:rPr lang="ja-JP" sz="2200" b="1" kern="100" dirty="0" err="1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き</a:t>
              </a: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アイコン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実行(学習サイクル)">
            <a:extLst>
              <a:ext uri="{FF2B5EF4-FFF2-40B4-BE49-F238E27FC236}">
                <a16:creationId xmlns:a16="http://schemas.microsoft.com/office/drawing/2014/main" id="{3F4EB6C7-CC01-49E1-BECA-60690DCB76CE}"/>
              </a:ext>
            </a:extLst>
          </p:cNvPr>
          <p:cNvGrpSpPr/>
          <p:nvPr/>
        </p:nvGrpSpPr>
        <p:grpSpPr>
          <a:xfrm>
            <a:off x="8349063" y="1019595"/>
            <a:ext cx="2951047" cy="2950291"/>
            <a:chOff x="0" y="0"/>
            <a:chExt cx="2604770" cy="2604135"/>
          </a:xfrm>
        </p:grpSpPr>
        <p:sp>
          <p:nvSpPr>
            <p:cNvPr id="28" name="円/楕円 17">
              <a:extLst>
                <a:ext uri="{FF2B5EF4-FFF2-40B4-BE49-F238E27FC236}">
                  <a16:creationId xmlns:a16="http://schemas.microsoft.com/office/drawing/2014/main" id="{34E281BA-B98B-4CAD-93BE-00A591828245}"/>
                </a:ext>
              </a:extLst>
            </p:cNvPr>
            <p:cNvSpPr/>
            <p:nvPr/>
          </p:nvSpPr>
          <p:spPr>
            <a:xfrm>
              <a:off x="0" y="0"/>
              <a:ext cx="2604770" cy="2604135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76200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E8AB112-12E2-4B87-B018-E9F92B2B1631}"/>
                </a:ext>
              </a:extLst>
            </p:cNvPr>
            <p:cNvSpPr/>
            <p:nvPr/>
          </p:nvSpPr>
          <p:spPr>
            <a:xfrm>
              <a:off x="148855" y="138223"/>
              <a:ext cx="2286000" cy="11687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じ　っ 　こ　</a:t>
              </a:r>
              <a:r>
                <a:rPr lang="ja-JP" altLang="en-US" kern="100" dirty="0" err="1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う</a:t>
              </a:r>
              <a:endParaRPr lang="en-US" altLang="ja-JP" kern="100" dirty="0">
                <a:solidFill>
                  <a:srgbClr val="000000"/>
                </a:solidFill>
                <a:effectLst>
                  <a:glow rad="38100">
                    <a:schemeClr val="bg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en-US" sz="6000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実行 </a:t>
              </a:r>
              <a:endParaRPr lang="ja-JP" sz="1050" kern="100" dirty="0"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0" name="テキスト ボックス 19">
              <a:extLst>
                <a:ext uri="{FF2B5EF4-FFF2-40B4-BE49-F238E27FC236}">
                  <a16:creationId xmlns:a16="http://schemas.microsoft.com/office/drawing/2014/main" id="{062E749A-A9B2-4DB3-949D-406A055345D4}"/>
                </a:ext>
              </a:extLst>
            </p:cNvPr>
            <p:cNvSpPr txBox="1"/>
            <p:nvPr/>
          </p:nvSpPr>
          <p:spPr>
            <a:xfrm>
              <a:off x="85060" y="1286540"/>
              <a:ext cx="2456120" cy="107854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プログラムを組む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indent="76200" algn="l">
                <a:spcAft>
                  <a:spcPts val="0"/>
                </a:spcAft>
              </a:pPr>
              <a:r>
                <a:rPr lang="en-US" sz="600" b="1" kern="100" dirty="0">
                  <a:solidFill>
                    <a:srgbClr val="000000"/>
                  </a:solidFill>
                  <a:effectLst/>
                  <a:latin typeface="HG丸ｺﾞｼｯｸM-PRO" panose="020F0600000000000000" pitchFamily="50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 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ロボットを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うごかす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検証(学習サイクル)">
            <a:extLst>
              <a:ext uri="{FF2B5EF4-FFF2-40B4-BE49-F238E27FC236}">
                <a16:creationId xmlns:a16="http://schemas.microsoft.com/office/drawing/2014/main" id="{3251947E-3163-4C91-8EE6-02285C4889C8}"/>
              </a:ext>
            </a:extLst>
          </p:cNvPr>
          <p:cNvGrpSpPr/>
          <p:nvPr/>
        </p:nvGrpSpPr>
        <p:grpSpPr>
          <a:xfrm>
            <a:off x="5873836" y="3874475"/>
            <a:ext cx="2951047" cy="2950291"/>
            <a:chOff x="5187329" y="3817275"/>
            <a:chExt cx="2951047" cy="2950291"/>
          </a:xfrm>
        </p:grpSpPr>
        <p:sp>
          <p:nvSpPr>
            <p:cNvPr id="25" name="円/楕円 23">
              <a:extLst>
                <a:ext uri="{FF2B5EF4-FFF2-40B4-BE49-F238E27FC236}">
                  <a16:creationId xmlns:a16="http://schemas.microsoft.com/office/drawing/2014/main" id="{9CB826C9-ECC9-4D01-8A19-0C6E699AFE45}"/>
                </a:ext>
              </a:extLst>
            </p:cNvPr>
            <p:cNvSpPr/>
            <p:nvPr/>
          </p:nvSpPr>
          <p:spPr>
            <a:xfrm>
              <a:off x="5187329" y="3817275"/>
              <a:ext cx="2951047" cy="2950291"/>
            </a:xfrm>
            <a:prstGeom prst="ellipse">
              <a:avLst/>
            </a:prstGeom>
            <a:solidFill>
              <a:srgbClr val="FFFFCC"/>
            </a:solidFill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426BBD7-EA87-4136-8C57-AF565A45ADE8}"/>
                </a:ext>
              </a:extLst>
            </p:cNvPr>
            <p:cNvSpPr/>
            <p:nvPr/>
          </p:nvSpPr>
          <p:spPr>
            <a:xfrm>
              <a:off x="5355974" y="3973871"/>
              <a:ext cx="2589900" cy="13241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80000"/>
                </a:lnSpc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　　　け　ん　しょう</a:t>
              </a:r>
              <a:endParaRPr lang="en-US" kern="100" dirty="0">
                <a:solidFill>
                  <a:srgbClr val="000000"/>
                </a:solidFill>
                <a:effectLst>
                  <a:glow rad="38100">
                    <a:schemeClr val="bg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ct val="80000"/>
                </a:lnSpc>
                <a:spcAft>
                  <a:spcPts val="0"/>
                </a:spcAft>
              </a:pPr>
              <a:r>
                <a:rPr lang="en-US" sz="6000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検証 </a:t>
              </a:r>
              <a:endParaRPr lang="ja-JP" sz="1050" kern="100" dirty="0"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7" name="テキスト ボックス 25">
              <a:extLst>
                <a:ext uri="{FF2B5EF4-FFF2-40B4-BE49-F238E27FC236}">
                  <a16:creationId xmlns:a16="http://schemas.microsoft.com/office/drawing/2014/main" id="{D3A359A0-040C-46B3-BE40-F9442EDACA0E}"/>
                </a:ext>
              </a:extLst>
            </p:cNvPr>
            <p:cNvSpPr txBox="1"/>
            <p:nvPr/>
          </p:nvSpPr>
          <p:spPr>
            <a:xfrm>
              <a:off x="5283698" y="5214604"/>
              <a:ext cx="2782636" cy="122191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思いどおりに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うごかない</a:t>
              </a:r>
              <a:endParaRPr lang="en-US" altLang="ja-JP" sz="2200" b="1" kern="100" dirty="0">
                <a:solidFill>
                  <a:srgbClr val="000000"/>
                </a:solidFill>
                <a:ea typeface="HG丸ｺﾞｼｯｸM-PRO" panose="020F0600000000000000" pitchFamily="50" charset="-128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11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　　　　 げんいん　</a:t>
              </a:r>
              <a:endParaRPr lang="en-US" altLang="ja-JP" sz="1100" b="1" kern="100" dirty="0">
                <a:solidFill>
                  <a:srgbClr val="000000"/>
                </a:solidFill>
                <a:effectLst/>
                <a:ea typeface="HG丸ｺﾞｼｯｸM-PRO" panose="020F0600000000000000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200" b="1" kern="100" dirty="0" err="1">
                  <a:solidFill>
                    <a:srgbClr val="000000"/>
                  </a:solidFill>
                  <a:effectLst/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原因</a:t>
              </a:r>
              <a:r>
                <a:rPr lang="ja-JP" sz="2200" b="1" kern="100" dirty="0">
                  <a:solidFill>
                    <a:srgbClr val="000000"/>
                  </a:solidFill>
                  <a:effectLst/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は何</a:t>
              </a: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か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改善(学習サイクル)">
            <a:extLst>
              <a:ext uri="{FF2B5EF4-FFF2-40B4-BE49-F238E27FC236}">
                <a16:creationId xmlns:a16="http://schemas.microsoft.com/office/drawing/2014/main" id="{89A1EF42-784D-469F-896C-FC373D8A2BBF}"/>
              </a:ext>
            </a:extLst>
          </p:cNvPr>
          <p:cNvGrpSpPr/>
          <p:nvPr/>
        </p:nvGrpSpPr>
        <p:grpSpPr>
          <a:xfrm>
            <a:off x="292168" y="3578696"/>
            <a:ext cx="2951047" cy="2950291"/>
            <a:chOff x="0" y="0"/>
            <a:chExt cx="2604770" cy="2604135"/>
          </a:xfrm>
        </p:grpSpPr>
        <p:sp>
          <p:nvSpPr>
            <p:cNvPr id="22" name="円/楕円 30">
              <a:extLst>
                <a:ext uri="{FF2B5EF4-FFF2-40B4-BE49-F238E27FC236}">
                  <a16:creationId xmlns:a16="http://schemas.microsoft.com/office/drawing/2014/main" id="{BCB95D5A-9439-4EAF-804A-50BE9D566F38}"/>
                </a:ext>
              </a:extLst>
            </p:cNvPr>
            <p:cNvSpPr/>
            <p:nvPr/>
          </p:nvSpPr>
          <p:spPr>
            <a:xfrm>
              <a:off x="0" y="0"/>
              <a:ext cx="2604770" cy="2604135"/>
            </a:xfrm>
            <a:prstGeom prst="ellipse">
              <a:avLst/>
            </a:prstGeom>
            <a:solidFill>
              <a:srgbClr val="FF66CC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9D435BE0-40A8-4FF9-80E5-023220FD6B0D}"/>
                </a:ext>
              </a:extLst>
            </p:cNvPr>
            <p:cNvSpPr/>
            <p:nvPr/>
          </p:nvSpPr>
          <p:spPr>
            <a:xfrm>
              <a:off x="148856" y="138223"/>
              <a:ext cx="2286000" cy="11687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か　い　ぜ　</a:t>
              </a:r>
              <a:r>
                <a:rPr lang="ja-JP" altLang="en-US" kern="100" dirty="0" err="1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ん</a:t>
              </a:r>
              <a:endParaRPr lang="en-US" kern="100" dirty="0">
                <a:solidFill>
                  <a:srgbClr val="000000"/>
                </a:solidFill>
                <a:effectLst>
                  <a:glow rad="38100">
                    <a:schemeClr val="bg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en-US" sz="6000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改善</a:t>
              </a:r>
              <a:endParaRPr lang="ja-JP" sz="1050" kern="100" dirty="0"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4" name="テキスト ボックス 225">
              <a:extLst>
                <a:ext uri="{FF2B5EF4-FFF2-40B4-BE49-F238E27FC236}">
                  <a16:creationId xmlns:a16="http://schemas.microsoft.com/office/drawing/2014/main" id="{45F48581-4AD3-4081-A9F8-E3895F1A86CE}"/>
                </a:ext>
              </a:extLst>
            </p:cNvPr>
            <p:cNvSpPr txBox="1"/>
            <p:nvPr/>
          </p:nvSpPr>
          <p:spPr>
            <a:xfrm>
              <a:off x="85061" y="1254642"/>
              <a:ext cx="2455545" cy="107823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直すところはどこか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altLang="en-US" sz="11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　　　　　も</a:t>
              </a:r>
              <a:r>
                <a:rPr lang="ja-JP" altLang="en-US" sz="1100" b="1" kern="100" dirty="0" err="1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くひょう</a:t>
              </a:r>
              <a:endParaRPr lang="en-US" altLang="ja-JP" sz="1100" b="1" kern="100" dirty="0">
                <a:solidFill>
                  <a:srgbClr val="000000"/>
                </a:solidFill>
                <a:effectLst/>
                <a:ea typeface="HG丸ｺﾞｼｯｸM-PRO" panose="020F0600000000000000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つぎの</a:t>
              </a:r>
              <a:r>
                <a:rPr lang="en-US" sz="2200" b="1" kern="100" dirty="0" err="1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目標</a:t>
              </a: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を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立てる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39" name="タイトル 1">
            <a:extLst>
              <a:ext uri="{FF2B5EF4-FFF2-40B4-BE49-F238E27FC236}">
                <a16:creationId xmlns:a16="http://schemas.microsoft.com/office/drawing/2014/main" id="{E30FA2BE-E2F0-4B1B-BEAE-887C000F4E03}"/>
              </a:ext>
            </a:extLst>
          </p:cNvPr>
          <p:cNvSpPr txBox="1">
            <a:spLocks/>
          </p:cNvSpPr>
          <p:nvPr/>
        </p:nvSpPr>
        <p:spPr>
          <a:xfrm>
            <a:off x="145703" y="705840"/>
            <a:ext cx="2897612" cy="94070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6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 がくしゅう</a:t>
            </a:r>
            <a:endParaRPr lang="en-US" altLang="ja-JP" sz="1600" dirty="0"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l"/>
            <a:r>
              <a:rPr lang="en-US" altLang="ja-JP" sz="32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学習サイクル</a:t>
            </a:r>
            <a:r>
              <a:rPr lang="en-US" altLang="ja-JP" sz="32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3200" dirty="0"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1" name="タイトル 1">
            <a:extLst>
              <a:ext uri="{FF2B5EF4-FFF2-40B4-BE49-F238E27FC236}">
                <a16:creationId xmlns:a16="http://schemas.microsoft.com/office/drawing/2014/main" id="{54CC82CE-7072-425B-898B-889F2929DB3B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科学探査機マイロをうごかそう</a:t>
            </a:r>
          </a:p>
        </p:txBody>
      </p:sp>
    </p:spTree>
    <p:extLst>
      <p:ext uri="{BB962C8B-B14F-4D97-AF65-F5344CB8AC3E}">
        <p14:creationId xmlns:p14="http://schemas.microsoft.com/office/powerpoint/2010/main" val="327420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D894EB-8EFC-4EF0-BF48-0632D6EB81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608563"/>
            <a:ext cx="6821714" cy="595313"/>
          </a:xfrm>
          <a:noFill/>
        </p:spPr>
        <p:txBody>
          <a:bodyPr vert="horz" lIns="91440" tIns="45720" rIns="91440" bIns="45720" rtlCol="0" anchor="ctr" anchorCtr="0">
            <a:normAutofit/>
          </a:bodyPr>
          <a:lstStyle/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学習サイクル②</a:t>
            </a:r>
          </a:p>
        </p:txBody>
      </p:sp>
      <p:sp>
        <p:nvSpPr>
          <p:cNvPr id="34" name="ドーナツ 228">
            <a:extLst>
              <a:ext uri="{FF2B5EF4-FFF2-40B4-BE49-F238E27FC236}">
                <a16:creationId xmlns:a16="http://schemas.microsoft.com/office/drawing/2014/main" id="{C2FFDC1C-D49C-46AC-B9C7-87F9AD207C9D}"/>
              </a:ext>
            </a:extLst>
          </p:cNvPr>
          <p:cNvSpPr/>
          <p:nvPr/>
        </p:nvSpPr>
        <p:spPr>
          <a:xfrm>
            <a:off x="769257" y="2083227"/>
            <a:ext cx="10466116" cy="3354902"/>
          </a:xfrm>
          <a:prstGeom prst="donut">
            <a:avLst>
              <a:gd name="adj" fmla="val 136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5" name="右矢印 239">
            <a:extLst>
              <a:ext uri="{FF2B5EF4-FFF2-40B4-BE49-F238E27FC236}">
                <a16:creationId xmlns:a16="http://schemas.microsoft.com/office/drawing/2014/main" id="{908F4CF4-7252-49A3-987A-2F2ABFDF05E4}"/>
              </a:ext>
            </a:extLst>
          </p:cNvPr>
          <p:cNvSpPr/>
          <p:nvPr/>
        </p:nvSpPr>
        <p:spPr>
          <a:xfrm rot="471613">
            <a:off x="6959217" y="2235823"/>
            <a:ext cx="780286" cy="287202"/>
          </a:xfrm>
          <a:prstGeom prst="rightArrow">
            <a:avLst>
              <a:gd name="adj1" fmla="val 50000"/>
              <a:gd name="adj2" fmla="val 99847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6" name="右矢印 240">
            <a:extLst>
              <a:ext uri="{FF2B5EF4-FFF2-40B4-BE49-F238E27FC236}">
                <a16:creationId xmlns:a16="http://schemas.microsoft.com/office/drawing/2014/main" id="{BA97C0FE-B5E4-4E61-98B0-3FF724556EF2}"/>
              </a:ext>
            </a:extLst>
          </p:cNvPr>
          <p:cNvSpPr/>
          <p:nvPr/>
        </p:nvSpPr>
        <p:spPr>
          <a:xfrm rot="8779440">
            <a:off x="9614621" y="4462342"/>
            <a:ext cx="780286" cy="287202"/>
          </a:xfrm>
          <a:prstGeom prst="rightArrow">
            <a:avLst>
              <a:gd name="adj1" fmla="val 50000"/>
              <a:gd name="adj2" fmla="val 99847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7" name="右矢印 241">
            <a:extLst>
              <a:ext uri="{FF2B5EF4-FFF2-40B4-BE49-F238E27FC236}">
                <a16:creationId xmlns:a16="http://schemas.microsoft.com/office/drawing/2014/main" id="{7429A446-6947-42C8-A8A0-1B9704C8819A}"/>
              </a:ext>
            </a:extLst>
          </p:cNvPr>
          <p:cNvSpPr/>
          <p:nvPr/>
        </p:nvSpPr>
        <p:spPr>
          <a:xfrm rot="11335127">
            <a:off x="4169250" y="5003364"/>
            <a:ext cx="780286" cy="287202"/>
          </a:xfrm>
          <a:prstGeom prst="rightArrow">
            <a:avLst>
              <a:gd name="adj1" fmla="val 50000"/>
              <a:gd name="adj2" fmla="val 99847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8" name="右矢印 242">
            <a:extLst>
              <a:ext uri="{FF2B5EF4-FFF2-40B4-BE49-F238E27FC236}">
                <a16:creationId xmlns:a16="http://schemas.microsoft.com/office/drawing/2014/main" id="{7C77487C-5B65-41AD-A834-2D63551712B6}"/>
              </a:ext>
            </a:extLst>
          </p:cNvPr>
          <p:cNvSpPr/>
          <p:nvPr/>
        </p:nvSpPr>
        <p:spPr>
          <a:xfrm rot="19644854">
            <a:off x="1549731" y="2804591"/>
            <a:ext cx="780286" cy="287202"/>
          </a:xfrm>
          <a:prstGeom prst="rightArrow">
            <a:avLst>
              <a:gd name="adj1" fmla="val 50000"/>
              <a:gd name="adj2" fmla="val 99847"/>
            </a:avLst>
          </a:prstGeom>
          <a:solidFill>
            <a:schemeClr val="bg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18" name="計画(学習サイクル)">
            <a:extLst>
              <a:ext uri="{FF2B5EF4-FFF2-40B4-BE49-F238E27FC236}">
                <a16:creationId xmlns:a16="http://schemas.microsoft.com/office/drawing/2014/main" id="{3381EE85-9487-4781-838B-203ADC82B80A}"/>
              </a:ext>
            </a:extLst>
          </p:cNvPr>
          <p:cNvGrpSpPr/>
          <p:nvPr/>
        </p:nvGrpSpPr>
        <p:grpSpPr>
          <a:xfrm>
            <a:off x="3079453" y="752793"/>
            <a:ext cx="2951047" cy="2950291"/>
            <a:chOff x="0" y="180753"/>
            <a:chExt cx="2604770" cy="2604770"/>
          </a:xfrm>
        </p:grpSpPr>
        <p:sp>
          <p:nvSpPr>
            <p:cNvPr id="31" name="円/楕円 9">
              <a:extLst>
                <a:ext uri="{FF2B5EF4-FFF2-40B4-BE49-F238E27FC236}">
                  <a16:creationId xmlns:a16="http://schemas.microsoft.com/office/drawing/2014/main" id="{A501D6F1-8995-4020-B947-41C3900DBC03}"/>
                </a:ext>
              </a:extLst>
            </p:cNvPr>
            <p:cNvSpPr/>
            <p:nvPr/>
          </p:nvSpPr>
          <p:spPr>
            <a:xfrm>
              <a:off x="0" y="180753"/>
              <a:ext cx="2604770" cy="2604770"/>
            </a:xfrm>
            <a:prstGeom prst="ellipse">
              <a:avLst/>
            </a:prstGeom>
            <a:solidFill>
              <a:srgbClr val="99FF99"/>
            </a:solidFill>
            <a:ln w="76200"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F6067B7-1BAE-429C-B10D-80581F5E73DD}"/>
                </a:ext>
              </a:extLst>
            </p:cNvPr>
            <p:cNvSpPr/>
            <p:nvPr/>
          </p:nvSpPr>
          <p:spPr>
            <a:xfrm>
              <a:off x="148856" y="280207"/>
              <a:ext cx="2286000" cy="11690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け　い　か　</a:t>
              </a:r>
              <a:r>
                <a:rPr lang="ja-JP" altLang="en-US" kern="100" dirty="0" err="1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く</a:t>
              </a:r>
              <a:endParaRPr lang="en-US" altLang="ja-JP" kern="100" dirty="0">
                <a:solidFill>
                  <a:srgbClr val="000000"/>
                </a:solidFill>
                <a:effectLst>
                  <a:glow rad="38100">
                    <a:schemeClr val="bg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en-US" sz="6000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計画</a:t>
              </a:r>
              <a:endParaRPr lang="ja-JP" sz="1050" kern="100" dirty="0"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3" name="テキスト ボックス 1">
              <a:extLst>
                <a:ext uri="{FF2B5EF4-FFF2-40B4-BE49-F238E27FC236}">
                  <a16:creationId xmlns:a16="http://schemas.microsoft.com/office/drawing/2014/main" id="{0F87F7A4-F5E7-432B-AC39-264796A6A54B}"/>
                </a:ext>
              </a:extLst>
            </p:cNvPr>
            <p:cNvSpPr txBox="1"/>
            <p:nvPr/>
          </p:nvSpPr>
          <p:spPr>
            <a:xfrm>
              <a:off x="85061" y="1316274"/>
              <a:ext cx="2456120" cy="118237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indent="280670" algn="l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こんなふうに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indent="280670" algn="r" latinLnBrk="1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うごかしたい　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indent="89535" algn="l">
                <a:spcAft>
                  <a:spcPts val="0"/>
                </a:spcAft>
              </a:pPr>
              <a:r>
                <a:rPr lang="en-US" sz="700" b="1" kern="100" dirty="0">
                  <a:solidFill>
                    <a:srgbClr val="000000"/>
                  </a:solidFill>
                  <a:effectLst/>
                  <a:latin typeface="HG丸ｺﾞｼｯｸM-PRO" panose="020F0600000000000000" pitchFamily="50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 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手が</a:t>
              </a:r>
              <a:r>
                <a:rPr lang="ja-JP" sz="2200" b="1" kern="100" dirty="0" err="1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き</a:t>
              </a: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アイコン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実行(学習サイクル)">
            <a:extLst>
              <a:ext uri="{FF2B5EF4-FFF2-40B4-BE49-F238E27FC236}">
                <a16:creationId xmlns:a16="http://schemas.microsoft.com/office/drawing/2014/main" id="{3F4EB6C7-CC01-49E1-BECA-60690DCB76CE}"/>
              </a:ext>
            </a:extLst>
          </p:cNvPr>
          <p:cNvGrpSpPr/>
          <p:nvPr/>
        </p:nvGrpSpPr>
        <p:grpSpPr>
          <a:xfrm>
            <a:off x="8349063" y="1019595"/>
            <a:ext cx="2951047" cy="2950291"/>
            <a:chOff x="0" y="0"/>
            <a:chExt cx="2604770" cy="2604135"/>
          </a:xfrm>
        </p:grpSpPr>
        <p:sp>
          <p:nvSpPr>
            <p:cNvPr id="28" name="円/楕円 17">
              <a:extLst>
                <a:ext uri="{FF2B5EF4-FFF2-40B4-BE49-F238E27FC236}">
                  <a16:creationId xmlns:a16="http://schemas.microsoft.com/office/drawing/2014/main" id="{34E281BA-B98B-4CAD-93BE-00A591828245}"/>
                </a:ext>
              </a:extLst>
            </p:cNvPr>
            <p:cNvSpPr/>
            <p:nvPr/>
          </p:nvSpPr>
          <p:spPr>
            <a:xfrm>
              <a:off x="0" y="0"/>
              <a:ext cx="2604770" cy="2604135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76200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E8AB112-12E2-4B87-B018-E9F92B2B1631}"/>
                </a:ext>
              </a:extLst>
            </p:cNvPr>
            <p:cNvSpPr/>
            <p:nvPr/>
          </p:nvSpPr>
          <p:spPr>
            <a:xfrm>
              <a:off x="148855" y="138223"/>
              <a:ext cx="2286000" cy="11687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じ　っ 　こ　</a:t>
              </a:r>
              <a:r>
                <a:rPr lang="ja-JP" altLang="en-US" kern="100" dirty="0" err="1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う</a:t>
              </a:r>
              <a:endParaRPr lang="en-US" altLang="ja-JP" kern="100" dirty="0">
                <a:solidFill>
                  <a:srgbClr val="000000"/>
                </a:solidFill>
                <a:effectLst>
                  <a:glow rad="38100">
                    <a:schemeClr val="bg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en-US" sz="6000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実行 </a:t>
              </a:r>
              <a:endParaRPr lang="ja-JP" sz="1050" kern="100" dirty="0"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0" name="テキスト ボックス 19">
              <a:extLst>
                <a:ext uri="{FF2B5EF4-FFF2-40B4-BE49-F238E27FC236}">
                  <a16:creationId xmlns:a16="http://schemas.microsoft.com/office/drawing/2014/main" id="{062E749A-A9B2-4DB3-949D-406A055345D4}"/>
                </a:ext>
              </a:extLst>
            </p:cNvPr>
            <p:cNvSpPr txBox="1"/>
            <p:nvPr/>
          </p:nvSpPr>
          <p:spPr>
            <a:xfrm>
              <a:off x="85060" y="1286540"/>
              <a:ext cx="2456120" cy="107854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プログラムを組む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indent="76200" algn="l">
                <a:spcAft>
                  <a:spcPts val="0"/>
                </a:spcAft>
              </a:pPr>
              <a:r>
                <a:rPr lang="en-US" sz="600" b="1" kern="100" dirty="0">
                  <a:solidFill>
                    <a:srgbClr val="000000"/>
                  </a:solidFill>
                  <a:effectLst/>
                  <a:latin typeface="HG丸ｺﾞｼｯｸM-PRO" panose="020F0600000000000000" pitchFamily="50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 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ロボットを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うごかす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検証(学習サイクル)">
            <a:extLst>
              <a:ext uri="{FF2B5EF4-FFF2-40B4-BE49-F238E27FC236}">
                <a16:creationId xmlns:a16="http://schemas.microsoft.com/office/drawing/2014/main" id="{3251947E-3163-4C91-8EE6-02285C4889C8}"/>
              </a:ext>
            </a:extLst>
          </p:cNvPr>
          <p:cNvGrpSpPr/>
          <p:nvPr/>
        </p:nvGrpSpPr>
        <p:grpSpPr>
          <a:xfrm>
            <a:off x="5873836" y="3874475"/>
            <a:ext cx="2951047" cy="2950291"/>
            <a:chOff x="5187329" y="3817275"/>
            <a:chExt cx="2951047" cy="2950291"/>
          </a:xfrm>
        </p:grpSpPr>
        <p:sp>
          <p:nvSpPr>
            <p:cNvPr id="25" name="円/楕円 23">
              <a:extLst>
                <a:ext uri="{FF2B5EF4-FFF2-40B4-BE49-F238E27FC236}">
                  <a16:creationId xmlns:a16="http://schemas.microsoft.com/office/drawing/2014/main" id="{9CB826C9-ECC9-4D01-8A19-0C6E699AFE45}"/>
                </a:ext>
              </a:extLst>
            </p:cNvPr>
            <p:cNvSpPr/>
            <p:nvPr/>
          </p:nvSpPr>
          <p:spPr>
            <a:xfrm>
              <a:off x="5187329" y="3817275"/>
              <a:ext cx="2951047" cy="2950291"/>
            </a:xfrm>
            <a:prstGeom prst="ellipse">
              <a:avLst/>
            </a:prstGeom>
            <a:solidFill>
              <a:srgbClr val="FFFFCC"/>
            </a:solidFill>
            <a:ln w="762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426BBD7-EA87-4136-8C57-AF565A45ADE8}"/>
                </a:ext>
              </a:extLst>
            </p:cNvPr>
            <p:cNvSpPr/>
            <p:nvPr/>
          </p:nvSpPr>
          <p:spPr>
            <a:xfrm>
              <a:off x="5355974" y="3973871"/>
              <a:ext cx="2589900" cy="13241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80000"/>
                </a:lnSpc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　　　け　ん　しょう</a:t>
              </a:r>
              <a:endParaRPr lang="en-US" kern="100" dirty="0">
                <a:solidFill>
                  <a:srgbClr val="000000"/>
                </a:solidFill>
                <a:effectLst>
                  <a:glow rad="38100">
                    <a:schemeClr val="bg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ct val="80000"/>
                </a:lnSpc>
                <a:spcAft>
                  <a:spcPts val="0"/>
                </a:spcAft>
              </a:pPr>
              <a:r>
                <a:rPr lang="en-US" sz="6000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検証 </a:t>
              </a:r>
              <a:endParaRPr lang="ja-JP" sz="1050" kern="100" dirty="0"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7" name="テキスト ボックス 25">
              <a:extLst>
                <a:ext uri="{FF2B5EF4-FFF2-40B4-BE49-F238E27FC236}">
                  <a16:creationId xmlns:a16="http://schemas.microsoft.com/office/drawing/2014/main" id="{D3A359A0-040C-46B3-BE40-F9442EDACA0E}"/>
                </a:ext>
              </a:extLst>
            </p:cNvPr>
            <p:cNvSpPr txBox="1"/>
            <p:nvPr/>
          </p:nvSpPr>
          <p:spPr>
            <a:xfrm>
              <a:off x="5283698" y="5214604"/>
              <a:ext cx="2782636" cy="1221913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思いどおりに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うごかない</a:t>
              </a:r>
              <a:endParaRPr lang="en-US" altLang="ja-JP" sz="2200" b="1" kern="100" dirty="0">
                <a:solidFill>
                  <a:srgbClr val="000000"/>
                </a:solidFill>
                <a:ea typeface="HG丸ｺﾞｼｯｸM-PRO" panose="020F0600000000000000" pitchFamily="50" charset="-128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11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　　　　 げんいん　</a:t>
              </a:r>
              <a:endParaRPr lang="en-US" altLang="ja-JP" sz="1100" b="1" kern="100" dirty="0">
                <a:solidFill>
                  <a:srgbClr val="000000"/>
                </a:solidFill>
                <a:effectLst/>
                <a:ea typeface="HG丸ｺﾞｼｯｸM-PRO" panose="020F0600000000000000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2200" b="1" kern="100" dirty="0" err="1">
                  <a:solidFill>
                    <a:srgbClr val="000000"/>
                  </a:solidFill>
                  <a:effectLst/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原因</a:t>
              </a:r>
              <a:r>
                <a:rPr lang="ja-JP" sz="2200" b="1" kern="100" dirty="0">
                  <a:solidFill>
                    <a:srgbClr val="000000"/>
                  </a:solidFill>
                  <a:effectLst/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は何</a:t>
              </a: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か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改善(学習サイクル)">
            <a:extLst>
              <a:ext uri="{FF2B5EF4-FFF2-40B4-BE49-F238E27FC236}">
                <a16:creationId xmlns:a16="http://schemas.microsoft.com/office/drawing/2014/main" id="{89A1EF42-784D-469F-896C-FC373D8A2BBF}"/>
              </a:ext>
            </a:extLst>
          </p:cNvPr>
          <p:cNvGrpSpPr/>
          <p:nvPr/>
        </p:nvGrpSpPr>
        <p:grpSpPr>
          <a:xfrm>
            <a:off x="292168" y="3578696"/>
            <a:ext cx="2951047" cy="2950291"/>
            <a:chOff x="0" y="0"/>
            <a:chExt cx="2604770" cy="2604135"/>
          </a:xfrm>
        </p:grpSpPr>
        <p:sp>
          <p:nvSpPr>
            <p:cNvPr id="22" name="円/楕円 30">
              <a:extLst>
                <a:ext uri="{FF2B5EF4-FFF2-40B4-BE49-F238E27FC236}">
                  <a16:creationId xmlns:a16="http://schemas.microsoft.com/office/drawing/2014/main" id="{BCB95D5A-9439-4EAF-804A-50BE9D566F38}"/>
                </a:ext>
              </a:extLst>
            </p:cNvPr>
            <p:cNvSpPr/>
            <p:nvPr/>
          </p:nvSpPr>
          <p:spPr>
            <a:xfrm>
              <a:off x="0" y="0"/>
              <a:ext cx="2604770" cy="2604135"/>
            </a:xfrm>
            <a:prstGeom prst="ellipse">
              <a:avLst/>
            </a:prstGeom>
            <a:solidFill>
              <a:srgbClr val="FF66CC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9D435BE0-40A8-4FF9-80E5-023220FD6B0D}"/>
                </a:ext>
              </a:extLst>
            </p:cNvPr>
            <p:cNvSpPr/>
            <p:nvPr/>
          </p:nvSpPr>
          <p:spPr>
            <a:xfrm>
              <a:off x="148856" y="138223"/>
              <a:ext cx="2286000" cy="11687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ja-JP" altLang="en-US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か　い　ぜ　</a:t>
              </a:r>
              <a:r>
                <a:rPr lang="ja-JP" altLang="en-US" kern="100" dirty="0" err="1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ん</a:t>
              </a:r>
              <a:endParaRPr lang="en-US" kern="100" dirty="0">
                <a:solidFill>
                  <a:srgbClr val="000000"/>
                </a:solidFill>
                <a:effectLst>
                  <a:glow rad="38100">
                    <a:schemeClr val="bg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  <a:p>
              <a:pPr algn="ctr">
                <a:lnSpc>
                  <a:spcPct val="90000"/>
                </a:lnSpc>
                <a:spcAft>
                  <a:spcPts val="0"/>
                </a:spcAft>
              </a:pPr>
              <a:r>
                <a:rPr lang="en-US" sz="6000" kern="100" dirty="0">
                  <a:solidFill>
                    <a:srgbClr val="000000"/>
                  </a:solidFill>
                  <a:effectLst>
                    <a:glow rad="38100">
                      <a:schemeClr val="bg1"/>
                    </a:glo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Times New Roman" panose="02020603050405020304" pitchFamily="18" charset="0"/>
                </a:rPr>
                <a:t>改善</a:t>
              </a:r>
              <a:endParaRPr lang="ja-JP" sz="1050" kern="100" dirty="0"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4" name="テキスト ボックス 225">
              <a:extLst>
                <a:ext uri="{FF2B5EF4-FFF2-40B4-BE49-F238E27FC236}">
                  <a16:creationId xmlns:a16="http://schemas.microsoft.com/office/drawing/2014/main" id="{45F48581-4AD3-4081-A9F8-E3895F1A86CE}"/>
                </a:ext>
              </a:extLst>
            </p:cNvPr>
            <p:cNvSpPr txBox="1"/>
            <p:nvPr/>
          </p:nvSpPr>
          <p:spPr>
            <a:xfrm>
              <a:off x="85061" y="1254642"/>
              <a:ext cx="2455545" cy="107823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直すところはどこか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altLang="en-US" sz="11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　　　　　も</a:t>
              </a:r>
              <a:r>
                <a:rPr lang="ja-JP" altLang="en-US" sz="1100" b="1" kern="100" dirty="0" err="1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くひょう</a:t>
              </a:r>
              <a:endParaRPr lang="en-US" altLang="ja-JP" sz="1100" b="1" kern="100" dirty="0">
                <a:solidFill>
                  <a:srgbClr val="000000"/>
                </a:solidFill>
                <a:effectLst/>
                <a:ea typeface="HG丸ｺﾞｼｯｸM-PRO" panose="020F0600000000000000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つぎの</a:t>
              </a:r>
              <a:r>
                <a:rPr lang="en-US" sz="2200" b="1" kern="100" dirty="0" err="1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目標</a:t>
              </a: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を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sz="2200" b="1" kern="100" dirty="0">
                  <a:solidFill>
                    <a:srgbClr val="000000"/>
                  </a:solidFill>
                  <a:effectLst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立てる</a:t>
              </a:r>
              <a:endParaRPr lang="ja-JP" sz="105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39" name="タイトル 1">
            <a:extLst>
              <a:ext uri="{FF2B5EF4-FFF2-40B4-BE49-F238E27FC236}">
                <a16:creationId xmlns:a16="http://schemas.microsoft.com/office/drawing/2014/main" id="{E30FA2BE-E2F0-4B1B-BEAE-887C000F4E03}"/>
              </a:ext>
            </a:extLst>
          </p:cNvPr>
          <p:cNvSpPr txBox="1">
            <a:spLocks/>
          </p:cNvSpPr>
          <p:nvPr/>
        </p:nvSpPr>
        <p:spPr>
          <a:xfrm>
            <a:off x="145703" y="705840"/>
            <a:ext cx="2897612" cy="94070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6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 がくしゅう</a:t>
            </a:r>
            <a:endParaRPr lang="en-US" altLang="ja-JP" sz="1600" dirty="0"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l"/>
            <a:r>
              <a:rPr lang="en-US" altLang="ja-JP" sz="32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</a:t>
            </a:r>
            <a:r>
              <a:rPr lang="ja-JP" altLang="en-US" sz="32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学習サイクル</a:t>
            </a:r>
            <a:r>
              <a:rPr lang="en-US" altLang="ja-JP" sz="3200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】</a:t>
            </a:r>
            <a:endParaRPr lang="ja-JP" altLang="en-US" sz="3200" dirty="0">
              <a:solidFill>
                <a:srgbClr val="00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0" name="タイトル 1">
            <a:extLst>
              <a:ext uri="{FF2B5EF4-FFF2-40B4-BE49-F238E27FC236}">
                <a16:creationId xmlns:a16="http://schemas.microsoft.com/office/drawing/2014/main" id="{3696FF2B-465F-42B9-AF79-89F4BB24FB28}"/>
              </a:ext>
            </a:extLst>
          </p:cNvPr>
          <p:cNvSpPr txBox="1">
            <a:spLocks/>
          </p:cNvSpPr>
          <p:nvPr/>
        </p:nvSpPr>
        <p:spPr>
          <a:xfrm>
            <a:off x="0" y="2254"/>
            <a:ext cx="7829550" cy="57308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科学探査機マイロをうごかそう</a:t>
            </a:r>
          </a:p>
        </p:txBody>
      </p:sp>
    </p:spTree>
    <p:extLst>
      <p:ext uri="{BB962C8B-B14F-4D97-AF65-F5344CB8AC3E}">
        <p14:creationId xmlns:p14="http://schemas.microsoft.com/office/powerpoint/2010/main" val="123982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000"/>
                            </p:stCondLst>
                            <p:childTnLst>
                              <p:par>
                                <p:cTn id="68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2496</TotalTime>
  <Words>2371</Words>
  <Application>Microsoft Office PowerPoint</Application>
  <PresentationFormat>ワイド画面</PresentationFormat>
  <Paragraphs>514</Paragraphs>
  <Slides>21</Slides>
  <Notes>21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  <vt:variant>
        <vt:lpstr>目的別スライド ショー</vt:lpstr>
      </vt:variant>
      <vt:variant>
        <vt:i4>7</vt:i4>
      </vt:variant>
    </vt:vector>
  </HeadingPairs>
  <TitlesOfParts>
    <vt:vector size="35" baseType="lpstr">
      <vt:lpstr>HGP創英角ﾎﾟｯﾌﾟ体</vt:lpstr>
      <vt:lpstr>HG丸ｺﾞｼｯｸM-PRO</vt:lpstr>
      <vt:lpstr>HG創英角ﾎﾟｯﾌﾟ体</vt:lpstr>
      <vt:lpstr>游ゴシック</vt:lpstr>
      <vt:lpstr>游ゴシック Light</vt:lpstr>
      <vt:lpstr>Arial</vt:lpstr>
      <vt:lpstr>Office テーマ</vt:lpstr>
      <vt:lpstr>タイトル</vt:lpstr>
      <vt:lpstr>学習のめあて</vt:lpstr>
      <vt:lpstr>学習の進め方（流れ図）</vt:lpstr>
      <vt:lpstr>3種類のマイロ　説明</vt:lpstr>
      <vt:lpstr>惑星探検　説明①</vt:lpstr>
      <vt:lpstr>惑星探検　説明②</vt:lpstr>
      <vt:lpstr>惑星探検　説明③</vt:lpstr>
      <vt:lpstr>学習サイクル①</vt:lpstr>
      <vt:lpstr>学習サイクル②</vt:lpstr>
      <vt:lpstr>今日のポイント（スタート位置）</vt:lpstr>
      <vt:lpstr>学習の進め方（流れ図）</vt:lpstr>
      <vt:lpstr>学習のまとめ</vt:lpstr>
      <vt:lpstr>おわり</vt:lpstr>
      <vt:lpstr>【やくわりぶんたん】</vt:lpstr>
      <vt:lpstr>【じゅんび】</vt:lpstr>
      <vt:lpstr>【アプリの使い方】</vt:lpstr>
      <vt:lpstr>【モーションセンサー】</vt:lpstr>
      <vt:lpstr>【チルトセンサー】</vt:lpstr>
      <vt:lpstr>【学習サイクル】</vt:lpstr>
      <vt:lpstr>【今日のふりかえり】</vt:lpstr>
      <vt:lpstr>【かたづけ】</vt:lpstr>
      <vt:lpstr>【説明】役割分担</vt:lpstr>
      <vt:lpstr>【説明】準備</vt:lpstr>
      <vt:lpstr>【説明】アプリ（初期）</vt:lpstr>
      <vt:lpstr>【説明】モーションセンサー</vt:lpstr>
      <vt:lpstr>【説明】今日のふりかえり</vt:lpstr>
      <vt:lpstr>【説明】片付け</vt:lpstr>
      <vt:lpstr>【説明】チルトセンサー</vt:lpstr>
    </vt:vector>
  </TitlesOfParts>
  <Company>荒川区立第二日暮里小学校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H30プログラミング教育プレゼン③</dc:title>
  <dc:creator>荒川区立第二日暮里小学校　校長　川上　晋</dc:creator>
  <cp:lastModifiedBy>Shin Kw</cp:lastModifiedBy>
  <cp:revision>156</cp:revision>
  <cp:lastPrinted>2019-01-08T02:27:16Z</cp:lastPrinted>
  <dcterms:created xsi:type="dcterms:W3CDTF">2019-01-06T05:19:11Z</dcterms:created>
  <dcterms:modified xsi:type="dcterms:W3CDTF">2019-08-05T12:17:33Z</dcterms:modified>
</cp:coreProperties>
</file>